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 id="2147483791" r:id="rId5"/>
    <p:sldMasterId id="2147483805" r:id="rId6"/>
  </p:sldMasterIdLst>
  <p:notesMasterIdLst>
    <p:notesMasterId r:id="rId34"/>
  </p:notesMasterIdLst>
  <p:sldIdLst>
    <p:sldId id="276" r:id="rId7"/>
    <p:sldId id="2147472795" r:id="rId8"/>
    <p:sldId id="2147472794" r:id="rId9"/>
    <p:sldId id="266" r:id="rId10"/>
    <p:sldId id="279" r:id="rId11"/>
    <p:sldId id="2147472799" r:id="rId12"/>
    <p:sldId id="282" r:id="rId13"/>
    <p:sldId id="278" r:id="rId14"/>
    <p:sldId id="2147472800" r:id="rId15"/>
    <p:sldId id="2147472796" r:id="rId16"/>
    <p:sldId id="274" r:id="rId17"/>
    <p:sldId id="285" r:id="rId18"/>
    <p:sldId id="283" r:id="rId19"/>
    <p:sldId id="284" r:id="rId20"/>
    <p:sldId id="2147472797" r:id="rId21"/>
    <p:sldId id="2147477873" r:id="rId22"/>
    <p:sldId id="256" r:id="rId23"/>
    <p:sldId id="262" r:id="rId24"/>
    <p:sldId id="2147477874" r:id="rId25"/>
    <p:sldId id="2147472873" r:id="rId26"/>
    <p:sldId id="2147472874" r:id="rId27"/>
    <p:sldId id="2147477877" r:id="rId28"/>
    <p:sldId id="2147477878" r:id="rId29"/>
    <p:sldId id="2147477879" r:id="rId30"/>
    <p:sldId id="2147477880" r:id="rId31"/>
    <p:sldId id="2147477881" r:id="rId32"/>
    <p:sldId id="21474778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B66E07-9CFF-7DBD-8064-4A9D887A17EE}" name="Rackham Anne" initials="AR" userId="S::Anne.Rackham@nhft.nhs.uk::f542d697-81cb-48bf-9dc9-62be71e1b4b8" providerId="AD"/>
  <p188:author id="{908F6608-971E-009D-95A5-AFA064942A6A}" name="Lack Kelvin" initials="" userId="S::Kelvin.Lack@nhft.nhs.uk::33e79afb-38c9-4e08-be56-858ce9053553" providerId="AD"/>
  <p188:author id="{DF7C520E-7EA8-C16B-50BD-D1F599CC209A}" name="Suddell Gayle" initials="SG" userId="S::gayle.suddell@nhft.nhs.uk::12fd9ce9-5528-435b-8898-f5ebcb11cc13" providerId="AD"/>
  <p188:author id="{44A1D519-EE71-2DAD-28F3-9C35C34DD1AA}" name="Gilmour Alison" initials="GA" userId="S::Alison.Gilmour@nhft.nhs.uk::3544a259-ef34-45b8-8014-acecf3dff48b" providerId="AD"/>
  <p188:author id="{38E20A20-D460-57DE-EAE4-809FB5C57AF6}" name="Roberts Sian" initials="RS" userId="S::sian.roberts@nhft.nhs.uk::f7504b2b-c49c-4420-98be-64a37efa78e4" providerId="AD"/>
  <p188:author id="{E0AB6925-EE67-BD3B-BD45-1EA497AFD050}" name="McLester Andrew" initials="" userId="S::Andrew.McLester@nhft.nhs.uk::b2ddcf1f-9400-434d-afe3-99544ab22363" providerId="AD"/>
  <p188:author id="{C6EE4B2C-B105-F64B-EB35-E38BEFE3D301}" name="Blades Anthony" initials="" userId="S::Anthony.Blades@nhft.nhs.uk::f31cfe36-e326-4dee-8ed9-cba72c655c4b" providerId="AD"/>
  <p188:author id="{FD210D2E-1DFC-4F6F-8F5D-797D614F8C74}" name="Gilmour Alison" initials="GA" userId="S::alison.gilmour@nhft.nhs.uk::3544a259-ef34-45b8-8014-acecf3dff48b" providerId="AD"/>
  <p188:author id="{5EED4835-79AE-0AF7-1492-A46DD143F501}" name="Callaghan Deborah" initials="" userId="S::Deborah.Callaghan@nhft.nhs.uk::b17de2ca-7a73-4373-9b34-7b049ff5f8ec" providerId="AD"/>
  <p188:author id="{F91DFF4A-636B-81C5-E2FC-D76EB8DDF05E}" name="Joseph Janine" initials="JJ" userId="S::janine.joseph@nhft.nhs.uk::1e42795f-f082-434e-b68a-407f350c75ca" providerId="AD"/>
  <p188:author id="{C3B22A4C-4835-3E87-A209-DA66C351134E}" name="Nicholson James" initials="" userId="S::James.Nicholson@nhft.nhs.uk::8adbcc04-fb59-4f68-82c2-0555f9efe8a2" providerId="AD"/>
  <p188:author id="{1B33E54F-5204-5731-7290-BCF920343E4F}" name="Mayhew Dionne" initials="MD" userId="S::dionne.mayhew@nhft.nhs.uk::d7b6f035-923f-42d9-a799-fc663f220ad2" providerId="AD"/>
  <p188:author id="{34661D53-E509-35C2-66B2-07BCC248B0BA}" name="Angelescu Amanda" initials="AA" userId="S::Amanda.Angelescu@nhft.nhs.uk::537d1c46-7c6d-41e6-8f0a-6ad3a9294533" providerId="AD"/>
  <p188:author id="{5E918C58-818D-7FD6-4410-4BA67C47DCC0}" name="Ghosh Joseph" initials="GJ" userId="S::joseph.ghosh@nhft.nhs.uk::ab72bd25-3db1-4bb4-9be1-1ed9d9313810" providerId="AD"/>
  <p188:author id="{E45DE06C-01D2-617E-A286-083578BB0EFB}" name="Mayhew Dionne" initials="DM" userId="S::Dionne.Mayhew@nhft.nhs.uk::d7b6f035-923f-42d9-a799-fc663f220ad2" providerId="AD"/>
  <p188:author id="{5412956E-74CF-D744-6415-DAEBFACA0DDE}" name="Suddell Gayle" initials="SG" userId="S::Gayle.Suddell@nhft.nhs.uk::12fd9ce9-5528-435b-8898-f5ebcb11cc13" providerId="AD"/>
  <p188:author id="{FADEA888-4F0E-9336-B63F-26D94644D006}" name="Joseph Janine" initials="" userId="S::Janine.Joseph@nhft.nhs.uk::1e42795f-f082-434e-b68a-407f350c75ca" providerId="AD"/>
  <p188:author id="{1E9D129B-05C8-7506-0F9E-30EEB0D6492A}" name="Benfield Samantha" initials="SB" userId="S::Samantha.Benfield@nhft.nhs.uk::2f2aa382-4389-4ce9-b4c5-78a293a5374f" providerId="AD"/>
  <p188:author id="{606E759C-D163-8338-9E3C-2B20031CDF0F}" name="Roberts Sian" initials="" userId="S::Sian.Roberts@nhft.nhs.uk::f7504b2b-c49c-4420-98be-64a37efa78e4" providerId="AD"/>
  <p188:author id="{D6B9179D-7E79-012C-9D5E-01B8A0A8788C}" name="Dempster Tracey" initials="DT" userId="S::tracey.dempster@nhft.nhs.uk::5bfb086b-bc88-4dcc-976e-e0399fd63f73" providerId="AD"/>
  <p188:author id="{A35AB1A3-B89C-8642-F05A-F14A5F219CB1}" name="Gibson Claire" initials="CG" userId="S::Claire.Gibson@nhft.nhs.uk::8063e11e-d134-41db-bb02-00f416cbcf3a" providerId="AD"/>
  <p188:author id="{E26F99BF-F518-9B04-0D47-A8216CDE6573}" name="Angelescu Amanda" initials="AA" userId="S::amanda.angelescu@nhft.nhs.uk::537d1c46-7c6d-41e6-8f0a-6ad3a9294533" providerId="AD"/>
  <p188:author id="{FC5355C3-5D4D-8537-139C-0AB30A09EC9C}" name="Benfield Samantha" initials="BS" userId="S::samantha.benfield@nhft.nhs.uk::2f2aa382-4389-4ce9-b4c5-78a293a5374f" providerId="AD"/>
  <p188:author id="{3783D0CB-09F8-1F0A-57AE-7BB91077E206}" name="Price Morgan" initials="" userId="S::Morgan.Price@nhft.nhs.uk::5b65c5c6-2385-41ca-853e-57f3bb836cfa" providerId="AD"/>
  <p188:author id="{B9B99FCC-35E6-289A-4235-F10A3BC59780}" name="Webster Tiff" initials="" userId="S::Tiff.Webster@nhft.nhs.uk::5ad878f0-ff02-45ca-b01b-dd47ae1c10b3" providerId="AD"/>
  <p188:author id="{6A8267D4-DAAB-DE15-5D73-125D061CF3C2}" name="Cox Michaela" initials="CM" userId="S::michaela.cox@nhft.nhs.uk::f352a74c-fbb6-452b-b6a0-9a4034a3a030" providerId="AD"/>
  <p188:author id="{5B8A58E5-18C6-4CC2-1A06-E15F905B54A7}" name="Holling Jen" initials="JH" userId="S::Jen.Holling@nhft.nhs.uk::178baf70-f7bb-4e4b-b175-dd4173ea1a8d" providerId="AD"/>
  <p188:author id="{40167EE6-28C6-0F42-9092-15C11BED35B1}" name="Mitchell Sara" initials="" userId="S::Sara.Mitchell@nhft.nhs.uk::b73c68c4-7d28-4654-980b-7613adb5bdbb" providerId="AD"/>
  <p188:author id="{7CE698EA-D669-FA56-8AA9-2CEA048BCA62}" name="Nicholson James" initials="NJ" userId="S::james.nicholson@nhft.nhs.uk::8adbcc04-fb59-4f68-82c2-0555f9efe8a2" providerId="AD"/>
  <p188:author id="{F22D6DEC-FD21-3CAC-B471-F8DBF71AF2CD}" name="Holling Jen" initials="HJ" userId="S::jen.holling@nhft.nhs.uk::178baf70-f7bb-4e4b-b175-dd4173ea1a8d" providerId="AD"/>
  <p188:author id="{2C1FFBF2-C0FD-FAB2-94B3-FDAE3016AE5B}" name="Webster Tiff" initials="WT" userId="S::tiff.webster@nhft.nhs.uk::5ad878f0-ff02-45ca-b01b-dd47ae1c10b3" providerId="AD"/>
  <p188:author id="{F4DF2FF6-B425-DEB1-2AC4-6B1951FE5E24}" name="Zingwe Stephen" initials="" userId="S::Stephen.Zingwe@nhft.nhs.uk::75546e4c-5bbd-4f69-82ba-24cfa07da28f" providerId="AD"/>
  <p188:author id="{F7A183F7-14F9-A2F9-2383-1D56FADC4544}" name="Fasham Natalie" initials="" userId="S::Natalie.Fasham@nhft.nhs.uk::ab82fee1-0194-422f-8e6b-976594aa52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C92"/>
    <a:srgbClr val="006699"/>
    <a:srgbClr val="009F87"/>
    <a:srgbClr val="00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99974-C716-430B-8254-7CBAB588D32D}" type="doc">
      <dgm:prSet loTypeId="urn:microsoft.com/office/officeart/2005/8/layout/matrix1" loCatId="matrix" qsTypeId="urn:microsoft.com/office/officeart/2005/8/quickstyle/simple1" qsCatId="simple" csTypeId="urn:microsoft.com/office/officeart/2005/8/colors/accent6_5" csCatId="accent6" phldr="1"/>
      <dgm:spPr/>
      <dgm:t>
        <a:bodyPr/>
        <a:lstStyle/>
        <a:p>
          <a:endParaRPr lang="en-GB"/>
        </a:p>
      </dgm:t>
    </dgm:pt>
    <dgm:pt modelId="{C41C81D6-D213-4981-AB95-3647C40F6912}">
      <dgm:prSet phldrT="[Text]" phldr="0"/>
      <dgm:spPr>
        <a:solidFill>
          <a:schemeClr val="accent6"/>
        </a:solidFill>
        <a:effectLst>
          <a:outerShdw blurRad="50800" dist="38100" dir="2700000" algn="tl" rotWithShape="0">
            <a:prstClr val="black">
              <a:alpha val="40000"/>
            </a:prstClr>
          </a:outerShdw>
        </a:effectLst>
      </dgm:spPr>
      <dgm:t>
        <a:bodyPr/>
        <a:lstStyle/>
        <a:p>
          <a:r>
            <a:rPr lang="en-GB" b="1" dirty="0">
              <a:solidFill>
                <a:schemeClr val="bg1"/>
              </a:solidFill>
            </a:rPr>
            <a:t>Improve health outcomes &amp; reduce inequalities</a:t>
          </a:r>
        </a:p>
      </dgm:t>
    </dgm:pt>
    <dgm:pt modelId="{CFE35320-90FF-4385-A9F1-A59851EA7CD2}" type="parTrans" cxnId="{8BFFE6FA-0095-49D1-89FF-C9D249340A87}">
      <dgm:prSet/>
      <dgm:spPr/>
      <dgm:t>
        <a:bodyPr/>
        <a:lstStyle/>
        <a:p>
          <a:endParaRPr lang="en-GB" b="1"/>
        </a:p>
      </dgm:t>
    </dgm:pt>
    <dgm:pt modelId="{7FECEF18-D48F-44B1-B15C-31A2849A752A}" type="sibTrans" cxnId="{8BFFE6FA-0095-49D1-89FF-C9D249340A87}">
      <dgm:prSet/>
      <dgm:spPr/>
      <dgm:t>
        <a:bodyPr/>
        <a:lstStyle/>
        <a:p>
          <a:endParaRPr lang="en-GB" b="1"/>
        </a:p>
      </dgm:t>
    </dgm:pt>
    <dgm:pt modelId="{89DD194C-B78A-4089-8EBC-4B38E6E897E4}">
      <dgm:prSet phldrT="[Text]" phldr="0"/>
      <dgm:spPr>
        <a:effectLst>
          <a:outerShdw blurRad="50800" dist="38100" dir="2700000" algn="tl" rotWithShape="0">
            <a:prstClr val="black">
              <a:alpha val="40000"/>
            </a:prstClr>
          </a:outerShdw>
        </a:effectLst>
      </dgm:spPr>
      <dgm:t>
        <a:bodyPr/>
        <a:lstStyle/>
        <a:p>
          <a:r>
            <a:rPr lang="en-GB" b="1" dirty="0"/>
            <a:t>Deliver more personalised, convenient, joined up care</a:t>
          </a:r>
        </a:p>
        <a:p>
          <a:endParaRPr lang="en-GB" b="1" dirty="0"/>
        </a:p>
        <a:p>
          <a:endParaRPr lang="en-GB" b="1" dirty="0"/>
        </a:p>
      </dgm:t>
    </dgm:pt>
    <dgm:pt modelId="{D29C67BF-E609-4CA1-BABA-0473D6433623}" type="parTrans" cxnId="{C4236788-5DDC-4235-89B8-A72906DA1176}">
      <dgm:prSet/>
      <dgm:spPr/>
      <dgm:t>
        <a:bodyPr/>
        <a:lstStyle/>
        <a:p>
          <a:endParaRPr lang="en-GB" b="1"/>
        </a:p>
      </dgm:t>
    </dgm:pt>
    <dgm:pt modelId="{31D52131-CB8D-4A05-BB81-66BBEC225BF6}" type="sibTrans" cxnId="{C4236788-5DDC-4235-89B8-A72906DA1176}">
      <dgm:prSet/>
      <dgm:spPr/>
      <dgm:t>
        <a:bodyPr/>
        <a:lstStyle/>
        <a:p>
          <a:endParaRPr lang="en-GB" b="1"/>
        </a:p>
      </dgm:t>
    </dgm:pt>
    <dgm:pt modelId="{D700DBB8-9985-4257-B91D-A21623E8DF5B}">
      <dgm:prSet phldrT="[Text]" phldr="0"/>
      <dgm:spPr/>
      <dgm:t>
        <a:bodyPr/>
        <a:lstStyle/>
        <a:p>
          <a:r>
            <a:rPr lang="en-GB" b="1" dirty="0"/>
            <a:t>Reduce pressure on hospitals and care homes</a:t>
          </a:r>
        </a:p>
        <a:p>
          <a:endParaRPr lang="en-GB" b="1" dirty="0"/>
        </a:p>
        <a:p>
          <a:endParaRPr lang="en-GB" b="1" dirty="0"/>
        </a:p>
      </dgm:t>
    </dgm:pt>
    <dgm:pt modelId="{C2C4183B-7767-468D-82E7-5D265FAE1526}" type="parTrans" cxnId="{1657050E-BC03-4E44-BB37-2CD89ED34023}">
      <dgm:prSet/>
      <dgm:spPr/>
      <dgm:t>
        <a:bodyPr/>
        <a:lstStyle/>
        <a:p>
          <a:endParaRPr lang="en-GB" b="1"/>
        </a:p>
      </dgm:t>
    </dgm:pt>
    <dgm:pt modelId="{A498A4CE-6578-4AA9-8FB0-B6DC2A93A770}" type="sibTrans" cxnId="{1657050E-BC03-4E44-BB37-2CD89ED34023}">
      <dgm:prSet/>
      <dgm:spPr/>
      <dgm:t>
        <a:bodyPr/>
        <a:lstStyle/>
        <a:p>
          <a:endParaRPr lang="en-GB" b="1"/>
        </a:p>
      </dgm:t>
    </dgm:pt>
    <dgm:pt modelId="{D312034E-CB76-4744-A450-A737CE9FA3FE}">
      <dgm:prSet phldrT="[Text]" phldr="0"/>
      <dgm:spPr>
        <a:effectLst/>
      </dgm:spPr>
      <dgm:t>
        <a:bodyPr/>
        <a:lstStyle/>
        <a:p>
          <a:endParaRPr lang="en-GB" b="1" dirty="0"/>
        </a:p>
        <a:p>
          <a:endParaRPr lang="en-GB" b="1" dirty="0"/>
        </a:p>
        <a:p>
          <a:r>
            <a:rPr lang="en-GB" b="1" dirty="0"/>
            <a:t>Cut waste and duplication</a:t>
          </a:r>
        </a:p>
      </dgm:t>
    </dgm:pt>
    <dgm:pt modelId="{4D537495-59AE-4C72-9EB2-799C001C76FE}" type="parTrans" cxnId="{3B662F03-A618-4945-8F6F-682A60AFE4FA}">
      <dgm:prSet/>
      <dgm:spPr/>
      <dgm:t>
        <a:bodyPr/>
        <a:lstStyle/>
        <a:p>
          <a:endParaRPr lang="en-GB" b="1"/>
        </a:p>
      </dgm:t>
    </dgm:pt>
    <dgm:pt modelId="{D0487E6D-E998-4F8D-BE04-94A5D8CAF95E}" type="sibTrans" cxnId="{3B662F03-A618-4945-8F6F-682A60AFE4FA}">
      <dgm:prSet/>
      <dgm:spPr/>
      <dgm:t>
        <a:bodyPr/>
        <a:lstStyle/>
        <a:p>
          <a:endParaRPr lang="en-GB" b="1"/>
        </a:p>
      </dgm:t>
    </dgm:pt>
    <dgm:pt modelId="{BF2E2E91-2135-427D-BABE-ADDE6EE5FA54}">
      <dgm:prSet phldrT="[Text]" phldr="0"/>
      <dgm:spPr>
        <a:effectLst/>
      </dgm:spPr>
      <dgm:t>
        <a:bodyPr/>
        <a:lstStyle/>
        <a:p>
          <a:endParaRPr lang="en-GB" b="1" dirty="0"/>
        </a:p>
        <a:p>
          <a:endParaRPr lang="en-GB" b="1" dirty="0"/>
        </a:p>
        <a:p>
          <a:r>
            <a:rPr lang="en-GB" b="1" dirty="0"/>
            <a:t>Help the NHS meet national performance targets</a:t>
          </a:r>
        </a:p>
      </dgm:t>
    </dgm:pt>
    <dgm:pt modelId="{757C66EA-B92E-4253-AE1E-140E7F097B71}" type="parTrans" cxnId="{9BB7CDDD-9E09-44AD-89A9-9F400688D28E}">
      <dgm:prSet/>
      <dgm:spPr/>
      <dgm:t>
        <a:bodyPr/>
        <a:lstStyle/>
        <a:p>
          <a:endParaRPr lang="en-GB" b="1"/>
        </a:p>
      </dgm:t>
    </dgm:pt>
    <dgm:pt modelId="{05B42645-3367-4BE9-8BDC-CCEFA7F26A03}" type="sibTrans" cxnId="{9BB7CDDD-9E09-44AD-89A9-9F400688D28E}">
      <dgm:prSet/>
      <dgm:spPr/>
      <dgm:t>
        <a:bodyPr/>
        <a:lstStyle/>
        <a:p>
          <a:endParaRPr lang="en-GB" b="1"/>
        </a:p>
      </dgm:t>
    </dgm:pt>
    <dgm:pt modelId="{58567C26-3B86-4687-8A63-65909C0770EA}" type="pres">
      <dgm:prSet presAssocID="{0BD99974-C716-430B-8254-7CBAB588D32D}" presName="diagram" presStyleCnt="0">
        <dgm:presLayoutVars>
          <dgm:chMax val="1"/>
          <dgm:dir/>
          <dgm:animLvl val="ctr"/>
          <dgm:resizeHandles val="exact"/>
        </dgm:presLayoutVars>
      </dgm:prSet>
      <dgm:spPr/>
    </dgm:pt>
    <dgm:pt modelId="{E806FCFE-50DE-4C80-A39F-4F8ED4ABB423}" type="pres">
      <dgm:prSet presAssocID="{0BD99974-C716-430B-8254-7CBAB588D32D}" presName="matrix" presStyleCnt="0"/>
      <dgm:spPr/>
    </dgm:pt>
    <dgm:pt modelId="{E1AB1D8D-CAFE-4ED2-B97B-CD925B948EAF}" type="pres">
      <dgm:prSet presAssocID="{0BD99974-C716-430B-8254-7CBAB588D32D}" presName="tile1" presStyleLbl="node1" presStyleIdx="0" presStyleCnt="4"/>
      <dgm:spPr/>
    </dgm:pt>
    <dgm:pt modelId="{5660CEC8-1323-4072-AB49-EAE07C118DAF}" type="pres">
      <dgm:prSet presAssocID="{0BD99974-C716-430B-8254-7CBAB588D32D}" presName="tile1text" presStyleLbl="node1" presStyleIdx="0" presStyleCnt="4">
        <dgm:presLayoutVars>
          <dgm:chMax val="0"/>
          <dgm:chPref val="0"/>
          <dgm:bulletEnabled val="1"/>
        </dgm:presLayoutVars>
      </dgm:prSet>
      <dgm:spPr/>
    </dgm:pt>
    <dgm:pt modelId="{DEA92AB7-A5A4-4B0B-BC63-8C6914B76BEF}" type="pres">
      <dgm:prSet presAssocID="{0BD99974-C716-430B-8254-7CBAB588D32D}" presName="tile2" presStyleLbl="node1" presStyleIdx="1" presStyleCnt="4"/>
      <dgm:spPr/>
    </dgm:pt>
    <dgm:pt modelId="{C95C069C-97F2-4255-908C-4E7E32082165}" type="pres">
      <dgm:prSet presAssocID="{0BD99974-C716-430B-8254-7CBAB588D32D}" presName="tile2text" presStyleLbl="node1" presStyleIdx="1" presStyleCnt="4">
        <dgm:presLayoutVars>
          <dgm:chMax val="0"/>
          <dgm:chPref val="0"/>
          <dgm:bulletEnabled val="1"/>
        </dgm:presLayoutVars>
      </dgm:prSet>
      <dgm:spPr/>
    </dgm:pt>
    <dgm:pt modelId="{7E9B3B41-BE1B-4D42-8110-5277B11E5251}" type="pres">
      <dgm:prSet presAssocID="{0BD99974-C716-430B-8254-7CBAB588D32D}" presName="tile3" presStyleLbl="node1" presStyleIdx="2" presStyleCnt="4"/>
      <dgm:spPr/>
    </dgm:pt>
    <dgm:pt modelId="{0551EF82-4C22-42DD-8B48-E7DD23E0FAEE}" type="pres">
      <dgm:prSet presAssocID="{0BD99974-C716-430B-8254-7CBAB588D32D}" presName="tile3text" presStyleLbl="node1" presStyleIdx="2" presStyleCnt="4">
        <dgm:presLayoutVars>
          <dgm:chMax val="0"/>
          <dgm:chPref val="0"/>
          <dgm:bulletEnabled val="1"/>
        </dgm:presLayoutVars>
      </dgm:prSet>
      <dgm:spPr/>
    </dgm:pt>
    <dgm:pt modelId="{78470667-712F-4415-B855-9879AFF5CEFC}" type="pres">
      <dgm:prSet presAssocID="{0BD99974-C716-430B-8254-7CBAB588D32D}" presName="tile4" presStyleLbl="node1" presStyleIdx="3" presStyleCnt="4"/>
      <dgm:spPr/>
    </dgm:pt>
    <dgm:pt modelId="{3D9C74F0-13E0-4288-B5BD-BDE07061EAD8}" type="pres">
      <dgm:prSet presAssocID="{0BD99974-C716-430B-8254-7CBAB588D32D}" presName="tile4text" presStyleLbl="node1" presStyleIdx="3" presStyleCnt="4">
        <dgm:presLayoutVars>
          <dgm:chMax val="0"/>
          <dgm:chPref val="0"/>
          <dgm:bulletEnabled val="1"/>
        </dgm:presLayoutVars>
      </dgm:prSet>
      <dgm:spPr/>
    </dgm:pt>
    <dgm:pt modelId="{476EE7D3-859D-4C1E-B8E1-63503CC4CC4E}" type="pres">
      <dgm:prSet presAssocID="{0BD99974-C716-430B-8254-7CBAB588D32D}" presName="centerTile" presStyleLbl="fgShp" presStyleIdx="0" presStyleCnt="1">
        <dgm:presLayoutVars>
          <dgm:chMax val="0"/>
          <dgm:chPref val="0"/>
        </dgm:presLayoutVars>
      </dgm:prSet>
      <dgm:spPr/>
    </dgm:pt>
  </dgm:ptLst>
  <dgm:cxnLst>
    <dgm:cxn modelId="{3B662F03-A618-4945-8F6F-682A60AFE4FA}" srcId="{C41C81D6-D213-4981-AB95-3647C40F6912}" destId="{D312034E-CB76-4744-A450-A737CE9FA3FE}" srcOrd="2" destOrd="0" parTransId="{4D537495-59AE-4C72-9EB2-799C001C76FE}" sibTransId="{D0487E6D-E998-4F8D-BE04-94A5D8CAF95E}"/>
    <dgm:cxn modelId="{1657050E-BC03-4E44-BB37-2CD89ED34023}" srcId="{C41C81D6-D213-4981-AB95-3647C40F6912}" destId="{D700DBB8-9985-4257-B91D-A21623E8DF5B}" srcOrd="1" destOrd="0" parTransId="{C2C4183B-7767-468D-82E7-5D265FAE1526}" sibTransId="{A498A4CE-6578-4AA9-8FB0-B6DC2A93A770}"/>
    <dgm:cxn modelId="{CEBD4D0F-AD0F-4584-8E06-1D8D84C72BBA}" type="presOf" srcId="{C41C81D6-D213-4981-AB95-3647C40F6912}" destId="{476EE7D3-859D-4C1E-B8E1-63503CC4CC4E}" srcOrd="0" destOrd="0" presId="urn:microsoft.com/office/officeart/2005/8/layout/matrix1"/>
    <dgm:cxn modelId="{72E6A725-E420-43A2-84EA-7EF731C7D899}" type="presOf" srcId="{89DD194C-B78A-4089-8EBC-4B38E6E897E4}" destId="{E1AB1D8D-CAFE-4ED2-B97B-CD925B948EAF}" srcOrd="0" destOrd="0" presId="urn:microsoft.com/office/officeart/2005/8/layout/matrix1"/>
    <dgm:cxn modelId="{41A78326-6AF9-4CAA-9ABD-D3AE7042147F}" type="presOf" srcId="{D700DBB8-9985-4257-B91D-A21623E8DF5B}" destId="{C95C069C-97F2-4255-908C-4E7E32082165}" srcOrd="1" destOrd="0" presId="urn:microsoft.com/office/officeart/2005/8/layout/matrix1"/>
    <dgm:cxn modelId="{63F8DE39-C5FA-4C51-9503-12F04F4106BA}" type="presOf" srcId="{BF2E2E91-2135-427D-BABE-ADDE6EE5FA54}" destId="{3D9C74F0-13E0-4288-B5BD-BDE07061EAD8}" srcOrd="1" destOrd="0" presId="urn:microsoft.com/office/officeart/2005/8/layout/matrix1"/>
    <dgm:cxn modelId="{F9D2153F-F86A-4571-BF20-05AC2ABE94C5}" type="presOf" srcId="{0BD99974-C716-430B-8254-7CBAB588D32D}" destId="{58567C26-3B86-4687-8A63-65909C0770EA}" srcOrd="0" destOrd="0" presId="urn:microsoft.com/office/officeart/2005/8/layout/matrix1"/>
    <dgm:cxn modelId="{30232445-B850-4301-8981-724AE36368BC}" type="presOf" srcId="{D700DBB8-9985-4257-B91D-A21623E8DF5B}" destId="{DEA92AB7-A5A4-4B0B-BC63-8C6914B76BEF}" srcOrd="0" destOrd="0" presId="urn:microsoft.com/office/officeart/2005/8/layout/matrix1"/>
    <dgm:cxn modelId="{C4236788-5DDC-4235-89B8-A72906DA1176}" srcId="{C41C81D6-D213-4981-AB95-3647C40F6912}" destId="{89DD194C-B78A-4089-8EBC-4B38E6E897E4}" srcOrd="0" destOrd="0" parTransId="{D29C67BF-E609-4CA1-BABA-0473D6433623}" sibTransId="{31D52131-CB8D-4A05-BB81-66BBEC225BF6}"/>
    <dgm:cxn modelId="{52249FAB-5C34-4A46-BFDF-CA1F08DEE1B2}" type="presOf" srcId="{89DD194C-B78A-4089-8EBC-4B38E6E897E4}" destId="{5660CEC8-1323-4072-AB49-EAE07C118DAF}" srcOrd="1" destOrd="0" presId="urn:microsoft.com/office/officeart/2005/8/layout/matrix1"/>
    <dgm:cxn modelId="{9E1DE2B8-162C-4F33-BD42-DB39B81BF936}" type="presOf" srcId="{BF2E2E91-2135-427D-BABE-ADDE6EE5FA54}" destId="{78470667-712F-4415-B855-9879AFF5CEFC}" srcOrd="0" destOrd="0" presId="urn:microsoft.com/office/officeart/2005/8/layout/matrix1"/>
    <dgm:cxn modelId="{9BB7CDDD-9E09-44AD-89A9-9F400688D28E}" srcId="{C41C81D6-D213-4981-AB95-3647C40F6912}" destId="{BF2E2E91-2135-427D-BABE-ADDE6EE5FA54}" srcOrd="3" destOrd="0" parTransId="{757C66EA-B92E-4253-AE1E-140E7F097B71}" sibTransId="{05B42645-3367-4BE9-8BDC-CCEFA7F26A03}"/>
    <dgm:cxn modelId="{81745FE8-69A1-4B5B-A4D8-9540BE857046}" type="presOf" srcId="{D312034E-CB76-4744-A450-A737CE9FA3FE}" destId="{7E9B3B41-BE1B-4D42-8110-5277B11E5251}" srcOrd="0" destOrd="0" presId="urn:microsoft.com/office/officeart/2005/8/layout/matrix1"/>
    <dgm:cxn modelId="{8BFFE6FA-0095-49D1-89FF-C9D249340A87}" srcId="{0BD99974-C716-430B-8254-7CBAB588D32D}" destId="{C41C81D6-D213-4981-AB95-3647C40F6912}" srcOrd="0" destOrd="0" parTransId="{CFE35320-90FF-4385-A9F1-A59851EA7CD2}" sibTransId="{7FECEF18-D48F-44B1-B15C-31A2849A752A}"/>
    <dgm:cxn modelId="{EC8C93FC-74FD-4C17-A1CC-89364AFE8944}" type="presOf" srcId="{D312034E-CB76-4744-A450-A737CE9FA3FE}" destId="{0551EF82-4C22-42DD-8B48-E7DD23E0FAEE}" srcOrd="1" destOrd="0" presId="urn:microsoft.com/office/officeart/2005/8/layout/matrix1"/>
    <dgm:cxn modelId="{D4C558F1-8DE4-4485-BC2A-0D71473FB09E}" type="presParOf" srcId="{58567C26-3B86-4687-8A63-65909C0770EA}" destId="{E806FCFE-50DE-4C80-A39F-4F8ED4ABB423}" srcOrd="0" destOrd="0" presId="urn:microsoft.com/office/officeart/2005/8/layout/matrix1"/>
    <dgm:cxn modelId="{CF04C275-2127-4777-BAD5-6B39B4A3B672}" type="presParOf" srcId="{E806FCFE-50DE-4C80-A39F-4F8ED4ABB423}" destId="{E1AB1D8D-CAFE-4ED2-B97B-CD925B948EAF}" srcOrd="0" destOrd="0" presId="urn:microsoft.com/office/officeart/2005/8/layout/matrix1"/>
    <dgm:cxn modelId="{2FB7EB75-74D2-4467-AB4D-D6D5EABE28F5}" type="presParOf" srcId="{E806FCFE-50DE-4C80-A39F-4F8ED4ABB423}" destId="{5660CEC8-1323-4072-AB49-EAE07C118DAF}" srcOrd="1" destOrd="0" presId="urn:microsoft.com/office/officeart/2005/8/layout/matrix1"/>
    <dgm:cxn modelId="{96585D0C-F4FC-4641-B6D9-0A03FD515FF8}" type="presParOf" srcId="{E806FCFE-50DE-4C80-A39F-4F8ED4ABB423}" destId="{DEA92AB7-A5A4-4B0B-BC63-8C6914B76BEF}" srcOrd="2" destOrd="0" presId="urn:microsoft.com/office/officeart/2005/8/layout/matrix1"/>
    <dgm:cxn modelId="{12B6EDEF-572E-41EF-96B9-B67E02EB10E3}" type="presParOf" srcId="{E806FCFE-50DE-4C80-A39F-4F8ED4ABB423}" destId="{C95C069C-97F2-4255-908C-4E7E32082165}" srcOrd="3" destOrd="0" presId="urn:microsoft.com/office/officeart/2005/8/layout/matrix1"/>
    <dgm:cxn modelId="{7497F439-ECBF-4FE7-94E6-4EB773D14DC8}" type="presParOf" srcId="{E806FCFE-50DE-4C80-A39F-4F8ED4ABB423}" destId="{7E9B3B41-BE1B-4D42-8110-5277B11E5251}" srcOrd="4" destOrd="0" presId="urn:microsoft.com/office/officeart/2005/8/layout/matrix1"/>
    <dgm:cxn modelId="{00F76894-C1FB-4FEB-9B25-29D31316AFAD}" type="presParOf" srcId="{E806FCFE-50DE-4C80-A39F-4F8ED4ABB423}" destId="{0551EF82-4C22-42DD-8B48-E7DD23E0FAEE}" srcOrd="5" destOrd="0" presId="urn:microsoft.com/office/officeart/2005/8/layout/matrix1"/>
    <dgm:cxn modelId="{AF8D72E8-53F0-4C13-AAAD-3A0668B1B8D1}" type="presParOf" srcId="{E806FCFE-50DE-4C80-A39F-4F8ED4ABB423}" destId="{78470667-712F-4415-B855-9879AFF5CEFC}" srcOrd="6" destOrd="0" presId="urn:microsoft.com/office/officeart/2005/8/layout/matrix1"/>
    <dgm:cxn modelId="{76D6A4C9-E9E6-457A-8347-A8120C201E87}" type="presParOf" srcId="{E806FCFE-50DE-4C80-A39F-4F8ED4ABB423}" destId="{3D9C74F0-13E0-4288-B5BD-BDE07061EAD8}" srcOrd="7" destOrd="0" presId="urn:microsoft.com/office/officeart/2005/8/layout/matrix1"/>
    <dgm:cxn modelId="{BE1C07D1-616E-49C7-9E0F-03FA0C5BD99D}" type="presParOf" srcId="{58567C26-3B86-4687-8A63-65909C0770EA}" destId="{476EE7D3-859D-4C1E-B8E1-63503CC4CC4E}" srcOrd="1" destOrd="0" presId="urn:microsoft.com/office/officeart/2005/8/layout/matrix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451B5-79E7-4EDA-AFC1-C353111589C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588AAD4E-5B2F-46A4-806F-F1D2B992D1ED}">
      <dgm:prSet phldrT="[Text]" phldr="0"/>
      <dgm:spPr>
        <a:solidFill>
          <a:schemeClr val="accent6"/>
        </a:solidFill>
      </dgm:spPr>
      <dgm:t>
        <a:bodyPr/>
        <a:lstStyle/>
        <a:p>
          <a:r>
            <a:rPr lang="en-GB" dirty="0"/>
            <a:t>One Joined up team</a:t>
          </a:r>
        </a:p>
      </dgm:t>
    </dgm:pt>
    <dgm:pt modelId="{238DEC08-9ACD-48F7-976C-E240E3AEAC99}" type="parTrans" cxnId="{8F623880-1F7E-428D-B7FB-B119B09175AF}">
      <dgm:prSet/>
      <dgm:spPr/>
      <dgm:t>
        <a:bodyPr/>
        <a:lstStyle/>
        <a:p>
          <a:endParaRPr lang="en-GB"/>
        </a:p>
      </dgm:t>
    </dgm:pt>
    <dgm:pt modelId="{1798ECFE-9A8A-45A0-9040-2DB634C33F72}" type="sibTrans" cxnId="{8F623880-1F7E-428D-B7FB-B119B09175AF}">
      <dgm:prSet/>
      <dgm:spPr/>
      <dgm:t>
        <a:bodyPr/>
        <a:lstStyle/>
        <a:p>
          <a:endParaRPr lang="en-GB"/>
        </a:p>
      </dgm:t>
    </dgm:pt>
    <dgm:pt modelId="{EA774A70-9FDD-45EA-B23B-C014C4A6ECD3}">
      <dgm:prSet phldrT="[Text]" phldr="0"/>
      <dgm:spPr>
        <a:solidFill>
          <a:schemeClr val="accent2"/>
        </a:solidFill>
      </dgm:spPr>
      <dgm:t>
        <a:bodyPr/>
        <a:lstStyle/>
        <a:p>
          <a:r>
            <a:rPr lang="en-GB" dirty="0"/>
            <a:t>Same day support</a:t>
          </a:r>
        </a:p>
      </dgm:t>
    </dgm:pt>
    <dgm:pt modelId="{150C05CE-DD95-4555-AE7B-144B73B9A34D}" type="parTrans" cxnId="{83CDDB08-2D29-4134-B5FA-E4300632D6BF}">
      <dgm:prSet/>
      <dgm:spPr/>
      <dgm:t>
        <a:bodyPr/>
        <a:lstStyle/>
        <a:p>
          <a:endParaRPr lang="en-GB"/>
        </a:p>
      </dgm:t>
    </dgm:pt>
    <dgm:pt modelId="{2EF0998C-9037-4921-BBB4-3ACAD0FA5A8C}" type="sibTrans" cxnId="{83CDDB08-2D29-4134-B5FA-E4300632D6BF}">
      <dgm:prSet/>
      <dgm:spPr/>
      <dgm:t>
        <a:bodyPr/>
        <a:lstStyle/>
        <a:p>
          <a:endParaRPr lang="en-GB"/>
        </a:p>
      </dgm:t>
    </dgm:pt>
    <dgm:pt modelId="{93EA471A-CDDD-4CAF-AF5F-1166FB59A138}">
      <dgm:prSet phldrT="[Text]" phldr="0"/>
      <dgm:spPr>
        <a:solidFill>
          <a:schemeClr val="accent6"/>
        </a:solidFill>
      </dgm:spPr>
      <dgm:t>
        <a:bodyPr/>
        <a:lstStyle/>
        <a:p>
          <a:r>
            <a:rPr lang="en-GB" dirty="0"/>
            <a:t>Proactive care</a:t>
          </a:r>
        </a:p>
      </dgm:t>
    </dgm:pt>
    <dgm:pt modelId="{3DB8D51A-4E59-4882-88CE-6382D83A2EF2}" type="parTrans" cxnId="{31409A1F-C6EC-4065-AE62-BE83882B5F11}">
      <dgm:prSet/>
      <dgm:spPr/>
      <dgm:t>
        <a:bodyPr/>
        <a:lstStyle/>
        <a:p>
          <a:endParaRPr lang="en-GB"/>
        </a:p>
      </dgm:t>
    </dgm:pt>
    <dgm:pt modelId="{61EEA856-4CD5-432A-A9C6-4E8AB36C4C4C}" type="sibTrans" cxnId="{31409A1F-C6EC-4065-AE62-BE83882B5F11}">
      <dgm:prSet/>
      <dgm:spPr/>
      <dgm:t>
        <a:bodyPr/>
        <a:lstStyle/>
        <a:p>
          <a:endParaRPr lang="en-GB"/>
        </a:p>
      </dgm:t>
    </dgm:pt>
    <dgm:pt modelId="{0D951CFC-E8B7-43B6-9A2A-09B05ED0E880}">
      <dgm:prSet phldrT="[Text]" phldr="0"/>
      <dgm:spPr>
        <a:solidFill>
          <a:schemeClr val="accent2"/>
        </a:solidFill>
      </dgm:spPr>
      <dgm:t>
        <a:bodyPr/>
        <a:lstStyle/>
        <a:p>
          <a:r>
            <a:rPr lang="en-GB" dirty="0"/>
            <a:t>Clear points of contact</a:t>
          </a:r>
        </a:p>
      </dgm:t>
    </dgm:pt>
    <dgm:pt modelId="{2392D195-4D0E-4E5C-A815-A196BE6E4DFA}" type="parTrans" cxnId="{9E556CA6-FECA-41A8-86C8-9FCDBB38DD5C}">
      <dgm:prSet/>
      <dgm:spPr/>
      <dgm:t>
        <a:bodyPr/>
        <a:lstStyle/>
        <a:p>
          <a:endParaRPr lang="en-GB"/>
        </a:p>
      </dgm:t>
    </dgm:pt>
    <dgm:pt modelId="{F15ECDC9-8DB1-4192-9BC4-61BEB29AD773}" type="sibTrans" cxnId="{9E556CA6-FECA-41A8-86C8-9FCDBB38DD5C}">
      <dgm:prSet/>
      <dgm:spPr/>
      <dgm:t>
        <a:bodyPr/>
        <a:lstStyle/>
        <a:p>
          <a:endParaRPr lang="en-GB"/>
        </a:p>
      </dgm:t>
    </dgm:pt>
    <dgm:pt modelId="{17D64439-4423-4913-84F2-970F0B798206}">
      <dgm:prSet phldrT="[Text]" phldr="0"/>
      <dgm:spPr>
        <a:solidFill>
          <a:schemeClr val="accent6"/>
        </a:solidFill>
      </dgm:spPr>
      <dgm:t>
        <a:bodyPr/>
        <a:lstStyle/>
        <a:p>
          <a:r>
            <a:rPr lang="en-GB" dirty="0"/>
            <a:t>Personalised Care Plans</a:t>
          </a:r>
        </a:p>
      </dgm:t>
    </dgm:pt>
    <dgm:pt modelId="{C3D4C11E-1C89-4053-97B0-F6DC036D2C3B}" type="parTrans" cxnId="{54C80B3C-6574-44B7-BE2E-0A941F3EDBFE}">
      <dgm:prSet/>
      <dgm:spPr/>
      <dgm:t>
        <a:bodyPr/>
        <a:lstStyle/>
        <a:p>
          <a:endParaRPr lang="en-GB"/>
        </a:p>
      </dgm:t>
    </dgm:pt>
    <dgm:pt modelId="{1BA6E23C-663A-42D6-B4E8-242BD74C3FB2}" type="sibTrans" cxnId="{54C80B3C-6574-44B7-BE2E-0A941F3EDBFE}">
      <dgm:prSet/>
      <dgm:spPr/>
      <dgm:t>
        <a:bodyPr/>
        <a:lstStyle/>
        <a:p>
          <a:endParaRPr lang="en-GB"/>
        </a:p>
      </dgm:t>
    </dgm:pt>
    <dgm:pt modelId="{85B044A6-90BD-44AD-846D-FF7C30C35373}">
      <dgm:prSet phldrT="[Text]" phldr="0"/>
      <dgm:spPr>
        <a:solidFill>
          <a:schemeClr val="accent2"/>
        </a:solidFill>
      </dgm:spPr>
      <dgm:t>
        <a:bodyPr/>
        <a:lstStyle/>
        <a:p>
          <a:r>
            <a:rPr lang="en-GB" dirty="0"/>
            <a:t>Care beyond clinical need</a:t>
          </a:r>
        </a:p>
      </dgm:t>
    </dgm:pt>
    <dgm:pt modelId="{0D145B62-0A85-4F4B-8BA1-3E0692F61A2E}" type="parTrans" cxnId="{5D5A3FF5-0247-45F3-A785-1A3A9AE5679E}">
      <dgm:prSet/>
      <dgm:spPr/>
      <dgm:t>
        <a:bodyPr/>
        <a:lstStyle/>
        <a:p>
          <a:endParaRPr lang="en-GB"/>
        </a:p>
      </dgm:t>
    </dgm:pt>
    <dgm:pt modelId="{9CFE9661-62A1-4873-AE1D-1DEC8F8CD3F8}" type="sibTrans" cxnId="{5D5A3FF5-0247-45F3-A785-1A3A9AE5679E}">
      <dgm:prSet/>
      <dgm:spPr/>
      <dgm:t>
        <a:bodyPr/>
        <a:lstStyle/>
        <a:p>
          <a:endParaRPr lang="en-GB"/>
        </a:p>
      </dgm:t>
    </dgm:pt>
    <dgm:pt modelId="{3BCD911E-3147-456E-A3C0-EB6CDB30C275}">
      <dgm:prSet phldrT="[Text]" phldr="0"/>
      <dgm:spPr>
        <a:solidFill>
          <a:schemeClr val="accent6"/>
        </a:solidFill>
      </dgm:spPr>
      <dgm:t>
        <a:bodyPr/>
        <a:lstStyle/>
        <a:p>
          <a:r>
            <a:rPr lang="en-GB" dirty="0"/>
            <a:t>Close to home</a:t>
          </a:r>
        </a:p>
      </dgm:t>
    </dgm:pt>
    <dgm:pt modelId="{A5A04104-D62B-4B9F-8456-519806D84DC3}" type="parTrans" cxnId="{6F65E3FD-71D7-40BD-8B33-78D66A50FE80}">
      <dgm:prSet/>
      <dgm:spPr/>
      <dgm:t>
        <a:bodyPr/>
        <a:lstStyle/>
        <a:p>
          <a:endParaRPr lang="en-GB"/>
        </a:p>
      </dgm:t>
    </dgm:pt>
    <dgm:pt modelId="{C9D7DA03-E33E-4880-A53B-BC350848129D}" type="sibTrans" cxnId="{6F65E3FD-71D7-40BD-8B33-78D66A50FE80}">
      <dgm:prSet/>
      <dgm:spPr/>
      <dgm:t>
        <a:bodyPr/>
        <a:lstStyle/>
        <a:p>
          <a:endParaRPr lang="en-GB"/>
        </a:p>
      </dgm:t>
    </dgm:pt>
    <dgm:pt modelId="{BA8F88BE-B1B7-4E41-BE7B-4FA6E4FF3FB5}">
      <dgm:prSet phldrT="[Text]" phldr="0"/>
      <dgm:spPr>
        <a:solidFill>
          <a:schemeClr val="accent2"/>
        </a:solidFill>
      </dgm:spPr>
      <dgm:t>
        <a:bodyPr/>
        <a:lstStyle/>
        <a:p>
          <a:r>
            <a:rPr lang="en-GB" dirty="0"/>
            <a:t>A fair experience</a:t>
          </a:r>
        </a:p>
      </dgm:t>
    </dgm:pt>
    <dgm:pt modelId="{5F0184FE-1851-4E5B-A441-09C805B608DC}" type="parTrans" cxnId="{991D1F02-9B6F-428F-86B0-729C05DFF27E}">
      <dgm:prSet/>
      <dgm:spPr/>
      <dgm:t>
        <a:bodyPr/>
        <a:lstStyle/>
        <a:p>
          <a:endParaRPr lang="en-GB"/>
        </a:p>
      </dgm:t>
    </dgm:pt>
    <dgm:pt modelId="{1ABD3DEE-B3D9-411E-BD79-0EA7824861AA}" type="sibTrans" cxnId="{991D1F02-9B6F-428F-86B0-729C05DFF27E}">
      <dgm:prSet/>
      <dgm:spPr/>
      <dgm:t>
        <a:bodyPr/>
        <a:lstStyle/>
        <a:p>
          <a:endParaRPr lang="en-GB"/>
        </a:p>
      </dgm:t>
    </dgm:pt>
    <dgm:pt modelId="{D1B4CC49-2C83-4BD0-A42F-4A4D6E162633}" type="pres">
      <dgm:prSet presAssocID="{F17451B5-79E7-4EDA-AFC1-C353111589CF}" presName="cycle" presStyleCnt="0">
        <dgm:presLayoutVars>
          <dgm:dir/>
          <dgm:resizeHandles val="exact"/>
        </dgm:presLayoutVars>
      </dgm:prSet>
      <dgm:spPr/>
    </dgm:pt>
    <dgm:pt modelId="{EB647F5A-917F-4A5A-A66B-0BB99BDE66B7}" type="pres">
      <dgm:prSet presAssocID="{588AAD4E-5B2F-46A4-806F-F1D2B992D1ED}" presName="node" presStyleLbl="node1" presStyleIdx="0" presStyleCnt="8">
        <dgm:presLayoutVars>
          <dgm:bulletEnabled val="1"/>
        </dgm:presLayoutVars>
      </dgm:prSet>
      <dgm:spPr/>
    </dgm:pt>
    <dgm:pt modelId="{72775F4C-721B-4DAF-BA64-522E1F6C55FF}" type="pres">
      <dgm:prSet presAssocID="{588AAD4E-5B2F-46A4-806F-F1D2B992D1ED}" presName="spNode" presStyleCnt="0"/>
      <dgm:spPr/>
    </dgm:pt>
    <dgm:pt modelId="{7F247A2F-88FC-4C76-90DE-C8D7917F8A82}" type="pres">
      <dgm:prSet presAssocID="{1798ECFE-9A8A-45A0-9040-2DB634C33F72}" presName="sibTrans" presStyleLbl="sibTrans1D1" presStyleIdx="0" presStyleCnt="8"/>
      <dgm:spPr/>
    </dgm:pt>
    <dgm:pt modelId="{46E5D12B-46B7-4808-AE9D-333F877E7DE9}" type="pres">
      <dgm:prSet presAssocID="{EA774A70-9FDD-45EA-B23B-C014C4A6ECD3}" presName="node" presStyleLbl="node1" presStyleIdx="1" presStyleCnt="8">
        <dgm:presLayoutVars>
          <dgm:bulletEnabled val="1"/>
        </dgm:presLayoutVars>
      </dgm:prSet>
      <dgm:spPr/>
    </dgm:pt>
    <dgm:pt modelId="{293310EB-135E-40DA-964A-40319CD480E8}" type="pres">
      <dgm:prSet presAssocID="{EA774A70-9FDD-45EA-B23B-C014C4A6ECD3}" presName="spNode" presStyleCnt="0"/>
      <dgm:spPr/>
    </dgm:pt>
    <dgm:pt modelId="{19E3E676-2B3C-418F-8D66-BFD487D7939A}" type="pres">
      <dgm:prSet presAssocID="{2EF0998C-9037-4921-BBB4-3ACAD0FA5A8C}" presName="sibTrans" presStyleLbl="sibTrans1D1" presStyleIdx="1" presStyleCnt="8"/>
      <dgm:spPr/>
    </dgm:pt>
    <dgm:pt modelId="{EDE8A30F-656C-40B9-AD88-C5938F62B0F0}" type="pres">
      <dgm:prSet presAssocID="{93EA471A-CDDD-4CAF-AF5F-1166FB59A138}" presName="node" presStyleLbl="node1" presStyleIdx="2" presStyleCnt="8">
        <dgm:presLayoutVars>
          <dgm:bulletEnabled val="1"/>
        </dgm:presLayoutVars>
      </dgm:prSet>
      <dgm:spPr/>
    </dgm:pt>
    <dgm:pt modelId="{715D8205-ADB0-4616-BADF-8C33B4945625}" type="pres">
      <dgm:prSet presAssocID="{93EA471A-CDDD-4CAF-AF5F-1166FB59A138}" presName="spNode" presStyleCnt="0"/>
      <dgm:spPr/>
    </dgm:pt>
    <dgm:pt modelId="{A24B7AD8-6ADD-43C5-AD20-49932F26CF53}" type="pres">
      <dgm:prSet presAssocID="{61EEA856-4CD5-432A-A9C6-4E8AB36C4C4C}" presName="sibTrans" presStyleLbl="sibTrans1D1" presStyleIdx="2" presStyleCnt="8"/>
      <dgm:spPr/>
    </dgm:pt>
    <dgm:pt modelId="{7BE4249E-ECD9-4C85-B9C4-202DC5F3F93E}" type="pres">
      <dgm:prSet presAssocID="{0D951CFC-E8B7-43B6-9A2A-09B05ED0E880}" presName="node" presStyleLbl="node1" presStyleIdx="3" presStyleCnt="8">
        <dgm:presLayoutVars>
          <dgm:bulletEnabled val="1"/>
        </dgm:presLayoutVars>
      </dgm:prSet>
      <dgm:spPr/>
    </dgm:pt>
    <dgm:pt modelId="{D8FE3EED-B5F3-4B0E-906A-383104B28C76}" type="pres">
      <dgm:prSet presAssocID="{0D951CFC-E8B7-43B6-9A2A-09B05ED0E880}" presName="spNode" presStyleCnt="0"/>
      <dgm:spPr/>
    </dgm:pt>
    <dgm:pt modelId="{012E110C-3B79-44BD-881D-74A50DEC58D4}" type="pres">
      <dgm:prSet presAssocID="{F15ECDC9-8DB1-4192-9BC4-61BEB29AD773}" presName="sibTrans" presStyleLbl="sibTrans1D1" presStyleIdx="3" presStyleCnt="8"/>
      <dgm:spPr/>
    </dgm:pt>
    <dgm:pt modelId="{064958F6-D0A6-43DB-AB47-2C16B9EE4424}" type="pres">
      <dgm:prSet presAssocID="{17D64439-4423-4913-84F2-970F0B798206}" presName="node" presStyleLbl="node1" presStyleIdx="4" presStyleCnt="8">
        <dgm:presLayoutVars>
          <dgm:bulletEnabled val="1"/>
        </dgm:presLayoutVars>
      </dgm:prSet>
      <dgm:spPr/>
    </dgm:pt>
    <dgm:pt modelId="{8FAF22C2-85C1-48B1-B6B5-9E5C601B7232}" type="pres">
      <dgm:prSet presAssocID="{17D64439-4423-4913-84F2-970F0B798206}" presName="spNode" presStyleCnt="0"/>
      <dgm:spPr/>
    </dgm:pt>
    <dgm:pt modelId="{D2474F99-100B-4420-9F3B-5B156EA10B04}" type="pres">
      <dgm:prSet presAssocID="{1BA6E23C-663A-42D6-B4E8-242BD74C3FB2}" presName="sibTrans" presStyleLbl="sibTrans1D1" presStyleIdx="4" presStyleCnt="8"/>
      <dgm:spPr/>
    </dgm:pt>
    <dgm:pt modelId="{8B257AB2-D9DC-48E2-B9FD-D449ADF9822C}" type="pres">
      <dgm:prSet presAssocID="{85B044A6-90BD-44AD-846D-FF7C30C35373}" presName="node" presStyleLbl="node1" presStyleIdx="5" presStyleCnt="8">
        <dgm:presLayoutVars>
          <dgm:bulletEnabled val="1"/>
        </dgm:presLayoutVars>
      </dgm:prSet>
      <dgm:spPr/>
    </dgm:pt>
    <dgm:pt modelId="{D4D28887-FC89-4CAF-98D3-6D2013C127DA}" type="pres">
      <dgm:prSet presAssocID="{85B044A6-90BD-44AD-846D-FF7C30C35373}" presName="spNode" presStyleCnt="0"/>
      <dgm:spPr/>
    </dgm:pt>
    <dgm:pt modelId="{8D7EEF65-ACD7-43A9-AD78-890943404A60}" type="pres">
      <dgm:prSet presAssocID="{9CFE9661-62A1-4873-AE1D-1DEC8F8CD3F8}" presName="sibTrans" presStyleLbl="sibTrans1D1" presStyleIdx="5" presStyleCnt="8"/>
      <dgm:spPr/>
    </dgm:pt>
    <dgm:pt modelId="{D5438C09-F742-4B2B-AB12-4F7DCAAD3209}" type="pres">
      <dgm:prSet presAssocID="{3BCD911E-3147-456E-A3C0-EB6CDB30C275}" presName="node" presStyleLbl="node1" presStyleIdx="6" presStyleCnt="8">
        <dgm:presLayoutVars>
          <dgm:bulletEnabled val="1"/>
        </dgm:presLayoutVars>
      </dgm:prSet>
      <dgm:spPr/>
    </dgm:pt>
    <dgm:pt modelId="{1283F26C-21D5-4FB1-8214-3C06BD8F91BA}" type="pres">
      <dgm:prSet presAssocID="{3BCD911E-3147-456E-A3C0-EB6CDB30C275}" presName="spNode" presStyleCnt="0"/>
      <dgm:spPr/>
    </dgm:pt>
    <dgm:pt modelId="{8C49D4C5-7084-4FE3-AB0A-DA772015B370}" type="pres">
      <dgm:prSet presAssocID="{C9D7DA03-E33E-4880-A53B-BC350848129D}" presName="sibTrans" presStyleLbl="sibTrans1D1" presStyleIdx="6" presStyleCnt="8"/>
      <dgm:spPr/>
    </dgm:pt>
    <dgm:pt modelId="{42318EF5-6458-4D61-80E0-C39BD5D6CA2F}" type="pres">
      <dgm:prSet presAssocID="{BA8F88BE-B1B7-4E41-BE7B-4FA6E4FF3FB5}" presName="node" presStyleLbl="node1" presStyleIdx="7" presStyleCnt="8">
        <dgm:presLayoutVars>
          <dgm:bulletEnabled val="1"/>
        </dgm:presLayoutVars>
      </dgm:prSet>
      <dgm:spPr/>
    </dgm:pt>
    <dgm:pt modelId="{90371488-E4B4-4B48-8033-96EB7DB8B70E}" type="pres">
      <dgm:prSet presAssocID="{BA8F88BE-B1B7-4E41-BE7B-4FA6E4FF3FB5}" presName="spNode" presStyleCnt="0"/>
      <dgm:spPr/>
    </dgm:pt>
    <dgm:pt modelId="{EC66C53A-F200-4A3C-8FA8-5AEA33DD47FF}" type="pres">
      <dgm:prSet presAssocID="{1ABD3DEE-B3D9-411E-BD79-0EA7824861AA}" presName="sibTrans" presStyleLbl="sibTrans1D1" presStyleIdx="7" presStyleCnt="8"/>
      <dgm:spPr/>
    </dgm:pt>
  </dgm:ptLst>
  <dgm:cxnLst>
    <dgm:cxn modelId="{991D1F02-9B6F-428F-86B0-729C05DFF27E}" srcId="{F17451B5-79E7-4EDA-AFC1-C353111589CF}" destId="{BA8F88BE-B1B7-4E41-BE7B-4FA6E4FF3FB5}" srcOrd="7" destOrd="0" parTransId="{5F0184FE-1851-4E5B-A441-09C805B608DC}" sibTransId="{1ABD3DEE-B3D9-411E-BD79-0EA7824861AA}"/>
    <dgm:cxn modelId="{CE4EFF05-7121-40B9-BD54-0DF75383E494}" type="presOf" srcId="{1798ECFE-9A8A-45A0-9040-2DB634C33F72}" destId="{7F247A2F-88FC-4C76-90DE-C8D7917F8A82}" srcOrd="0" destOrd="0" presId="urn:microsoft.com/office/officeart/2005/8/layout/cycle6"/>
    <dgm:cxn modelId="{83CDDB08-2D29-4134-B5FA-E4300632D6BF}" srcId="{F17451B5-79E7-4EDA-AFC1-C353111589CF}" destId="{EA774A70-9FDD-45EA-B23B-C014C4A6ECD3}" srcOrd="1" destOrd="0" parTransId="{150C05CE-DD95-4555-AE7B-144B73B9A34D}" sibTransId="{2EF0998C-9037-4921-BBB4-3ACAD0FA5A8C}"/>
    <dgm:cxn modelId="{31409A1F-C6EC-4065-AE62-BE83882B5F11}" srcId="{F17451B5-79E7-4EDA-AFC1-C353111589CF}" destId="{93EA471A-CDDD-4CAF-AF5F-1166FB59A138}" srcOrd="2" destOrd="0" parTransId="{3DB8D51A-4E59-4882-88CE-6382D83A2EF2}" sibTransId="{61EEA856-4CD5-432A-A9C6-4E8AB36C4C4C}"/>
    <dgm:cxn modelId="{47C6EE2D-D197-480C-9023-50BF16EDC5FA}" type="presOf" srcId="{93EA471A-CDDD-4CAF-AF5F-1166FB59A138}" destId="{EDE8A30F-656C-40B9-AD88-C5938F62B0F0}" srcOrd="0" destOrd="0" presId="urn:microsoft.com/office/officeart/2005/8/layout/cycle6"/>
    <dgm:cxn modelId="{54C80B3C-6574-44B7-BE2E-0A941F3EDBFE}" srcId="{F17451B5-79E7-4EDA-AFC1-C353111589CF}" destId="{17D64439-4423-4913-84F2-970F0B798206}" srcOrd="4" destOrd="0" parTransId="{C3D4C11E-1C89-4053-97B0-F6DC036D2C3B}" sibTransId="{1BA6E23C-663A-42D6-B4E8-242BD74C3FB2}"/>
    <dgm:cxn modelId="{0CED105B-1B5E-4960-B200-A68DC29F60F0}" type="presOf" srcId="{588AAD4E-5B2F-46A4-806F-F1D2B992D1ED}" destId="{EB647F5A-917F-4A5A-A66B-0BB99BDE66B7}" srcOrd="0" destOrd="0" presId="urn:microsoft.com/office/officeart/2005/8/layout/cycle6"/>
    <dgm:cxn modelId="{A92E7362-F911-41E4-A685-ADA9A05D2645}" type="presOf" srcId="{C9D7DA03-E33E-4880-A53B-BC350848129D}" destId="{8C49D4C5-7084-4FE3-AB0A-DA772015B370}" srcOrd="0" destOrd="0" presId="urn:microsoft.com/office/officeart/2005/8/layout/cycle6"/>
    <dgm:cxn modelId="{DE7B424A-BCAE-4C2B-A787-46CFE7227636}" type="presOf" srcId="{17D64439-4423-4913-84F2-970F0B798206}" destId="{064958F6-D0A6-43DB-AB47-2C16B9EE4424}" srcOrd="0" destOrd="0" presId="urn:microsoft.com/office/officeart/2005/8/layout/cycle6"/>
    <dgm:cxn modelId="{1D8BBD51-A4C6-4B17-82FE-80B1AFA98928}" type="presOf" srcId="{BA8F88BE-B1B7-4E41-BE7B-4FA6E4FF3FB5}" destId="{42318EF5-6458-4D61-80E0-C39BD5D6CA2F}" srcOrd="0" destOrd="0" presId="urn:microsoft.com/office/officeart/2005/8/layout/cycle6"/>
    <dgm:cxn modelId="{FC91B056-0F42-470F-B252-2CF90982322A}" type="presOf" srcId="{1BA6E23C-663A-42D6-B4E8-242BD74C3FB2}" destId="{D2474F99-100B-4420-9F3B-5B156EA10B04}" srcOrd="0" destOrd="0" presId="urn:microsoft.com/office/officeart/2005/8/layout/cycle6"/>
    <dgm:cxn modelId="{5BD69879-DC2B-4F50-AD03-ACE9A0DCA5DA}" type="presOf" srcId="{61EEA856-4CD5-432A-A9C6-4E8AB36C4C4C}" destId="{A24B7AD8-6ADD-43C5-AD20-49932F26CF53}" srcOrd="0" destOrd="0" presId="urn:microsoft.com/office/officeart/2005/8/layout/cycle6"/>
    <dgm:cxn modelId="{F60D787D-9BBE-45B0-8076-9924CAD5CA60}" type="presOf" srcId="{2EF0998C-9037-4921-BBB4-3ACAD0FA5A8C}" destId="{19E3E676-2B3C-418F-8D66-BFD487D7939A}" srcOrd="0" destOrd="0" presId="urn:microsoft.com/office/officeart/2005/8/layout/cycle6"/>
    <dgm:cxn modelId="{5BE38A7F-E80B-4851-A1CB-7F0A8461066A}" type="presOf" srcId="{85B044A6-90BD-44AD-846D-FF7C30C35373}" destId="{8B257AB2-D9DC-48E2-B9FD-D449ADF9822C}" srcOrd="0" destOrd="0" presId="urn:microsoft.com/office/officeart/2005/8/layout/cycle6"/>
    <dgm:cxn modelId="{8F623880-1F7E-428D-B7FB-B119B09175AF}" srcId="{F17451B5-79E7-4EDA-AFC1-C353111589CF}" destId="{588AAD4E-5B2F-46A4-806F-F1D2B992D1ED}" srcOrd="0" destOrd="0" parTransId="{238DEC08-9ACD-48F7-976C-E240E3AEAC99}" sibTransId="{1798ECFE-9A8A-45A0-9040-2DB634C33F72}"/>
    <dgm:cxn modelId="{E4013F96-4B76-45A3-B77A-BF4187618CD4}" type="presOf" srcId="{3BCD911E-3147-456E-A3C0-EB6CDB30C275}" destId="{D5438C09-F742-4B2B-AB12-4F7DCAAD3209}" srcOrd="0" destOrd="0" presId="urn:microsoft.com/office/officeart/2005/8/layout/cycle6"/>
    <dgm:cxn modelId="{448F37A4-0298-411D-A1A9-25F3A793E835}" type="presOf" srcId="{EA774A70-9FDD-45EA-B23B-C014C4A6ECD3}" destId="{46E5D12B-46B7-4808-AE9D-333F877E7DE9}" srcOrd="0" destOrd="0" presId="urn:microsoft.com/office/officeart/2005/8/layout/cycle6"/>
    <dgm:cxn modelId="{9E556CA6-FECA-41A8-86C8-9FCDBB38DD5C}" srcId="{F17451B5-79E7-4EDA-AFC1-C353111589CF}" destId="{0D951CFC-E8B7-43B6-9A2A-09B05ED0E880}" srcOrd="3" destOrd="0" parTransId="{2392D195-4D0E-4E5C-A815-A196BE6E4DFA}" sibTransId="{F15ECDC9-8DB1-4192-9BC4-61BEB29AD773}"/>
    <dgm:cxn modelId="{9CF651A7-30DC-4D5A-8CB8-45F92C9FE7C5}" type="presOf" srcId="{1ABD3DEE-B3D9-411E-BD79-0EA7824861AA}" destId="{EC66C53A-F200-4A3C-8FA8-5AEA33DD47FF}" srcOrd="0" destOrd="0" presId="urn:microsoft.com/office/officeart/2005/8/layout/cycle6"/>
    <dgm:cxn modelId="{F3C63DC2-C42C-4C33-AEA5-06744B812847}" type="presOf" srcId="{9CFE9661-62A1-4873-AE1D-1DEC8F8CD3F8}" destId="{8D7EEF65-ACD7-43A9-AD78-890943404A60}" srcOrd="0" destOrd="0" presId="urn:microsoft.com/office/officeart/2005/8/layout/cycle6"/>
    <dgm:cxn modelId="{2C69D9C3-0C95-4D38-B971-BEAE9618749C}" type="presOf" srcId="{F15ECDC9-8DB1-4192-9BC4-61BEB29AD773}" destId="{012E110C-3B79-44BD-881D-74A50DEC58D4}" srcOrd="0" destOrd="0" presId="urn:microsoft.com/office/officeart/2005/8/layout/cycle6"/>
    <dgm:cxn modelId="{1108AADE-FF4B-44EA-BB5E-685C06758846}" type="presOf" srcId="{F17451B5-79E7-4EDA-AFC1-C353111589CF}" destId="{D1B4CC49-2C83-4BD0-A42F-4A4D6E162633}" srcOrd="0" destOrd="0" presId="urn:microsoft.com/office/officeart/2005/8/layout/cycle6"/>
    <dgm:cxn modelId="{A02765F0-D807-43E4-B61C-B0C39B35B160}" type="presOf" srcId="{0D951CFC-E8B7-43B6-9A2A-09B05ED0E880}" destId="{7BE4249E-ECD9-4C85-B9C4-202DC5F3F93E}" srcOrd="0" destOrd="0" presId="urn:microsoft.com/office/officeart/2005/8/layout/cycle6"/>
    <dgm:cxn modelId="{5D5A3FF5-0247-45F3-A785-1A3A9AE5679E}" srcId="{F17451B5-79E7-4EDA-AFC1-C353111589CF}" destId="{85B044A6-90BD-44AD-846D-FF7C30C35373}" srcOrd="5" destOrd="0" parTransId="{0D145B62-0A85-4F4B-8BA1-3E0692F61A2E}" sibTransId="{9CFE9661-62A1-4873-AE1D-1DEC8F8CD3F8}"/>
    <dgm:cxn modelId="{6F65E3FD-71D7-40BD-8B33-78D66A50FE80}" srcId="{F17451B5-79E7-4EDA-AFC1-C353111589CF}" destId="{3BCD911E-3147-456E-A3C0-EB6CDB30C275}" srcOrd="6" destOrd="0" parTransId="{A5A04104-D62B-4B9F-8456-519806D84DC3}" sibTransId="{C9D7DA03-E33E-4880-A53B-BC350848129D}"/>
    <dgm:cxn modelId="{8B0BD341-4CEA-4953-A302-BC90D04AA0B4}" type="presParOf" srcId="{D1B4CC49-2C83-4BD0-A42F-4A4D6E162633}" destId="{EB647F5A-917F-4A5A-A66B-0BB99BDE66B7}" srcOrd="0" destOrd="0" presId="urn:microsoft.com/office/officeart/2005/8/layout/cycle6"/>
    <dgm:cxn modelId="{42F3544E-8966-48E3-8151-F2A06D5B9860}" type="presParOf" srcId="{D1B4CC49-2C83-4BD0-A42F-4A4D6E162633}" destId="{72775F4C-721B-4DAF-BA64-522E1F6C55FF}" srcOrd="1" destOrd="0" presId="urn:microsoft.com/office/officeart/2005/8/layout/cycle6"/>
    <dgm:cxn modelId="{D2CAFF85-EBA6-4209-B722-508DB12A99E6}" type="presParOf" srcId="{D1B4CC49-2C83-4BD0-A42F-4A4D6E162633}" destId="{7F247A2F-88FC-4C76-90DE-C8D7917F8A82}" srcOrd="2" destOrd="0" presId="urn:microsoft.com/office/officeart/2005/8/layout/cycle6"/>
    <dgm:cxn modelId="{94C02ACA-E0AE-4353-BC33-B858B488653E}" type="presParOf" srcId="{D1B4CC49-2C83-4BD0-A42F-4A4D6E162633}" destId="{46E5D12B-46B7-4808-AE9D-333F877E7DE9}" srcOrd="3" destOrd="0" presId="urn:microsoft.com/office/officeart/2005/8/layout/cycle6"/>
    <dgm:cxn modelId="{FC143773-9198-4CC7-9E7A-8777BC4FD614}" type="presParOf" srcId="{D1B4CC49-2C83-4BD0-A42F-4A4D6E162633}" destId="{293310EB-135E-40DA-964A-40319CD480E8}" srcOrd="4" destOrd="0" presId="urn:microsoft.com/office/officeart/2005/8/layout/cycle6"/>
    <dgm:cxn modelId="{675554DA-B9FF-4244-916D-987A0A2FDB2A}" type="presParOf" srcId="{D1B4CC49-2C83-4BD0-A42F-4A4D6E162633}" destId="{19E3E676-2B3C-418F-8D66-BFD487D7939A}" srcOrd="5" destOrd="0" presId="urn:microsoft.com/office/officeart/2005/8/layout/cycle6"/>
    <dgm:cxn modelId="{AF020A24-2A21-4F35-B0AA-DC5AE1AC8C41}" type="presParOf" srcId="{D1B4CC49-2C83-4BD0-A42F-4A4D6E162633}" destId="{EDE8A30F-656C-40B9-AD88-C5938F62B0F0}" srcOrd="6" destOrd="0" presId="urn:microsoft.com/office/officeart/2005/8/layout/cycle6"/>
    <dgm:cxn modelId="{398B8742-5184-4ACF-BC9A-547B53DCD88C}" type="presParOf" srcId="{D1B4CC49-2C83-4BD0-A42F-4A4D6E162633}" destId="{715D8205-ADB0-4616-BADF-8C33B4945625}" srcOrd="7" destOrd="0" presId="urn:microsoft.com/office/officeart/2005/8/layout/cycle6"/>
    <dgm:cxn modelId="{8516CD07-4C0E-41DD-A096-229DEC2516A7}" type="presParOf" srcId="{D1B4CC49-2C83-4BD0-A42F-4A4D6E162633}" destId="{A24B7AD8-6ADD-43C5-AD20-49932F26CF53}" srcOrd="8" destOrd="0" presId="urn:microsoft.com/office/officeart/2005/8/layout/cycle6"/>
    <dgm:cxn modelId="{3A8DD92F-4FF8-4DDA-8489-913B88B4A22F}" type="presParOf" srcId="{D1B4CC49-2C83-4BD0-A42F-4A4D6E162633}" destId="{7BE4249E-ECD9-4C85-B9C4-202DC5F3F93E}" srcOrd="9" destOrd="0" presId="urn:microsoft.com/office/officeart/2005/8/layout/cycle6"/>
    <dgm:cxn modelId="{1020EB58-883F-4C84-8486-DEEDA23C5BE3}" type="presParOf" srcId="{D1B4CC49-2C83-4BD0-A42F-4A4D6E162633}" destId="{D8FE3EED-B5F3-4B0E-906A-383104B28C76}" srcOrd="10" destOrd="0" presId="urn:microsoft.com/office/officeart/2005/8/layout/cycle6"/>
    <dgm:cxn modelId="{AE7CDB4A-B1E3-4783-A9F8-80B17A3B43BC}" type="presParOf" srcId="{D1B4CC49-2C83-4BD0-A42F-4A4D6E162633}" destId="{012E110C-3B79-44BD-881D-74A50DEC58D4}" srcOrd="11" destOrd="0" presId="urn:microsoft.com/office/officeart/2005/8/layout/cycle6"/>
    <dgm:cxn modelId="{D5D488A3-B043-4D73-8C80-CA9497C0D388}" type="presParOf" srcId="{D1B4CC49-2C83-4BD0-A42F-4A4D6E162633}" destId="{064958F6-D0A6-43DB-AB47-2C16B9EE4424}" srcOrd="12" destOrd="0" presId="urn:microsoft.com/office/officeart/2005/8/layout/cycle6"/>
    <dgm:cxn modelId="{30215627-F8EB-4C54-AF19-C1A905E098CD}" type="presParOf" srcId="{D1B4CC49-2C83-4BD0-A42F-4A4D6E162633}" destId="{8FAF22C2-85C1-48B1-B6B5-9E5C601B7232}" srcOrd="13" destOrd="0" presId="urn:microsoft.com/office/officeart/2005/8/layout/cycle6"/>
    <dgm:cxn modelId="{93787F75-7CA7-4691-AE70-1E8D715146A9}" type="presParOf" srcId="{D1B4CC49-2C83-4BD0-A42F-4A4D6E162633}" destId="{D2474F99-100B-4420-9F3B-5B156EA10B04}" srcOrd="14" destOrd="0" presId="urn:microsoft.com/office/officeart/2005/8/layout/cycle6"/>
    <dgm:cxn modelId="{2E759E7D-D5FC-4583-9756-3A4E842BF7C5}" type="presParOf" srcId="{D1B4CC49-2C83-4BD0-A42F-4A4D6E162633}" destId="{8B257AB2-D9DC-48E2-B9FD-D449ADF9822C}" srcOrd="15" destOrd="0" presId="urn:microsoft.com/office/officeart/2005/8/layout/cycle6"/>
    <dgm:cxn modelId="{2AED7D63-1313-4200-8162-5E355679D63B}" type="presParOf" srcId="{D1B4CC49-2C83-4BD0-A42F-4A4D6E162633}" destId="{D4D28887-FC89-4CAF-98D3-6D2013C127DA}" srcOrd="16" destOrd="0" presId="urn:microsoft.com/office/officeart/2005/8/layout/cycle6"/>
    <dgm:cxn modelId="{BD69AD9B-446B-44B2-831F-757519106C9A}" type="presParOf" srcId="{D1B4CC49-2C83-4BD0-A42F-4A4D6E162633}" destId="{8D7EEF65-ACD7-43A9-AD78-890943404A60}" srcOrd="17" destOrd="0" presId="urn:microsoft.com/office/officeart/2005/8/layout/cycle6"/>
    <dgm:cxn modelId="{94FDD4B6-ABA6-47EA-972C-7B99088A3038}" type="presParOf" srcId="{D1B4CC49-2C83-4BD0-A42F-4A4D6E162633}" destId="{D5438C09-F742-4B2B-AB12-4F7DCAAD3209}" srcOrd="18" destOrd="0" presId="urn:microsoft.com/office/officeart/2005/8/layout/cycle6"/>
    <dgm:cxn modelId="{8E87E9B3-B5C5-46FB-A381-40C75021263E}" type="presParOf" srcId="{D1B4CC49-2C83-4BD0-A42F-4A4D6E162633}" destId="{1283F26C-21D5-4FB1-8214-3C06BD8F91BA}" srcOrd="19" destOrd="0" presId="urn:microsoft.com/office/officeart/2005/8/layout/cycle6"/>
    <dgm:cxn modelId="{DB2D716E-9C34-44F8-8922-2317903FED61}" type="presParOf" srcId="{D1B4CC49-2C83-4BD0-A42F-4A4D6E162633}" destId="{8C49D4C5-7084-4FE3-AB0A-DA772015B370}" srcOrd="20" destOrd="0" presId="urn:microsoft.com/office/officeart/2005/8/layout/cycle6"/>
    <dgm:cxn modelId="{6F1FF032-0918-46C7-8192-136A87B2F7B8}" type="presParOf" srcId="{D1B4CC49-2C83-4BD0-A42F-4A4D6E162633}" destId="{42318EF5-6458-4D61-80E0-C39BD5D6CA2F}" srcOrd="21" destOrd="0" presId="urn:microsoft.com/office/officeart/2005/8/layout/cycle6"/>
    <dgm:cxn modelId="{45D7A2C0-21AD-43ED-B6F7-77CA6672C913}" type="presParOf" srcId="{D1B4CC49-2C83-4BD0-A42F-4A4D6E162633}" destId="{90371488-E4B4-4B48-8033-96EB7DB8B70E}" srcOrd="22" destOrd="0" presId="urn:microsoft.com/office/officeart/2005/8/layout/cycle6"/>
    <dgm:cxn modelId="{56447CA4-0AF4-486F-9207-D09EA6DF7FF1}" type="presParOf" srcId="{D1B4CC49-2C83-4BD0-A42F-4A4D6E162633}" destId="{EC66C53A-F200-4A3C-8FA8-5AEA33DD47FF}" srcOrd="23" destOrd="0" presId="urn:microsoft.com/office/officeart/2005/8/layout/cycle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451B5-79E7-4EDA-AFC1-C353111589C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588AAD4E-5B2F-46A4-806F-F1D2B992D1ED}">
      <dgm:prSet phldrT="[Text]" phldr="0"/>
      <dgm:spPr/>
      <dgm:t>
        <a:bodyPr/>
        <a:lstStyle/>
        <a:p>
          <a:r>
            <a:rPr lang="en-GB" dirty="0"/>
            <a:t>More integrated working</a:t>
          </a:r>
        </a:p>
      </dgm:t>
    </dgm:pt>
    <dgm:pt modelId="{238DEC08-9ACD-48F7-976C-E240E3AEAC99}" type="parTrans" cxnId="{8F623880-1F7E-428D-B7FB-B119B09175AF}">
      <dgm:prSet/>
      <dgm:spPr/>
      <dgm:t>
        <a:bodyPr/>
        <a:lstStyle/>
        <a:p>
          <a:endParaRPr lang="en-GB"/>
        </a:p>
      </dgm:t>
    </dgm:pt>
    <dgm:pt modelId="{1798ECFE-9A8A-45A0-9040-2DB634C33F72}" type="sibTrans" cxnId="{8F623880-1F7E-428D-B7FB-B119B09175AF}">
      <dgm:prSet/>
      <dgm:spPr/>
      <dgm:t>
        <a:bodyPr/>
        <a:lstStyle/>
        <a:p>
          <a:endParaRPr lang="en-GB"/>
        </a:p>
      </dgm:t>
    </dgm:pt>
    <dgm:pt modelId="{EA774A70-9FDD-45EA-B23B-C014C4A6ECD3}">
      <dgm:prSet phldrT="[Text]" phldr="0"/>
      <dgm:spPr>
        <a:solidFill>
          <a:schemeClr val="accent3"/>
        </a:solidFill>
      </dgm:spPr>
      <dgm:t>
        <a:bodyPr/>
        <a:lstStyle/>
        <a:p>
          <a:r>
            <a:rPr lang="en-GB" dirty="0"/>
            <a:t>Less duplication</a:t>
          </a:r>
        </a:p>
      </dgm:t>
    </dgm:pt>
    <dgm:pt modelId="{150C05CE-DD95-4555-AE7B-144B73B9A34D}" type="parTrans" cxnId="{83CDDB08-2D29-4134-B5FA-E4300632D6BF}">
      <dgm:prSet/>
      <dgm:spPr/>
      <dgm:t>
        <a:bodyPr/>
        <a:lstStyle/>
        <a:p>
          <a:endParaRPr lang="en-GB"/>
        </a:p>
      </dgm:t>
    </dgm:pt>
    <dgm:pt modelId="{2EF0998C-9037-4921-BBB4-3ACAD0FA5A8C}" type="sibTrans" cxnId="{83CDDB08-2D29-4134-B5FA-E4300632D6BF}">
      <dgm:prSet/>
      <dgm:spPr/>
      <dgm:t>
        <a:bodyPr/>
        <a:lstStyle/>
        <a:p>
          <a:endParaRPr lang="en-GB"/>
        </a:p>
      </dgm:t>
    </dgm:pt>
    <dgm:pt modelId="{93EA471A-CDDD-4CAF-AF5F-1166FB59A138}">
      <dgm:prSet phldrT="[Text]" phldr="0"/>
      <dgm:spPr/>
      <dgm:t>
        <a:bodyPr/>
        <a:lstStyle/>
        <a:p>
          <a:r>
            <a:rPr lang="en-GB" dirty="0"/>
            <a:t>Good advice channels</a:t>
          </a:r>
        </a:p>
      </dgm:t>
    </dgm:pt>
    <dgm:pt modelId="{3DB8D51A-4E59-4882-88CE-6382D83A2EF2}" type="parTrans" cxnId="{31409A1F-C6EC-4065-AE62-BE83882B5F11}">
      <dgm:prSet/>
      <dgm:spPr/>
      <dgm:t>
        <a:bodyPr/>
        <a:lstStyle/>
        <a:p>
          <a:endParaRPr lang="en-GB"/>
        </a:p>
      </dgm:t>
    </dgm:pt>
    <dgm:pt modelId="{61EEA856-4CD5-432A-A9C6-4E8AB36C4C4C}" type="sibTrans" cxnId="{31409A1F-C6EC-4065-AE62-BE83882B5F11}">
      <dgm:prSet/>
      <dgm:spPr/>
      <dgm:t>
        <a:bodyPr/>
        <a:lstStyle/>
        <a:p>
          <a:endParaRPr lang="en-GB"/>
        </a:p>
      </dgm:t>
    </dgm:pt>
    <dgm:pt modelId="{0D951CFC-E8B7-43B6-9A2A-09B05ED0E880}">
      <dgm:prSet phldrT="[Text]" phldr="0"/>
      <dgm:spPr>
        <a:solidFill>
          <a:schemeClr val="accent3"/>
        </a:solidFill>
      </dgm:spPr>
      <dgm:t>
        <a:bodyPr/>
        <a:lstStyle/>
        <a:p>
          <a:r>
            <a:rPr lang="en-GB" dirty="0"/>
            <a:t>Strong, local relationships</a:t>
          </a:r>
        </a:p>
      </dgm:t>
    </dgm:pt>
    <dgm:pt modelId="{2392D195-4D0E-4E5C-A815-A196BE6E4DFA}" type="parTrans" cxnId="{9E556CA6-FECA-41A8-86C8-9FCDBB38DD5C}">
      <dgm:prSet/>
      <dgm:spPr/>
      <dgm:t>
        <a:bodyPr/>
        <a:lstStyle/>
        <a:p>
          <a:endParaRPr lang="en-GB"/>
        </a:p>
      </dgm:t>
    </dgm:pt>
    <dgm:pt modelId="{F15ECDC9-8DB1-4192-9BC4-61BEB29AD773}" type="sibTrans" cxnId="{9E556CA6-FECA-41A8-86C8-9FCDBB38DD5C}">
      <dgm:prSet/>
      <dgm:spPr/>
      <dgm:t>
        <a:bodyPr/>
        <a:lstStyle/>
        <a:p>
          <a:endParaRPr lang="en-GB"/>
        </a:p>
      </dgm:t>
    </dgm:pt>
    <dgm:pt modelId="{17D64439-4423-4913-84F2-970F0B798206}">
      <dgm:prSet phldrT="[Text]" phldr="0"/>
      <dgm:spPr/>
      <dgm:t>
        <a:bodyPr/>
        <a:lstStyle/>
        <a:p>
          <a:r>
            <a:rPr lang="en-GB" dirty="0"/>
            <a:t>Good career development</a:t>
          </a:r>
        </a:p>
      </dgm:t>
    </dgm:pt>
    <dgm:pt modelId="{C3D4C11E-1C89-4053-97B0-F6DC036D2C3B}" type="parTrans" cxnId="{54C80B3C-6574-44B7-BE2E-0A941F3EDBFE}">
      <dgm:prSet/>
      <dgm:spPr/>
      <dgm:t>
        <a:bodyPr/>
        <a:lstStyle/>
        <a:p>
          <a:endParaRPr lang="en-GB"/>
        </a:p>
      </dgm:t>
    </dgm:pt>
    <dgm:pt modelId="{1BA6E23C-663A-42D6-B4E8-242BD74C3FB2}" type="sibTrans" cxnId="{54C80B3C-6574-44B7-BE2E-0A941F3EDBFE}">
      <dgm:prSet/>
      <dgm:spPr/>
      <dgm:t>
        <a:bodyPr/>
        <a:lstStyle/>
        <a:p>
          <a:endParaRPr lang="en-GB"/>
        </a:p>
      </dgm:t>
    </dgm:pt>
    <dgm:pt modelId="{85B044A6-90BD-44AD-846D-FF7C30C35373}">
      <dgm:prSet phldrT="[Text]" phldr="0"/>
      <dgm:spPr>
        <a:solidFill>
          <a:schemeClr val="accent3"/>
        </a:solidFill>
      </dgm:spPr>
      <dgm:t>
        <a:bodyPr/>
        <a:lstStyle/>
        <a:p>
          <a:r>
            <a:rPr lang="en-GB" dirty="0"/>
            <a:t>Support for decision-making</a:t>
          </a:r>
        </a:p>
      </dgm:t>
    </dgm:pt>
    <dgm:pt modelId="{0D145B62-0A85-4F4B-8BA1-3E0692F61A2E}" type="parTrans" cxnId="{5D5A3FF5-0247-45F3-A785-1A3A9AE5679E}">
      <dgm:prSet/>
      <dgm:spPr/>
      <dgm:t>
        <a:bodyPr/>
        <a:lstStyle/>
        <a:p>
          <a:endParaRPr lang="en-GB"/>
        </a:p>
      </dgm:t>
    </dgm:pt>
    <dgm:pt modelId="{9CFE9661-62A1-4873-AE1D-1DEC8F8CD3F8}" type="sibTrans" cxnId="{5D5A3FF5-0247-45F3-A785-1A3A9AE5679E}">
      <dgm:prSet/>
      <dgm:spPr/>
      <dgm:t>
        <a:bodyPr/>
        <a:lstStyle/>
        <a:p>
          <a:endParaRPr lang="en-GB"/>
        </a:p>
      </dgm:t>
    </dgm:pt>
    <dgm:pt modelId="{3BCD911E-3147-456E-A3C0-EB6CDB30C275}">
      <dgm:prSet phldrT="[Text]" phldr="0"/>
      <dgm:spPr>
        <a:solidFill>
          <a:schemeClr val="accent1"/>
        </a:solidFill>
      </dgm:spPr>
      <dgm:t>
        <a:bodyPr/>
        <a:lstStyle/>
        <a:p>
          <a:r>
            <a:rPr lang="en-GB" dirty="0"/>
            <a:t>Sustainable workload</a:t>
          </a:r>
        </a:p>
      </dgm:t>
    </dgm:pt>
    <dgm:pt modelId="{A5A04104-D62B-4B9F-8456-519806D84DC3}" type="parTrans" cxnId="{6F65E3FD-71D7-40BD-8B33-78D66A50FE80}">
      <dgm:prSet/>
      <dgm:spPr/>
      <dgm:t>
        <a:bodyPr/>
        <a:lstStyle/>
        <a:p>
          <a:endParaRPr lang="en-GB"/>
        </a:p>
      </dgm:t>
    </dgm:pt>
    <dgm:pt modelId="{C9D7DA03-E33E-4880-A53B-BC350848129D}" type="sibTrans" cxnId="{6F65E3FD-71D7-40BD-8B33-78D66A50FE80}">
      <dgm:prSet/>
      <dgm:spPr/>
      <dgm:t>
        <a:bodyPr/>
        <a:lstStyle/>
        <a:p>
          <a:endParaRPr lang="en-GB"/>
        </a:p>
      </dgm:t>
    </dgm:pt>
    <dgm:pt modelId="{BA8F88BE-B1B7-4E41-BE7B-4FA6E4FF3FB5}">
      <dgm:prSet phldrT="[Text]" phldr="0"/>
      <dgm:spPr>
        <a:solidFill>
          <a:schemeClr val="accent3"/>
        </a:solidFill>
      </dgm:spPr>
      <dgm:t>
        <a:bodyPr/>
        <a:lstStyle/>
        <a:p>
          <a:r>
            <a:rPr lang="en-GB" dirty="0"/>
            <a:t>Positive, collaborative culture</a:t>
          </a:r>
        </a:p>
      </dgm:t>
    </dgm:pt>
    <dgm:pt modelId="{5F0184FE-1851-4E5B-A441-09C805B608DC}" type="parTrans" cxnId="{991D1F02-9B6F-428F-86B0-729C05DFF27E}">
      <dgm:prSet/>
      <dgm:spPr/>
      <dgm:t>
        <a:bodyPr/>
        <a:lstStyle/>
        <a:p>
          <a:endParaRPr lang="en-GB"/>
        </a:p>
      </dgm:t>
    </dgm:pt>
    <dgm:pt modelId="{1ABD3DEE-B3D9-411E-BD79-0EA7824861AA}" type="sibTrans" cxnId="{991D1F02-9B6F-428F-86B0-729C05DFF27E}">
      <dgm:prSet/>
      <dgm:spPr/>
      <dgm:t>
        <a:bodyPr/>
        <a:lstStyle/>
        <a:p>
          <a:endParaRPr lang="en-GB"/>
        </a:p>
      </dgm:t>
    </dgm:pt>
    <dgm:pt modelId="{D1B4CC49-2C83-4BD0-A42F-4A4D6E162633}" type="pres">
      <dgm:prSet presAssocID="{F17451B5-79E7-4EDA-AFC1-C353111589CF}" presName="cycle" presStyleCnt="0">
        <dgm:presLayoutVars>
          <dgm:dir/>
          <dgm:resizeHandles val="exact"/>
        </dgm:presLayoutVars>
      </dgm:prSet>
      <dgm:spPr/>
    </dgm:pt>
    <dgm:pt modelId="{EB647F5A-917F-4A5A-A66B-0BB99BDE66B7}" type="pres">
      <dgm:prSet presAssocID="{588AAD4E-5B2F-46A4-806F-F1D2B992D1ED}" presName="node" presStyleLbl="node1" presStyleIdx="0" presStyleCnt="8">
        <dgm:presLayoutVars>
          <dgm:bulletEnabled val="1"/>
        </dgm:presLayoutVars>
      </dgm:prSet>
      <dgm:spPr/>
    </dgm:pt>
    <dgm:pt modelId="{72775F4C-721B-4DAF-BA64-522E1F6C55FF}" type="pres">
      <dgm:prSet presAssocID="{588AAD4E-5B2F-46A4-806F-F1D2B992D1ED}" presName="spNode" presStyleCnt="0"/>
      <dgm:spPr/>
    </dgm:pt>
    <dgm:pt modelId="{7F247A2F-88FC-4C76-90DE-C8D7917F8A82}" type="pres">
      <dgm:prSet presAssocID="{1798ECFE-9A8A-45A0-9040-2DB634C33F72}" presName="sibTrans" presStyleLbl="sibTrans1D1" presStyleIdx="0" presStyleCnt="8"/>
      <dgm:spPr/>
    </dgm:pt>
    <dgm:pt modelId="{46E5D12B-46B7-4808-AE9D-333F877E7DE9}" type="pres">
      <dgm:prSet presAssocID="{EA774A70-9FDD-45EA-B23B-C014C4A6ECD3}" presName="node" presStyleLbl="node1" presStyleIdx="1" presStyleCnt="8">
        <dgm:presLayoutVars>
          <dgm:bulletEnabled val="1"/>
        </dgm:presLayoutVars>
      </dgm:prSet>
      <dgm:spPr/>
    </dgm:pt>
    <dgm:pt modelId="{293310EB-135E-40DA-964A-40319CD480E8}" type="pres">
      <dgm:prSet presAssocID="{EA774A70-9FDD-45EA-B23B-C014C4A6ECD3}" presName="spNode" presStyleCnt="0"/>
      <dgm:spPr/>
    </dgm:pt>
    <dgm:pt modelId="{19E3E676-2B3C-418F-8D66-BFD487D7939A}" type="pres">
      <dgm:prSet presAssocID="{2EF0998C-9037-4921-BBB4-3ACAD0FA5A8C}" presName="sibTrans" presStyleLbl="sibTrans1D1" presStyleIdx="1" presStyleCnt="8"/>
      <dgm:spPr/>
    </dgm:pt>
    <dgm:pt modelId="{EDE8A30F-656C-40B9-AD88-C5938F62B0F0}" type="pres">
      <dgm:prSet presAssocID="{93EA471A-CDDD-4CAF-AF5F-1166FB59A138}" presName="node" presStyleLbl="node1" presStyleIdx="2" presStyleCnt="8">
        <dgm:presLayoutVars>
          <dgm:bulletEnabled val="1"/>
        </dgm:presLayoutVars>
      </dgm:prSet>
      <dgm:spPr/>
    </dgm:pt>
    <dgm:pt modelId="{715D8205-ADB0-4616-BADF-8C33B4945625}" type="pres">
      <dgm:prSet presAssocID="{93EA471A-CDDD-4CAF-AF5F-1166FB59A138}" presName="spNode" presStyleCnt="0"/>
      <dgm:spPr/>
    </dgm:pt>
    <dgm:pt modelId="{A24B7AD8-6ADD-43C5-AD20-49932F26CF53}" type="pres">
      <dgm:prSet presAssocID="{61EEA856-4CD5-432A-A9C6-4E8AB36C4C4C}" presName="sibTrans" presStyleLbl="sibTrans1D1" presStyleIdx="2" presStyleCnt="8"/>
      <dgm:spPr/>
    </dgm:pt>
    <dgm:pt modelId="{7BE4249E-ECD9-4C85-B9C4-202DC5F3F93E}" type="pres">
      <dgm:prSet presAssocID="{0D951CFC-E8B7-43B6-9A2A-09B05ED0E880}" presName="node" presStyleLbl="node1" presStyleIdx="3" presStyleCnt="8">
        <dgm:presLayoutVars>
          <dgm:bulletEnabled val="1"/>
        </dgm:presLayoutVars>
      </dgm:prSet>
      <dgm:spPr/>
    </dgm:pt>
    <dgm:pt modelId="{D8FE3EED-B5F3-4B0E-906A-383104B28C76}" type="pres">
      <dgm:prSet presAssocID="{0D951CFC-E8B7-43B6-9A2A-09B05ED0E880}" presName="spNode" presStyleCnt="0"/>
      <dgm:spPr/>
    </dgm:pt>
    <dgm:pt modelId="{012E110C-3B79-44BD-881D-74A50DEC58D4}" type="pres">
      <dgm:prSet presAssocID="{F15ECDC9-8DB1-4192-9BC4-61BEB29AD773}" presName="sibTrans" presStyleLbl="sibTrans1D1" presStyleIdx="3" presStyleCnt="8"/>
      <dgm:spPr/>
    </dgm:pt>
    <dgm:pt modelId="{064958F6-D0A6-43DB-AB47-2C16B9EE4424}" type="pres">
      <dgm:prSet presAssocID="{17D64439-4423-4913-84F2-970F0B798206}" presName="node" presStyleLbl="node1" presStyleIdx="4" presStyleCnt="8">
        <dgm:presLayoutVars>
          <dgm:bulletEnabled val="1"/>
        </dgm:presLayoutVars>
      </dgm:prSet>
      <dgm:spPr/>
    </dgm:pt>
    <dgm:pt modelId="{8FAF22C2-85C1-48B1-B6B5-9E5C601B7232}" type="pres">
      <dgm:prSet presAssocID="{17D64439-4423-4913-84F2-970F0B798206}" presName="spNode" presStyleCnt="0"/>
      <dgm:spPr/>
    </dgm:pt>
    <dgm:pt modelId="{D2474F99-100B-4420-9F3B-5B156EA10B04}" type="pres">
      <dgm:prSet presAssocID="{1BA6E23C-663A-42D6-B4E8-242BD74C3FB2}" presName="sibTrans" presStyleLbl="sibTrans1D1" presStyleIdx="4" presStyleCnt="8"/>
      <dgm:spPr/>
    </dgm:pt>
    <dgm:pt modelId="{8B257AB2-D9DC-48E2-B9FD-D449ADF9822C}" type="pres">
      <dgm:prSet presAssocID="{85B044A6-90BD-44AD-846D-FF7C30C35373}" presName="node" presStyleLbl="node1" presStyleIdx="5" presStyleCnt="8">
        <dgm:presLayoutVars>
          <dgm:bulletEnabled val="1"/>
        </dgm:presLayoutVars>
      </dgm:prSet>
      <dgm:spPr/>
    </dgm:pt>
    <dgm:pt modelId="{D4D28887-FC89-4CAF-98D3-6D2013C127DA}" type="pres">
      <dgm:prSet presAssocID="{85B044A6-90BD-44AD-846D-FF7C30C35373}" presName="spNode" presStyleCnt="0"/>
      <dgm:spPr/>
    </dgm:pt>
    <dgm:pt modelId="{8D7EEF65-ACD7-43A9-AD78-890943404A60}" type="pres">
      <dgm:prSet presAssocID="{9CFE9661-62A1-4873-AE1D-1DEC8F8CD3F8}" presName="sibTrans" presStyleLbl="sibTrans1D1" presStyleIdx="5" presStyleCnt="8"/>
      <dgm:spPr/>
    </dgm:pt>
    <dgm:pt modelId="{D5438C09-F742-4B2B-AB12-4F7DCAAD3209}" type="pres">
      <dgm:prSet presAssocID="{3BCD911E-3147-456E-A3C0-EB6CDB30C275}" presName="node" presStyleLbl="node1" presStyleIdx="6" presStyleCnt="8">
        <dgm:presLayoutVars>
          <dgm:bulletEnabled val="1"/>
        </dgm:presLayoutVars>
      </dgm:prSet>
      <dgm:spPr/>
    </dgm:pt>
    <dgm:pt modelId="{1283F26C-21D5-4FB1-8214-3C06BD8F91BA}" type="pres">
      <dgm:prSet presAssocID="{3BCD911E-3147-456E-A3C0-EB6CDB30C275}" presName="spNode" presStyleCnt="0"/>
      <dgm:spPr/>
    </dgm:pt>
    <dgm:pt modelId="{8C49D4C5-7084-4FE3-AB0A-DA772015B370}" type="pres">
      <dgm:prSet presAssocID="{C9D7DA03-E33E-4880-A53B-BC350848129D}" presName="sibTrans" presStyleLbl="sibTrans1D1" presStyleIdx="6" presStyleCnt="8"/>
      <dgm:spPr/>
    </dgm:pt>
    <dgm:pt modelId="{42318EF5-6458-4D61-80E0-C39BD5D6CA2F}" type="pres">
      <dgm:prSet presAssocID="{BA8F88BE-B1B7-4E41-BE7B-4FA6E4FF3FB5}" presName="node" presStyleLbl="node1" presStyleIdx="7" presStyleCnt="8">
        <dgm:presLayoutVars>
          <dgm:bulletEnabled val="1"/>
        </dgm:presLayoutVars>
      </dgm:prSet>
      <dgm:spPr/>
    </dgm:pt>
    <dgm:pt modelId="{90371488-E4B4-4B48-8033-96EB7DB8B70E}" type="pres">
      <dgm:prSet presAssocID="{BA8F88BE-B1B7-4E41-BE7B-4FA6E4FF3FB5}" presName="spNode" presStyleCnt="0"/>
      <dgm:spPr/>
    </dgm:pt>
    <dgm:pt modelId="{EC66C53A-F200-4A3C-8FA8-5AEA33DD47FF}" type="pres">
      <dgm:prSet presAssocID="{1ABD3DEE-B3D9-411E-BD79-0EA7824861AA}" presName="sibTrans" presStyleLbl="sibTrans1D1" presStyleIdx="7" presStyleCnt="8"/>
      <dgm:spPr/>
    </dgm:pt>
  </dgm:ptLst>
  <dgm:cxnLst>
    <dgm:cxn modelId="{991D1F02-9B6F-428F-86B0-729C05DFF27E}" srcId="{F17451B5-79E7-4EDA-AFC1-C353111589CF}" destId="{BA8F88BE-B1B7-4E41-BE7B-4FA6E4FF3FB5}" srcOrd="7" destOrd="0" parTransId="{5F0184FE-1851-4E5B-A441-09C805B608DC}" sibTransId="{1ABD3DEE-B3D9-411E-BD79-0EA7824861AA}"/>
    <dgm:cxn modelId="{CE4EFF05-7121-40B9-BD54-0DF75383E494}" type="presOf" srcId="{1798ECFE-9A8A-45A0-9040-2DB634C33F72}" destId="{7F247A2F-88FC-4C76-90DE-C8D7917F8A82}" srcOrd="0" destOrd="0" presId="urn:microsoft.com/office/officeart/2005/8/layout/cycle6"/>
    <dgm:cxn modelId="{83CDDB08-2D29-4134-B5FA-E4300632D6BF}" srcId="{F17451B5-79E7-4EDA-AFC1-C353111589CF}" destId="{EA774A70-9FDD-45EA-B23B-C014C4A6ECD3}" srcOrd="1" destOrd="0" parTransId="{150C05CE-DD95-4555-AE7B-144B73B9A34D}" sibTransId="{2EF0998C-9037-4921-BBB4-3ACAD0FA5A8C}"/>
    <dgm:cxn modelId="{31409A1F-C6EC-4065-AE62-BE83882B5F11}" srcId="{F17451B5-79E7-4EDA-AFC1-C353111589CF}" destId="{93EA471A-CDDD-4CAF-AF5F-1166FB59A138}" srcOrd="2" destOrd="0" parTransId="{3DB8D51A-4E59-4882-88CE-6382D83A2EF2}" sibTransId="{61EEA856-4CD5-432A-A9C6-4E8AB36C4C4C}"/>
    <dgm:cxn modelId="{47C6EE2D-D197-480C-9023-50BF16EDC5FA}" type="presOf" srcId="{93EA471A-CDDD-4CAF-AF5F-1166FB59A138}" destId="{EDE8A30F-656C-40B9-AD88-C5938F62B0F0}" srcOrd="0" destOrd="0" presId="urn:microsoft.com/office/officeart/2005/8/layout/cycle6"/>
    <dgm:cxn modelId="{54C80B3C-6574-44B7-BE2E-0A941F3EDBFE}" srcId="{F17451B5-79E7-4EDA-AFC1-C353111589CF}" destId="{17D64439-4423-4913-84F2-970F0B798206}" srcOrd="4" destOrd="0" parTransId="{C3D4C11E-1C89-4053-97B0-F6DC036D2C3B}" sibTransId="{1BA6E23C-663A-42D6-B4E8-242BD74C3FB2}"/>
    <dgm:cxn modelId="{0CED105B-1B5E-4960-B200-A68DC29F60F0}" type="presOf" srcId="{588AAD4E-5B2F-46A4-806F-F1D2B992D1ED}" destId="{EB647F5A-917F-4A5A-A66B-0BB99BDE66B7}" srcOrd="0" destOrd="0" presId="urn:microsoft.com/office/officeart/2005/8/layout/cycle6"/>
    <dgm:cxn modelId="{A92E7362-F911-41E4-A685-ADA9A05D2645}" type="presOf" srcId="{C9D7DA03-E33E-4880-A53B-BC350848129D}" destId="{8C49D4C5-7084-4FE3-AB0A-DA772015B370}" srcOrd="0" destOrd="0" presId="urn:microsoft.com/office/officeart/2005/8/layout/cycle6"/>
    <dgm:cxn modelId="{DE7B424A-BCAE-4C2B-A787-46CFE7227636}" type="presOf" srcId="{17D64439-4423-4913-84F2-970F0B798206}" destId="{064958F6-D0A6-43DB-AB47-2C16B9EE4424}" srcOrd="0" destOrd="0" presId="urn:microsoft.com/office/officeart/2005/8/layout/cycle6"/>
    <dgm:cxn modelId="{1D8BBD51-A4C6-4B17-82FE-80B1AFA98928}" type="presOf" srcId="{BA8F88BE-B1B7-4E41-BE7B-4FA6E4FF3FB5}" destId="{42318EF5-6458-4D61-80E0-C39BD5D6CA2F}" srcOrd="0" destOrd="0" presId="urn:microsoft.com/office/officeart/2005/8/layout/cycle6"/>
    <dgm:cxn modelId="{FC91B056-0F42-470F-B252-2CF90982322A}" type="presOf" srcId="{1BA6E23C-663A-42D6-B4E8-242BD74C3FB2}" destId="{D2474F99-100B-4420-9F3B-5B156EA10B04}" srcOrd="0" destOrd="0" presId="urn:microsoft.com/office/officeart/2005/8/layout/cycle6"/>
    <dgm:cxn modelId="{5BD69879-DC2B-4F50-AD03-ACE9A0DCA5DA}" type="presOf" srcId="{61EEA856-4CD5-432A-A9C6-4E8AB36C4C4C}" destId="{A24B7AD8-6ADD-43C5-AD20-49932F26CF53}" srcOrd="0" destOrd="0" presId="urn:microsoft.com/office/officeart/2005/8/layout/cycle6"/>
    <dgm:cxn modelId="{F60D787D-9BBE-45B0-8076-9924CAD5CA60}" type="presOf" srcId="{2EF0998C-9037-4921-BBB4-3ACAD0FA5A8C}" destId="{19E3E676-2B3C-418F-8D66-BFD487D7939A}" srcOrd="0" destOrd="0" presId="urn:microsoft.com/office/officeart/2005/8/layout/cycle6"/>
    <dgm:cxn modelId="{5BE38A7F-E80B-4851-A1CB-7F0A8461066A}" type="presOf" srcId="{85B044A6-90BD-44AD-846D-FF7C30C35373}" destId="{8B257AB2-D9DC-48E2-B9FD-D449ADF9822C}" srcOrd="0" destOrd="0" presId="urn:microsoft.com/office/officeart/2005/8/layout/cycle6"/>
    <dgm:cxn modelId="{8F623880-1F7E-428D-B7FB-B119B09175AF}" srcId="{F17451B5-79E7-4EDA-AFC1-C353111589CF}" destId="{588AAD4E-5B2F-46A4-806F-F1D2B992D1ED}" srcOrd="0" destOrd="0" parTransId="{238DEC08-9ACD-48F7-976C-E240E3AEAC99}" sibTransId="{1798ECFE-9A8A-45A0-9040-2DB634C33F72}"/>
    <dgm:cxn modelId="{E4013F96-4B76-45A3-B77A-BF4187618CD4}" type="presOf" srcId="{3BCD911E-3147-456E-A3C0-EB6CDB30C275}" destId="{D5438C09-F742-4B2B-AB12-4F7DCAAD3209}" srcOrd="0" destOrd="0" presId="urn:microsoft.com/office/officeart/2005/8/layout/cycle6"/>
    <dgm:cxn modelId="{448F37A4-0298-411D-A1A9-25F3A793E835}" type="presOf" srcId="{EA774A70-9FDD-45EA-B23B-C014C4A6ECD3}" destId="{46E5D12B-46B7-4808-AE9D-333F877E7DE9}" srcOrd="0" destOrd="0" presId="urn:microsoft.com/office/officeart/2005/8/layout/cycle6"/>
    <dgm:cxn modelId="{9E556CA6-FECA-41A8-86C8-9FCDBB38DD5C}" srcId="{F17451B5-79E7-4EDA-AFC1-C353111589CF}" destId="{0D951CFC-E8B7-43B6-9A2A-09B05ED0E880}" srcOrd="3" destOrd="0" parTransId="{2392D195-4D0E-4E5C-A815-A196BE6E4DFA}" sibTransId="{F15ECDC9-8DB1-4192-9BC4-61BEB29AD773}"/>
    <dgm:cxn modelId="{9CF651A7-30DC-4D5A-8CB8-45F92C9FE7C5}" type="presOf" srcId="{1ABD3DEE-B3D9-411E-BD79-0EA7824861AA}" destId="{EC66C53A-F200-4A3C-8FA8-5AEA33DD47FF}" srcOrd="0" destOrd="0" presId="urn:microsoft.com/office/officeart/2005/8/layout/cycle6"/>
    <dgm:cxn modelId="{F3C63DC2-C42C-4C33-AEA5-06744B812847}" type="presOf" srcId="{9CFE9661-62A1-4873-AE1D-1DEC8F8CD3F8}" destId="{8D7EEF65-ACD7-43A9-AD78-890943404A60}" srcOrd="0" destOrd="0" presId="urn:microsoft.com/office/officeart/2005/8/layout/cycle6"/>
    <dgm:cxn modelId="{2C69D9C3-0C95-4D38-B971-BEAE9618749C}" type="presOf" srcId="{F15ECDC9-8DB1-4192-9BC4-61BEB29AD773}" destId="{012E110C-3B79-44BD-881D-74A50DEC58D4}" srcOrd="0" destOrd="0" presId="urn:microsoft.com/office/officeart/2005/8/layout/cycle6"/>
    <dgm:cxn modelId="{1108AADE-FF4B-44EA-BB5E-685C06758846}" type="presOf" srcId="{F17451B5-79E7-4EDA-AFC1-C353111589CF}" destId="{D1B4CC49-2C83-4BD0-A42F-4A4D6E162633}" srcOrd="0" destOrd="0" presId="urn:microsoft.com/office/officeart/2005/8/layout/cycle6"/>
    <dgm:cxn modelId="{A02765F0-D807-43E4-B61C-B0C39B35B160}" type="presOf" srcId="{0D951CFC-E8B7-43B6-9A2A-09B05ED0E880}" destId="{7BE4249E-ECD9-4C85-B9C4-202DC5F3F93E}" srcOrd="0" destOrd="0" presId="urn:microsoft.com/office/officeart/2005/8/layout/cycle6"/>
    <dgm:cxn modelId="{5D5A3FF5-0247-45F3-A785-1A3A9AE5679E}" srcId="{F17451B5-79E7-4EDA-AFC1-C353111589CF}" destId="{85B044A6-90BD-44AD-846D-FF7C30C35373}" srcOrd="5" destOrd="0" parTransId="{0D145B62-0A85-4F4B-8BA1-3E0692F61A2E}" sibTransId="{9CFE9661-62A1-4873-AE1D-1DEC8F8CD3F8}"/>
    <dgm:cxn modelId="{6F65E3FD-71D7-40BD-8B33-78D66A50FE80}" srcId="{F17451B5-79E7-4EDA-AFC1-C353111589CF}" destId="{3BCD911E-3147-456E-A3C0-EB6CDB30C275}" srcOrd="6" destOrd="0" parTransId="{A5A04104-D62B-4B9F-8456-519806D84DC3}" sibTransId="{C9D7DA03-E33E-4880-A53B-BC350848129D}"/>
    <dgm:cxn modelId="{8B0BD341-4CEA-4953-A302-BC90D04AA0B4}" type="presParOf" srcId="{D1B4CC49-2C83-4BD0-A42F-4A4D6E162633}" destId="{EB647F5A-917F-4A5A-A66B-0BB99BDE66B7}" srcOrd="0" destOrd="0" presId="urn:microsoft.com/office/officeart/2005/8/layout/cycle6"/>
    <dgm:cxn modelId="{42F3544E-8966-48E3-8151-F2A06D5B9860}" type="presParOf" srcId="{D1B4CC49-2C83-4BD0-A42F-4A4D6E162633}" destId="{72775F4C-721B-4DAF-BA64-522E1F6C55FF}" srcOrd="1" destOrd="0" presId="urn:microsoft.com/office/officeart/2005/8/layout/cycle6"/>
    <dgm:cxn modelId="{D2CAFF85-EBA6-4209-B722-508DB12A99E6}" type="presParOf" srcId="{D1B4CC49-2C83-4BD0-A42F-4A4D6E162633}" destId="{7F247A2F-88FC-4C76-90DE-C8D7917F8A82}" srcOrd="2" destOrd="0" presId="urn:microsoft.com/office/officeart/2005/8/layout/cycle6"/>
    <dgm:cxn modelId="{94C02ACA-E0AE-4353-BC33-B858B488653E}" type="presParOf" srcId="{D1B4CC49-2C83-4BD0-A42F-4A4D6E162633}" destId="{46E5D12B-46B7-4808-AE9D-333F877E7DE9}" srcOrd="3" destOrd="0" presId="urn:microsoft.com/office/officeart/2005/8/layout/cycle6"/>
    <dgm:cxn modelId="{FC143773-9198-4CC7-9E7A-8777BC4FD614}" type="presParOf" srcId="{D1B4CC49-2C83-4BD0-A42F-4A4D6E162633}" destId="{293310EB-135E-40DA-964A-40319CD480E8}" srcOrd="4" destOrd="0" presId="urn:microsoft.com/office/officeart/2005/8/layout/cycle6"/>
    <dgm:cxn modelId="{675554DA-B9FF-4244-916D-987A0A2FDB2A}" type="presParOf" srcId="{D1B4CC49-2C83-4BD0-A42F-4A4D6E162633}" destId="{19E3E676-2B3C-418F-8D66-BFD487D7939A}" srcOrd="5" destOrd="0" presId="urn:microsoft.com/office/officeart/2005/8/layout/cycle6"/>
    <dgm:cxn modelId="{AF020A24-2A21-4F35-B0AA-DC5AE1AC8C41}" type="presParOf" srcId="{D1B4CC49-2C83-4BD0-A42F-4A4D6E162633}" destId="{EDE8A30F-656C-40B9-AD88-C5938F62B0F0}" srcOrd="6" destOrd="0" presId="urn:microsoft.com/office/officeart/2005/8/layout/cycle6"/>
    <dgm:cxn modelId="{398B8742-5184-4ACF-BC9A-547B53DCD88C}" type="presParOf" srcId="{D1B4CC49-2C83-4BD0-A42F-4A4D6E162633}" destId="{715D8205-ADB0-4616-BADF-8C33B4945625}" srcOrd="7" destOrd="0" presId="urn:microsoft.com/office/officeart/2005/8/layout/cycle6"/>
    <dgm:cxn modelId="{8516CD07-4C0E-41DD-A096-229DEC2516A7}" type="presParOf" srcId="{D1B4CC49-2C83-4BD0-A42F-4A4D6E162633}" destId="{A24B7AD8-6ADD-43C5-AD20-49932F26CF53}" srcOrd="8" destOrd="0" presId="urn:microsoft.com/office/officeart/2005/8/layout/cycle6"/>
    <dgm:cxn modelId="{3A8DD92F-4FF8-4DDA-8489-913B88B4A22F}" type="presParOf" srcId="{D1B4CC49-2C83-4BD0-A42F-4A4D6E162633}" destId="{7BE4249E-ECD9-4C85-B9C4-202DC5F3F93E}" srcOrd="9" destOrd="0" presId="urn:microsoft.com/office/officeart/2005/8/layout/cycle6"/>
    <dgm:cxn modelId="{1020EB58-883F-4C84-8486-DEEDA23C5BE3}" type="presParOf" srcId="{D1B4CC49-2C83-4BD0-A42F-4A4D6E162633}" destId="{D8FE3EED-B5F3-4B0E-906A-383104B28C76}" srcOrd="10" destOrd="0" presId="urn:microsoft.com/office/officeart/2005/8/layout/cycle6"/>
    <dgm:cxn modelId="{AE7CDB4A-B1E3-4783-A9F8-80B17A3B43BC}" type="presParOf" srcId="{D1B4CC49-2C83-4BD0-A42F-4A4D6E162633}" destId="{012E110C-3B79-44BD-881D-74A50DEC58D4}" srcOrd="11" destOrd="0" presId="urn:microsoft.com/office/officeart/2005/8/layout/cycle6"/>
    <dgm:cxn modelId="{D5D488A3-B043-4D73-8C80-CA9497C0D388}" type="presParOf" srcId="{D1B4CC49-2C83-4BD0-A42F-4A4D6E162633}" destId="{064958F6-D0A6-43DB-AB47-2C16B9EE4424}" srcOrd="12" destOrd="0" presId="urn:microsoft.com/office/officeart/2005/8/layout/cycle6"/>
    <dgm:cxn modelId="{30215627-F8EB-4C54-AF19-C1A905E098CD}" type="presParOf" srcId="{D1B4CC49-2C83-4BD0-A42F-4A4D6E162633}" destId="{8FAF22C2-85C1-48B1-B6B5-9E5C601B7232}" srcOrd="13" destOrd="0" presId="urn:microsoft.com/office/officeart/2005/8/layout/cycle6"/>
    <dgm:cxn modelId="{93787F75-7CA7-4691-AE70-1E8D715146A9}" type="presParOf" srcId="{D1B4CC49-2C83-4BD0-A42F-4A4D6E162633}" destId="{D2474F99-100B-4420-9F3B-5B156EA10B04}" srcOrd="14" destOrd="0" presId="urn:microsoft.com/office/officeart/2005/8/layout/cycle6"/>
    <dgm:cxn modelId="{2E759E7D-D5FC-4583-9756-3A4E842BF7C5}" type="presParOf" srcId="{D1B4CC49-2C83-4BD0-A42F-4A4D6E162633}" destId="{8B257AB2-D9DC-48E2-B9FD-D449ADF9822C}" srcOrd="15" destOrd="0" presId="urn:microsoft.com/office/officeart/2005/8/layout/cycle6"/>
    <dgm:cxn modelId="{2AED7D63-1313-4200-8162-5E355679D63B}" type="presParOf" srcId="{D1B4CC49-2C83-4BD0-A42F-4A4D6E162633}" destId="{D4D28887-FC89-4CAF-98D3-6D2013C127DA}" srcOrd="16" destOrd="0" presId="urn:microsoft.com/office/officeart/2005/8/layout/cycle6"/>
    <dgm:cxn modelId="{BD69AD9B-446B-44B2-831F-757519106C9A}" type="presParOf" srcId="{D1B4CC49-2C83-4BD0-A42F-4A4D6E162633}" destId="{8D7EEF65-ACD7-43A9-AD78-890943404A60}" srcOrd="17" destOrd="0" presId="urn:microsoft.com/office/officeart/2005/8/layout/cycle6"/>
    <dgm:cxn modelId="{94FDD4B6-ABA6-47EA-972C-7B99088A3038}" type="presParOf" srcId="{D1B4CC49-2C83-4BD0-A42F-4A4D6E162633}" destId="{D5438C09-F742-4B2B-AB12-4F7DCAAD3209}" srcOrd="18" destOrd="0" presId="urn:microsoft.com/office/officeart/2005/8/layout/cycle6"/>
    <dgm:cxn modelId="{8E87E9B3-B5C5-46FB-A381-40C75021263E}" type="presParOf" srcId="{D1B4CC49-2C83-4BD0-A42F-4A4D6E162633}" destId="{1283F26C-21D5-4FB1-8214-3C06BD8F91BA}" srcOrd="19" destOrd="0" presId="urn:microsoft.com/office/officeart/2005/8/layout/cycle6"/>
    <dgm:cxn modelId="{DB2D716E-9C34-44F8-8922-2317903FED61}" type="presParOf" srcId="{D1B4CC49-2C83-4BD0-A42F-4A4D6E162633}" destId="{8C49D4C5-7084-4FE3-AB0A-DA772015B370}" srcOrd="20" destOrd="0" presId="urn:microsoft.com/office/officeart/2005/8/layout/cycle6"/>
    <dgm:cxn modelId="{6F1FF032-0918-46C7-8192-136A87B2F7B8}" type="presParOf" srcId="{D1B4CC49-2C83-4BD0-A42F-4A4D6E162633}" destId="{42318EF5-6458-4D61-80E0-C39BD5D6CA2F}" srcOrd="21" destOrd="0" presId="urn:microsoft.com/office/officeart/2005/8/layout/cycle6"/>
    <dgm:cxn modelId="{45D7A2C0-21AD-43ED-B6F7-77CA6672C913}" type="presParOf" srcId="{D1B4CC49-2C83-4BD0-A42F-4A4D6E162633}" destId="{90371488-E4B4-4B48-8033-96EB7DB8B70E}" srcOrd="22" destOrd="0" presId="urn:microsoft.com/office/officeart/2005/8/layout/cycle6"/>
    <dgm:cxn modelId="{56447CA4-0AF4-486F-9207-D09EA6DF7FF1}" type="presParOf" srcId="{D1B4CC49-2C83-4BD0-A42F-4A4D6E162633}" destId="{EC66C53A-F200-4A3C-8FA8-5AEA33DD47FF}" srcOrd="23" destOrd="0" presId="urn:microsoft.com/office/officeart/2005/8/layout/cycle6"/>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1D8D-CAFE-4ED2-B97B-CD925B948EAF}">
      <dsp:nvSpPr>
        <dsp:cNvPr id="0" name=""/>
        <dsp:cNvSpPr/>
      </dsp:nvSpPr>
      <dsp:spPr>
        <a:xfrm rot="16200000">
          <a:off x="436666" y="-436666"/>
          <a:ext cx="2470564" cy="3343897"/>
        </a:xfrm>
        <a:prstGeom prst="round1Rect">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dirty="0"/>
            <a:t>Deliver more personalised, convenient, joined up care</a:t>
          </a:r>
        </a:p>
        <a:p>
          <a:pPr marL="0" lvl="0" indent="0" algn="ctr" defTabSz="755650">
            <a:lnSpc>
              <a:spcPct val="90000"/>
            </a:lnSpc>
            <a:spcBef>
              <a:spcPct val="0"/>
            </a:spcBef>
            <a:spcAft>
              <a:spcPct val="35000"/>
            </a:spcAft>
            <a:buNone/>
          </a:pPr>
          <a:endParaRPr lang="en-GB" sz="1700" b="1" kern="1200" dirty="0"/>
        </a:p>
        <a:p>
          <a:pPr marL="0" lvl="0" indent="0" algn="ctr" defTabSz="755650">
            <a:lnSpc>
              <a:spcPct val="90000"/>
            </a:lnSpc>
            <a:spcBef>
              <a:spcPct val="0"/>
            </a:spcBef>
            <a:spcAft>
              <a:spcPct val="35000"/>
            </a:spcAft>
            <a:buNone/>
          </a:pPr>
          <a:endParaRPr lang="en-GB" sz="1700" b="1" kern="1200" dirty="0"/>
        </a:p>
      </dsp:txBody>
      <dsp:txXfrm rot="5400000">
        <a:off x="-1" y="1"/>
        <a:ext cx="3343897" cy="1852923"/>
      </dsp:txXfrm>
    </dsp:sp>
    <dsp:sp modelId="{DEA92AB7-A5A4-4B0B-BC63-8C6914B76BEF}">
      <dsp:nvSpPr>
        <dsp:cNvPr id="0" name=""/>
        <dsp:cNvSpPr/>
      </dsp:nvSpPr>
      <dsp:spPr>
        <a:xfrm>
          <a:off x="3343897" y="0"/>
          <a:ext cx="3343897" cy="2470564"/>
        </a:xfrm>
        <a:prstGeom prst="round1Rect">
          <a:avLst/>
        </a:prstGeom>
        <a:solidFill>
          <a:schemeClr val="accent6">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dirty="0"/>
            <a:t>Reduce pressure on hospitals and care homes</a:t>
          </a:r>
        </a:p>
        <a:p>
          <a:pPr marL="0" lvl="0" indent="0" algn="ctr" defTabSz="755650">
            <a:lnSpc>
              <a:spcPct val="90000"/>
            </a:lnSpc>
            <a:spcBef>
              <a:spcPct val="0"/>
            </a:spcBef>
            <a:spcAft>
              <a:spcPct val="35000"/>
            </a:spcAft>
            <a:buNone/>
          </a:pPr>
          <a:endParaRPr lang="en-GB" sz="1700" b="1" kern="1200" dirty="0"/>
        </a:p>
        <a:p>
          <a:pPr marL="0" lvl="0" indent="0" algn="ctr" defTabSz="755650">
            <a:lnSpc>
              <a:spcPct val="90000"/>
            </a:lnSpc>
            <a:spcBef>
              <a:spcPct val="0"/>
            </a:spcBef>
            <a:spcAft>
              <a:spcPct val="35000"/>
            </a:spcAft>
            <a:buNone/>
          </a:pPr>
          <a:endParaRPr lang="en-GB" sz="1700" b="1" kern="1200" dirty="0"/>
        </a:p>
      </dsp:txBody>
      <dsp:txXfrm>
        <a:off x="3343897" y="0"/>
        <a:ext cx="3343897" cy="1852923"/>
      </dsp:txXfrm>
    </dsp:sp>
    <dsp:sp modelId="{7E9B3B41-BE1B-4D42-8110-5277B11E5251}">
      <dsp:nvSpPr>
        <dsp:cNvPr id="0" name=""/>
        <dsp:cNvSpPr/>
      </dsp:nvSpPr>
      <dsp:spPr>
        <a:xfrm rot="10800000">
          <a:off x="0" y="2470564"/>
          <a:ext cx="3343897" cy="2470564"/>
        </a:xfrm>
        <a:prstGeom prst="round1Rect">
          <a:avLst/>
        </a:prstGeom>
        <a:solidFill>
          <a:schemeClr val="accent6">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GB" sz="1700" b="1" kern="1200" dirty="0"/>
        </a:p>
        <a:p>
          <a:pPr marL="0" lvl="0" indent="0" algn="ctr" defTabSz="755650">
            <a:lnSpc>
              <a:spcPct val="90000"/>
            </a:lnSpc>
            <a:spcBef>
              <a:spcPct val="0"/>
            </a:spcBef>
            <a:spcAft>
              <a:spcPct val="35000"/>
            </a:spcAft>
            <a:buNone/>
          </a:pPr>
          <a:endParaRPr lang="en-GB" sz="1700" b="1" kern="1200" dirty="0"/>
        </a:p>
        <a:p>
          <a:pPr marL="0" lvl="0" indent="0" algn="ctr" defTabSz="755650">
            <a:lnSpc>
              <a:spcPct val="90000"/>
            </a:lnSpc>
            <a:spcBef>
              <a:spcPct val="0"/>
            </a:spcBef>
            <a:spcAft>
              <a:spcPct val="35000"/>
            </a:spcAft>
            <a:buNone/>
          </a:pPr>
          <a:r>
            <a:rPr lang="en-GB" sz="1700" b="1" kern="1200" dirty="0"/>
            <a:t>Cut waste and duplication</a:t>
          </a:r>
        </a:p>
      </dsp:txBody>
      <dsp:txXfrm rot="10800000">
        <a:off x="0" y="3088204"/>
        <a:ext cx="3343897" cy="1852923"/>
      </dsp:txXfrm>
    </dsp:sp>
    <dsp:sp modelId="{78470667-712F-4415-B855-9879AFF5CEFC}">
      <dsp:nvSpPr>
        <dsp:cNvPr id="0" name=""/>
        <dsp:cNvSpPr/>
      </dsp:nvSpPr>
      <dsp:spPr>
        <a:xfrm rot="5400000">
          <a:off x="3780563" y="2033897"/>
          <a:ext cx="2470564" cy="3343897"/>
        </a:xfrm>
        <a:prstGeom prst="round1Rect">
          <a:avLst/>
        </a:prstGeom>
        <a:solidFill>
          <a:schemeClr val="accent6">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GB" sz="1700" b="1" kern="1200" dirty="0"/>
        </a:p>
        <a:p>
          <a:pPr marL="0" lvl="0" indent="0" algn="ctr" defTabSz="755650">
            <a:lnSpc>
              <a:spcPct val="90000"/>
            </a:lnSpc>
            <a:spcBef>
              <a:spcPct val="0"/>
            </a:spcBef>
            <a:spcAft>
              <a:spcPct val="35000"/>
            </a:spcAft>
            <a:buNone/>
          </a:pPr>
          <a:endParaRPr lang="en-GB" sz="1700" b="1" kern="1200" dirty="0"/>
        </a:p>
        <a:p>
          <a:pPr marL="0" lvl="0" indent="0" algn="ctr" defTabSz="755650">
            <a:lnSpc>
              <a:spcPct val="90000"/>
            </a:lnSpc>
            <a:spcBef>
              <a:spcPct val="0"/>
            </a:spcBef>
            <a:spcAft>
              <a:spcPct val="35000"/>
            </a:spcAft>
            <a:buNone/>
          </a:pPr>
          <a:r>
            <a:rPr lang="en-GB" sz="1700" b="1" kern="1200" dirty="0"/>
            <a:t>Help the NHS meet national performance targets</a:t>
          </a:r>
        </a:p>
      </dsp:txBody>
      <dsp:txXfrm rot="-5400000">
        <a:off x="3343897" y="3088204"/>
        <a:ext cx="3343897" cy="1852923"/>
      </dsp:txXfrm>
    </dsp:sp>
    <dsp:sp modelId="{476EE7D3-859D-4C1E-B8E1-63503CC4CC4E}">
      <dsp:nvSpPr>
        <dsp:cNvPr id="0" name=""/>
        <dsp:cNvSpPr/>
      </dsp:nvSpPr>
      <dsp:spPr>
        <a:xfrm>
          <a:off x="2340727" y="1852923"/>
          <a:ext cx="2006338" cy="1235282"/>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rPr>
            <a:t>Improve health outcomes &amp; reduce inequalities</a:t>
          </a:r>
        </a:p>
      </dsp:txBody>
      <dsp:txXfrm>
        <a:off x="2401028" y="1913224"/>
        <a:ext cx="1885736" cy="1114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47F5A-917F-4A5A-A66B-0BB99BDE66B7}">
      <dsp:nvSpPr>
        <dsp:cNvPr id="0" name=""/>
        <dsp:cNvSpPr/>
      </dsp:nvSpPr>
      <dsp:spPr>
        <a:xfrm>
          <a:off x="2616879" y="1267"/>
          <a:ext cx="1049206" cy="681983"/>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One Joined up team</a:t>
          </a:r>
        </a:p>
      </dsp:txBody>
      <dsp:txXfrm>
        <a:off x="2650171" y="34559"/>
        <a:ext cx="982622" cy="615399"/>
      </dsp:txXfrm>
    </dsp:sp>
    <dsp:sp modelId="{7F247A2F-88FC-4C76-90DE-C8D7917F8A82}">
      <dsp:nvSpPr>
        <dsp:cNvPr id="0" name=""/>
        <dsp:cNvSpPr/>
      </dsp:nvSpPr>
      <dsp:spPr>
        <a:xfrm>
          <a:off x="774408" y="342259"/>
          <a:ext cx="4734148" cy="4734148"/>
        </a:xfrm>
        <a:custGeom>
          <a:avLst/>
          <a:gdLst/>
          <a:ahLst/>
          <a:cxnLst/>
          <a:rect l="0" t="0" r="0" b="0"/>
          <a:pathLst>
            <a:path>
              <a:moveTo>
                <a:pt x="2899236" y="60595"/>
              </a:moveTo>
              <a:arcTo wR="2367074" hR="2367074" stAng="16979533"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E5D12B-46B7-4808-AE9D-333F877E7DE9}">
      <dsp:nvSpPr>
        <dsp:cNvPr id="0" name=""/>
        <dsp:cNvSpPr/>
      </dsp:nvSpPr>
      <dsp:spPr>
        <a:xfrm>
          <a:off x="4290653" y="694567"/>
          <a:ext cx="1049206" cy="68198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Same day support</a:t>
          </a:r>
        </a:p>
      </dsp:txBody>
      <dsp:txXfrm>
        <a:off x="4323945" y="727859"/>
        <a:ext cx="982622" cy="615399"/>
      </dsp:txXfrm>
    </dsp:sp>
    <dsp:sp modelId="{19E3E676-2B3C-418F-8D66-BFD487D7939A}">
      <dsp:nvSpPr>
        <dsp:cNvPr id="0" name=""/>
        <dsp:cNvSpPr/>
      </dsp:nvSpPr>
      <dsp:spPr>
        <a:xfrm>
          <a:off x="774408" y="342259"/>
          <a:ext cx="4734148" cy="4734148"/>
        </a:xfrm>
        <a:custGeom>
          <a:avLst/>
          <a:gdLst/>
          <a:ahLst/>
          <a:cxnLst/>
          <a:rect l="0" t="0" r="0" b="0"/>
          <a:pathLst>
            <a:path>
              <a:moveTo>
                <a:pt x="4329250" y="1043101"/>
              </a:moveTo>
              <a:arcTo wR="2367074" hR="2367074" stAng="1955943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E8A30F-656C-40B9-AD88-C5938F62B0F0}">
      <dsp:nvSpPr>
        <dsp:cNvPr id="0" name=""/>
        <dsp:cNvSpPr/>
      </dsp:nvSpPr>
      <dsp:spPr>
        <a:xfrm>
          <a:off x="4983953" y="2368341"/>
          <a:ext cx="1049206" cy="681983"/>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Proactive care</a:t>
          </a:r>
        </a:p>
      </dsp:txBody>
      <dsp:txXfrm>
        <a:off x="5017245" y="2401633"/>
        <a:ext cx="982622" cy="615399"/>
      </dsp:txXfrm>
    </dsp:sp>
    <dsp:sp modelId="{A24B7AD8-6ADD-43C5-AD20-49932F26CF53}">
      <dsp:nvSpPr>
        <dsp:cNvPr id="0" name=""/>
        <dsp:cNvSpPr/>
      </dsp:nvSpPr>
      <dsp:spPr>
        <a:xfrm>
          <a:off x="774408" y="342259"/>
          <a:ext cx="4734148" cy="4734148"/>
        </a:xfrm>
        <a:custGeom>
          <a:avLst/>
          <a:gdLst/>
          <a:ahLst/>
          <a:cxnLst/>
          <a:rect l="0" t="0" r="0" b="0"/>
          <a:pathLst>
            <a:path>
              <a:moveTo>
                <a:pt x="4707901" y="2718594"/>
              </a:moveTo>
              <a:arcTo wR="2367074" hR="2367074" stAng="51241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E4249E-ECD9-4C85-B9C4-202DC5F3F93E}">
      <dsp:nvSpPr>
        <dsp:cNvPr id="0" name=""/>
        <dsp:cNvSpPr/>
      </dsp:nvSpPr>
      <dsp:spPr>
        <a:xfrm>
          <a:off x="4290653" y="4042115"/>
          <a:ext cx="1049206" cy="68198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Clear points of contact</a:t>
          </a:r>
        </a:p>
      </dsp:txBody>
      <dsp:txXfrm>
        <a:off x="4323945" y="4075407"/>
        <a:ext cx="982622" cy="615399"/>
      </dsp:txXfrm>
    </dsp:sp>
    <dsp:sp modelId="{012E110C-3B79-44BD-881D-74A50DEC58D4}">
      <dsp:nvSpPr>
        <dsp:cNvPr id="0" name=""/>
        <dsp:cNvSpPr/>
      </dsp:nvSpPr>
      <dsp:spPr>
        <a:xfrm>
          <a:off x="774408" y="342259"/>
          <a:ext cx="4734148" cy="4734148"/>
        </a:xfrm>
        <a:custGeom>
          <a:avLst/>
          <a:gdLst/>
          <a:ahLst/>
          <a:cxnLst/>
          <a:rect l="0" t="0" r="0" b="0"/>
          <a:pathLst>
            <a:path>
              <a:moveTo>
                <a:pt x="3602946" y="4385900"/>
              </a:moveTo>
              <a:arcTo wR="2367074" hR="2367074" stAng="3511567"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4958F6-D0A6-43DB-AB47-2C16B9EE4424}">
      <dsp:nvSpPr>
        <dsp:cNvPr id="0" name=""/>
        <dsp:cNvSpPr/>
      </dsp:nvSpPr>
      <dsp:spPr>
        <a:xfrm>
          <a:off x="2616879" y="4735415"/>
          <a:ext cx="1049206" cy="681983"/>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Personalised Care Plans</a:t>
          </a:r>
        </a:p>
      </dsp:txBody>
      <dsp:txXfrm>
        <a:off x="2650171" y="4768707"/>
        <a:ext cx="982622" cy="615399"/>
      </dsp:txXfrm>
    </dsp:sp>
    <dsp:sp modelId="{D2474F99-100B-4420-9F3B-5B156EA10B04}">
      <dsp:nvSpPr>
        <dsp:cNvPr id="0" name=""/>
        <dsp:cNvSpPr/>
      </dsp:nvSpPr>
      <dsp:spPr>
        <a:xfrm>
          <a:off x="774408" y="342259"/>
          <a:ext cx="4734148" cy="4734148"/>
        </a:xfrm>
        <a:custGeom>
          <a:avLst/>
          <a:gdLst/>
          <a:ahLst/>
          <a:cxnLst/>
          <a:rect l="0" t="0" r="0" b="0"/>
          <a:pathLst>
            <a:path>
              <a:moveTo>
                <a:pt x="1834911" y="4673552"/>
              </a:moveTo>
              <a:arcTo wR="2367074" hR="2367074" stAng="6179533"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257AB2-D9DC-48E2-B9FD-D449ADF9822C}">
      <dsp:nvSpPr>
        <dsp:cNvPr id="0" name=""/>
        <dsp:cNvSpPr/>
      </dsp:nvSpPr>
      <dsp:spPr>
        <a:xfrm>
          <a:off x="943105" y="4042115"/>
          <a:ext cx="1049206" cy="68198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Care beyond clinical need</a:t>
          </a:r>
        </a:p>
      </dsp:txBody>
      <dsp:txXfrm>
        <a:off x="976397" y="4075407"/>
        <a:ext cx="982622" cy="615399"/>
      </dsp:txXfrm>
    </dsp:sp>
    <dsp:sp modelId="{8D7EEF65-ACD7-43A9-AD78-890943404A60}">
      <dsp:nvSpPr>
        <dsp:cNvPr id="0" name=""/>
        <dsp:cNvSpPr/>
      </dsp:nvSpPr>
      <dsp:spPr>
        <a:xfrm>
          <a:off x="774408" y="342259"/>
          <a:ext cx="4734148" cy="4734148"/>
        </a:xfrm>
        <a:custGeom>
          <a:avLst/>
          <a:gdLst/>
          <a:ahLst/>
          <a:cxnLst/>
          <a:rect l="0" t="0" r="0" b="0"/>
          <a:pathLst>
            <a:path>
              <a:moveTo>
                <a:pt x="404897" y="3691047"/>
              </a:moveTo>
              <a:arcTo wR="2367074" hR="2367074" stAng="875943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438C09-F742-4B2B-AB12-4F7DCAAD3209}">
      <dsp:nvSpPr>
        <dsp:cNvPr id="0" name=""/>
        <dsp:cNvSpPr/>
      </dsp:nvSpPr>
      <dsp:spPr>
        <a:xfrm>
          <a:off x="249805" y="2368341"/>
          <a:ext cx="1049206" cy="681983"/>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Close to home</a:t>
          </a:r>
        </a:p>
      </dsp:txBody>
      <dsp:txXfrm>
        <a:off x="283097" y="2401633"/>
        <a:ext cx="982622" cy="615399"/>
      </dsp:txXfrm>
    </dsp:sp>
    <dsp:sp modelId="{8C49D4C5-7084-4FE3-AB0A-DA772015B370}">
      <dsp:nvSpPr>
        <dsp:cNvPr id="0" name=""/>
        <dsp:cNvSpPr/>
      </dsp:nvSpPr>
      <dsp:spPr>
        <a:xfrm>
          <a:off x="774408" y="342259"/>
          <a:ext cx="4734148" cy="4734148"/>
        </a:xfrm>
        <a:custGeom>
          <a:avLst/>
          <a:gdLst/>
          <a:ahLst/>
          <a:cxnLst/>
          <a:rect l="0" t="0" r="0" b="0"/>
          <a:pathLst>
            <a:path>
              <a:moveTo>
                <a:pt x="26246" y="2015553"/>
              </a:moveTo>
              <a:arcTo wR="2367074" hR="2367074" stAng="1131241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318EF5-6458-4D61-80E0-C39BD5D6CA2F}">
      <dsp:nvSpPr>
        <dsp:cNvPr id="0" name=""/>
        <dsp:cNvSpPr/>
      </dsp:nvSpPr>
      <dsp:spPr>
        <a:xfrm>
          <a:off x="943105" y="694567"/>
          <a:ext cx="1049206" cy="68198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 fair experience</a:t>
          </a:r>
        </a:p>
      </dsp:txBody>
      <dsp:txXfrm>
        <a:off x="976397" y="727859"/>
        <a:ext cx="982622" cy="615399"/>
      </dsp:txXfrm>
    </dsp:sp>
    <dsp:sp modelId="{EC66C53A-F200-4A3C-8FA8-5AEA33DD47FF}">
      <dsp:nvSpPr>
        <dsp:cNvPr id="0" name=""/>
        <dsp:cNvSpPr/>
      </dsp:nvSpPr>
      <dsp:spPr>
        <a:xfrm>
          <a:off x="774408" y="342259"/>
          <a:ext cx="4734148" cy="4734148"/>
        </a:xfrm>
        <a:custGeom>
          <a:avLst/>
          <a:gdLst/>
          <a:ahLst/>
          <a:cxnLst/>
          <a:rect l="0" t="0" r="0" b="0"/>
          <a:pathLst>
            <a:path>
              <a:moveTo>
                <a:pt x="1131201" y="348248"/>
              </a:moveTo>
              <a:arcTo wR="2367074" hR="2367074" stAng="14311567"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47F5A-917F-4A5A-A66B-0BB99BDE66B7}">
      <dsp:nvSpPr>
        <dsp:cNvPr id="0" name=""/>
        <dsp:cNvSpPr/>
      </dsp:nvSpPr>
      <dsp:spPr>
        <a:xfrm>
          <a:off x="2616879" y="1267"/>
          <a:ext cx="1049206" cy="6819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More integrated working</a:t>
          </a:r>
        </a:p>
      </dsp:txBody>
      <dsp:txXfrm>
        <a:off x="2650171" y="34559"/>
        <a:ext cx="982622" cy="615399"/>
      </dsp:txXfrm>
    </dsp:sp>
    <dsp:sp modelId="{7F247A2F-88FC-4C76-90DE-C8D7917F8A82}">
      <dsp:nvSpPr>
        <dsp:cNvPr id="0" name=""/>
        <dsp:cNvSpPr/>
      </dsp:nvSpPr>
      <dsp:spPr>
        <a:xfrm>
          <a:off x="774408" y="342259"/>
          <a:ext cx="4734148" cy="4734148"/>
        </a:xfrm>
        <a:custGeom>
          <a:avLst/>
          <a:gdLst/>
          <a:ahLst/>
          <a:cxnLst/>
          <a:rect l="0" t="0" r="0" b="0"/>
          <a:pathLst>
            <a:path>
              <a:moveTo>
                <a:pt x="2899236" y="60595"/>
              </a:moveTo>
              <a:arcTo wR="2367074" hR="2367074" stAng="16979533"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E5D12B-46B7-4808-AE9D-333F877E7DE9}">
      <dsp:nvSpPr>
        <dsp:cNvPr id="0" name=""/>
        <dsp:cNvSpPr/>
      </dsp:nvSpPr>
      <dsp:spPr>
        <a:xfrm>
          <a:off x="4290653" y="694567"/>
          <a:ext cx="1049206" cy="681983"/>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 duplication</a:t>
          </a:r>
        </a:p>
      </dsp:txBody>
      <dsp:txXfrm>
        <a:off x="4323945" y="727859"/>
        <a:ext cx="982622" cy="615399"/>
      </dsp:txXfrm>
    </dsp:sp>
    <dsp:sp modelId="{19E3E676-2B3C-418F-8D66-BFD487D7939A}">
      <dsp:nvSpPr>
        <dsp:cNvPr id="0" name=""/>
        <dsp:cNvSpPr/>
      </dsp:nvSpPr>
      <dsp:spPr>
        <a:xfrm>
          <a:off x="774408" y="342259"/>
          <a:ext cx="4734148" cy="4734148"/>
        </a:xfrm>
        <a:custGeom>
          <a:avLst/>
          <a:gdLst/>
          <a:ahLst/>
          <a:cxnLst/>
          <a:rect l="0" t="0" r="0" b="0"/>
          <a:pathLst>
            <a:path>
              <a:moveTo>
                <a:pt x="4329250" y="1043101"/>
              </a:moveTo>
              <a:arcTo wR="2367074" hR="2367074" stAng="1955943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E8A30F-656C-40B9-AD88-C5938F62B0F0}">
      <dsp:nvSpPr>
        <dsp:cNvPr id="0" name=""/>
        <dsp:cNvSpPr/>
      </dsp:nvSpPr>
      <dsp:spPr>
        <a:xfrm>
          <a:off x="4983953" y="2368341"/>
          <a:ext cx="1049206" cy="6819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Good advice channels</a:t>
          </a:r>
        </a:p>
      </dsp:txBody>
      <dsp:txXfrm>
        <a:off x="5017245" y="2401633"/>
        <a:ext cx="982622" cy="615399"/>
      </dsp:txXfrm>
    </dsp:sp>
    <dsp:sp modelId="{A24B7AD8-6ADD-43C5-AD20-49932F26CF53}">
      <dsp:nvSpPr>
        <dsp:cNvPr id="0" name=""/>
        <dsp:cNvSpPr/>
      </dsp:nvSpPr>
      <dsp:spPr>
        <a:xfrm>
          <a:off x="774408" y="342259"/>
          <a:ext cx="4734148" cy="4734148"/>
        </a:xfrm>
        <a:custGeom>
          <a:avLst/>
          <a:gdLst/>
          <a:ahLst/>
          <a:cxnLst/>
          <a:rect l="0" t="0" r="0" b="0"/>
          <a:pathLst>
            <a:path>
              <a:moveTo>
                <a:pt x="4707901" y="2718594"/>
              </a:moveTo>
              <a:arcTo wR="2367074" hR="2367074" stAng="51241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E4249E-ECD9-4C85-B9C4-202DC5F3F93E}">
      <dsp:nvSpPr>
        <dsp:cNvPr id="0" name=""/>
        <dsp:cNvSpPr/>
      </dsp:nvSpPr>
      <dsp:spPr>
        <a:xfrm>
          <a:off x="4290653" y="4042115"/>
          <a:ext cx="1049206" cy="681983"/>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Strong, local relationships</a:t>
          </a:r>
        </a:p>
      </dsp:txBody>
      <dsp:txXfrm>
        <a:off x="4323945" y="4075407"/>
        <a:ext cx="982622" cy="615399"/>
      </dsp:txXfrm>
    </dsp:sp>
    <dsp:sp modelId="{012E110C-3B79-44BD-881D-74A50DEC58D4}">
      <dsp:nvSpPr>
        <dsp:cNvPr id="0" name=""/>
        <dsp:cNvSpPr/>
      </dsp:nvSpPr>
      <dsp:spPr>
        <a:xfrm>
          <a:off x="774408" y="342259"/>
          <a:ext cx="4734148" cy="4734148"/>
        </a:xfrm>
        <a:custGeom>
          <a:avLst/>
          <a:gdLst/>
          <a:ahLst/>
          <a:cxnLst/>
          <a:rect l="0" t="0" r="0" b="0"/>
          <a:pathLst>
            <a:path>
              <a:moveTo>
                <a:pt x="3602946" y="4385900"/>
              </a:moveTo>
              <a:arcTo wR="2367074" hR="2367074" stAng="3511567"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4958F6-D0A6-43DB-AB47-2C16B9EE4424}">
      <dsp:nvSpPr>
        <dsp:cNvPr id="0" name=""/>
        <dsp:cNvSpPr/>
      </dsp:nvSpPr>
      <dsp:spPr>
        <a:xfrm>
          <a:off x="2616879" y="4735415"/>
          <a:ext cx="1049206" cy="6819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Good career development</a:t>
          </a:r>
        </a:p>
      </dsp:txBody>
      <dsp:txXfrm>
        <a:off x="2650171" y="4768707"/>
        <a:ext cx="982622" cy="615399"/>
      </dsp:txXfrm>
    </dsp:sp>
    <dsp:sp modelId="{D2474F99-100B-4420-9F3B-5B156EA10B04}">
      <dsp:nvSpPr>
        <dsp:cNvPr id="0" name=""/>
        <dsp:cNvSpPr/>
      </dsp:nvSpPr>
      <dsp:spPr>
        <a:xfrm>
          <a:off x="774408" y="342259"/>
          <a:ext cx="4734148" cy="4734148"/>
        </a:xfrm>
        <a:custGeom>
          <a:avLst/>
          <a:gdLst/>
          <a:ahLst/>
          <a:cxnLst/>
          <a:rect l="0" t="0" r="0" b="0"/>
          <a:pathLst>
            <a:path>
              <a:moveTo>
                <a:pt x="1834911" y="4673552"/>
              </a:moveTo>
              <a:arcTo wR="2367074" hR="2367074" stAng="6179533"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257AB2-D9DC-48E2-B9FD-D449ADF9822C}">
      <dsp:nvSpPr>
        <dsp:cNvPr id="0" name=""/>
        <dsp:cNvSpPr/>
      </dsp:nvSpPr>
      <dsp:spPr>
        <a:xfrm>
          <a:off x="943105" y="4042115"/>
          <a:ext cx="1049206" cy="681983"/>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Support for decision-making</a:t>
          </a:r>
        </a:p>
      </dsp:txBody>
      <dsp:txXfrm>
        <a:off x="976397" y="4075407"/>
        <a:ext cx="982622" cy="615399"/>
      </dsp:txXfrm>
    </dsp:sp>
    <dsp:sp modelId="{8D7EEF65-ACD7-43A9-AD78-890943404A60}">
      <dsp:nvSpPr>
        <dsp:cNvPr id="0" name=""/>
        <dsp:cNvSpPr/>
      </dsp:nvSpPr>
      <dsp:spPr>
        <a:xfrm>
          <a:off x="774408" y="342259"/>
          <a:ext cx="4734148" cy="4734148"/>
        </a:xfrm>
        <a:custGeom>
          <a:avLst/>
          <a:gdLst/>
          <a:ahLst/>
          <a:cxnLst/>
          <a:rect l="0" t="0" r="0" b="0"/>
          <a:pathLst>
            <a:path>
              <a:moveTo>
                <a:pt x="404897" y="3691047"/>
              </a:moveTo>
              <a:arcTo wR="2367074" hR="2367074" stAng="875943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438C09-F742-4B2B-AB12-4F7DCAAD3209}">
      <dsp:nvSpPr>
        <dsp:cNvPr id="0" name=""/>
        <dsp:cNvSpPr/>
      </dsp:nvSpPr>
      <dsp:spPr>
        <a:xfrm>
          <a:off x="249805" y="2368341"/>
          <a:ext cx="1049206" cy="681983"/>
        </a:xfrm>
        <a:prstGeom prst="round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Sustainable workload</a:t>
          </a:r>
        </a:p>
      </dsp:txBody>
      <dsp:txXfrm>
        <a:off x="283097" y="2401633"/>
        <a:ext cx="982622" cy="615399"/>
      </dsp:txXfrm>
    </dsp:sp>
    <dsp:sp modelId="{8C49D4C5-7084-4FE3-AB0A-DA772015B370}">
      <dsp:nvSpPr>
        <dsp:cNvPr id="0" name=""/>
        <dsp:cNvSpPr/>
      </dsp:nvSpPr>
      <dsp:spPr>
        <a:xfrm>
          <a:off x="774408" y="342259"/>
          <a:ext cx="4734148" cy="4734148"/>
        </a:xfrm>
        <a:custGeom>
          <a:avLst/>
          <a:gdLst/>
          <a:ahLst/>
          <a:cxnLst/>
          <a:rect l="0" t="0" r="0" b="0"/>
          <a:pathLst>
            <a:path>
              <a:moveTo>
                <a:pt x="26246" y="2015553"/>
              </a:moveTo>
              <a:arcTo wR="2367074" hR="2367074" stAng="11312416" swAng="152814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318EF5-6458-4D61-80E0-C39BD5D6CA2F}">
      <dsp:nvSpPr>
        <dsp:cNvPr id="0" name=""/>
        <dsp:cNvSpPr/>
      </dsp:nvSpPr>
      <dsp:spPr>
        <a:xfrm>
          <a:off x="943105" y="694567"/>
          <a:ext cx="1049206" cy="681983"/>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Positive, collaborative culture</a:t>
          </a:r>
        </a:p>
      </dsp:txBody>
      <dsp:txXfrm>
        <a:off x="976397" y="727859"/>
        <a:ext cx="982622" cy="615399"/>
      </dsp:txXfrm>
    </dsp:sp>
    <dsp:sp modelId="{EC66C53A-F200-4A3C-8FA8-5AEA33DD47FF}">
      <dsp:nvSpPr>
        <dsp:cNvPr id="0" name=""/>
        <dsp:cNvSpPr/>
      </dsp:nvSpPr>
      <dsp:spPr>
        <a:xfrm>
          <a:off x="774408" y="342259"/>
          <a:ext cx="4734148" cy="4734148"/>
        </a:xfrm>
        <a:custGeom>
          <a:avLst/>
          <a:gdLst/>
          <a:ahLst/>
          <a:cxnLst/>
          <a:rect l="0" t="0" r="0" b="0"/>
          <a:pathLst>
            <a:path>
              <a:moveTo>
                <a:pt x="1131201" y="348248"/>
              </a:moveTo>
              <a:arcTo wR="2367074" hR="2367074" stAng="14311567" swAng="110890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A725F-A4C4-42E0-BBFE-59F66270C2D0}" type="datetimeFigureOut">
              <a:rPr lang="en-GB" smtClean="0"/>
              <a:t>05/05/2026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F4B87-4D1E-424A-8A7C-A1016962A83A}" type="slidenum">
              <a:rPr lang="en-GB" smtClean="0"/>
              <a:t>‹#›</a:t>
            </a:fld>
            <a:endParaRPr lang="en-GB"/>
          </a:p>
        </p:txBody>
      </p:sp>
    </p:spTree>
    <p:extLst>
      <p:ext uri="{BB962C8B-B14F-4D97-AF65-F5344CB8AC3E}">
        <p14:creationId xmlns:p14="http://schemas.microsoft.com/office/powerpoint/2010/main" val="131362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450B3-5651-4FE3-947C-EDB406E139C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80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E861AE-109A-4B41-AA2B-468280A817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942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1.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76D6-E286-D7F9-D0EB-EA1ACBB9B3FC}"/>
              </a:ext>
            </a:extLst>
          </p:cNvPr>
          <p:cNvSpPr>
            <a:spLocks noGrp="1"/>
          </p:cNvSpPr>
          <p:nvPr>
            <p:ph type="title" hasCustomPrompt="1"/>
          </p:nvPr>
        </p:nvSpPr>
        <p:spPr>
          <a:xfrm>
            <a:off x="1111666" y="1726246"/>
            <a:ext cx="8427720" cy="2292409"/>
          </a:xfrm>
        </p:spPr>
        <p:txBody>
          <a:bodyPr/>
          <a:lstStyle>
            <a:lvl1pPr>
              <a:defRPr>
                <a:solidFill>
                  <a:schemeClr val="tx2"/>
                </a:solidFill>
              </a:defRPr>
            </a:lvl1pPr>
          </a:lstStyle>
          <a:p>
            <a:r>
              <a:rPr lang="en-US"/>
              <a:t>Title goes here</a:t>
            </a:r>
            <a:endParaRPr lang="en-GB"/>
          </a:p>
        </p:txBody>
      </p:sp>
      <p:pic>
        <p:nvPicPr>
          <p:cNvPr id="6" name="Picture 5" descr="A black text on a white background&#10;&#10;AI-generated content may be incorrect.">
            <a:extLst>
              <a:ext uri="{FF2B5EF4-FFF2-40B4-BE49-F238E27FC236}">
                <a16:creationId xmlns:a16="http://schemas.microsoft.com/office/drawing/2014/main" id="{BF8BB8F5-61A8-CBD2-ED3C-5F83AB9D1A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8890" y="6164514"/>
            <a:ext cx="3203455" cy="463297"/>
          </a:xfrm>
          <a:prstGeom prst="rect">
            <a:avLst/>
          </a:prstGeom>
        </p:spPr>
      </p:pic>
      <p:sp>
        <p:nvSpPr>
          <p:cNvPr id="9" name="Text Placeholder 8">
            <a:extLst>
              <a:ext uri="{FF2B5EF4-FFF2-40B4-BE49-F238E27FC236}">
                <a16:creationId xmlns:a16="http://schemas.microsoft.com/office/drawing/2014/main" id="{66F39C68-721C-B9F2-949E-5BA5387C0D80}"/>
              </a:ext>
            </a:extLst>
          </p:cNvPr>
          <p:cNvSpPr>
            <a:spLocks noGrp="1"/>
          </p:cNvSpPr>
          <p:nvPr>
            <p:ph type="body" sz="quarter" idx="10" hasCustomPrompt="1"/>
          </p:nvPr>
        </p:nvSpPr>
        <p:spPr>
          <a:xfrm>
            <a:off x="1111250" y="4170314"/>
            <a:ext cx="8428038" cy="594718"/>
          </a:xfrm>
        </p:spPr>
        <p:txBody>
          <a:bodyPr>
            <a:normAutofit/>
          </a:bodyPr>
          <a:lstStyle>
            <a:lvl1pPr marL="0" indent="0">
              <a:buNone/>
              <a:defRPr sz="2000" b="0"/>
            </a:lvl1pPr>
            <a:lvl5pPr marL="1828800" indent="0" algn="l">
              <a:buNone/>
              <a:defRPr/>
            </a:lvl5pPr>
          </a:lstStyle>
          <a:p>
            <a:pPr lvl="0"/>
            <a:r>
              <a:rPr lang="en-US"/>
              <a:t>Subtitle goes here</a:t>
            </a:r>
            <a:endParaRPr lang="en-GB"/>
          </a:p>
        </p:txBody>
      </p:sp>
      <p:sp>
        <p:nvSpPr>
          <p:cNvPr id="4" name="Text Placeholder 4">
            <a:extLst>
              <a:ext uri="{FF2B5EF4-FFF2-40B4-BE49-F238E27FC236}">
                <a16:creationId xmlns:a16="http://schemas.microsoft.com/office/drawing/2014/main" id="{DD00E8E8-E08C-0C32-BCAB-F3FBCC031228}"/>
              </a:ext>
            </a:extLst>
          </p:cNvPr>
          <p:cNvSpPr>
            <a:spLocks noGrp="1"/>
          </p:cNvSpPr>
          <p:nvPr>
            <p:ph type="body" sz="quarter" idx="11" hasCustomPrompt="1"/>
          </p:nvPr>
        </p:nvSpPr>
        <p:spPr>
          <a:xfrm>
            <a:off x="1111250" y="4867080"/>
            <a:ext cx="5818188" cy="398462"/>
          </a:xfrm>
        </p:spPr>
        <p:txBody>
          <a:bodyPr>
            <a:normAutofit/>
          </a:bodyPr>
          <a:lstStyle>
            <a:lvl1pPr marL="0" indent="0">
              <a:buNone/>
              <a:defRPr sz="1800" b="0"/>
            </a:lvl1pPr>
            <a:lvl5pPr marL="1828800" indent="0" algn="l">
              <a:buNone/>
              <a:defRPr/>
            </a:lvl5pPr>
          </a:lstStyle>
          <a:p>
            <a:pPr lvl="0"/>
            <a:r>
              <a:rPr lang="en-US"/>
              <a:t>Date goes here</a:t>
            </a:r>
            <a:endParaRPr lang="en-GB"/>
          </a:p>
        </p:txBody>
      </p:sp>
      <p:pic>
        <p:nvPicPr>
          <p:cNvPr id="7" name="Picture 6" descr="A black background with blue text&#10;&#10;Description automatically generated">
            <a:extLst>
              <a:ext uri="{FF2B5EF4-FFF2-40B4-BE49-F238E27FC236}">
                <a16:creationId xmlns:a16="http://schemas.microsoft.com/office/drawing/2014/main" id="{11A17ECE-D8F3-4E5D-491E-ABE54D042B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5609" y="653492"/>
            <a:ext cx="1988191" cy="504749"/>
          </a:xfrm>
          <a:prstGeom prst="rect">
            <a:avLst/>
          </a:prstGeom>
        </p:spPr>
      </p:pic>
    </p:spTree>
    <p:extLst>
      <p:ext uri="{BB962C8B-B14F-4D97-AF65-F5344CB8AC3E}">
        <p14:creationId xmlns:p14="http://schemas.microsoft.com/office/powerpoint/2010/main" val="4286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MH 1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rgbClr val="8E3957"/>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9" y="1295177"/>
            <a:ext cx="11524004"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45952"/>
            <a:ext cx="3614159" cy="276999"/>
          </a:xfrm>
          <a:prstGeom prst="rect">
            <a:avLst/>
          </a:prstGeom>
          <a:solidFill>
            <a:srgbClr val="8E3957"/>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Adult Community Mental Health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3" y="6400993"/>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9EBF7451-043C-FE7D-B23F-A0C48081BF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338778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MH 2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rgbClr val="8E3957"/>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9" y="1295177"/>
            <a:ext cx="11524004"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45952"/>
            <a:ext cx="3614159" cy="276999"/>
          </a:xfrm>
          <a:prstGeom prst="rect">
            <a:avLst/>
          </a:prstGeom>
          <a:solidFill>
            <a:srgbClr val="006174"/>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Adult Community Mental Health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3" y="6400993"/>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9EBF7451-043C-FE7D-B23F-A0C48081BF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313706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pecSec 1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rgbClr val="00604A"/>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9" y="1295177"/>
            <a:ext cx="11519018"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9" y="6451704"/>
            <a:ext cx="3631250" cy="276999"/>
          </a:xfrm>
          <a:prstGeom prst="rect">
            <a:avLst/>
          </a:prstGeom>
          <a:solidFill>
            <a:srgbClr val="00604A"/>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Specialist and Secured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1708"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9EA9DE3F-C5AF-9DE8-BB7A-879E3D3FA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249850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pecSec 2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rgbClr val="00604A"/>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9" y="1295177"/>
            <a:ext cx="11519018"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9" y="6451704"/>
            <a:ext cx="3631250" cy="276999"/>
          </a:xfrm>
          <a:prstGeom prst="rect">
            <a:avLst/>
          </a:prstGeom>
          <a:solidFill>
            <a:srgbClr val="8E3957"/>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Specialist and Secured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1708"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9EA9DE3F-C5AF-9DE8-BB7A-879E3D3FAF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113885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p 1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chemeClr val="tx1"/>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8" y="1295177"/>
            <a:ext cx="11524003"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51704"/>
            <a:ext cx="3622705" cy="276999"/>
          </a:xfrm>
          <a:prstGeom prst="rect">
            <a:avLst/>
          </a:prstGeom>
          <a:solidFill>
            <a:srgbClr val="FDC689"/>
          </a:solidFill>
        </p:spPr>
        <p:txBody>
          <a:bodyPr wrap="square" rtlCol="0">
            <a:spAutoFit/>
          </a:bodyPr>
          <a:lstStyle/>
          <a:p>
            <a:r>
              <a:rPr lang="en-GB" sz="1200" b="1">
                <a:solidFill>
                  <a:sysClr val="windowText" lastClr="000000"/>
                </a:solidFill>
                <a:latin typeface="Arial" panose="020B0604020202020204" pitchFamily="34" charset="0"/>
                <a:cs typeface="Arial" panose="020B0604020202020204" pitchFamily="34" charset="0"/>
              </a:rPr>
              <a:t>Support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2"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FF789164-A361-BBE2-7019-9AA8F27EE1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211492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up 2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chemeClr val="tx1"/>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8" y="1295177"/>
            <a:ext cx="11524003"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51704"/>
            <a:ext cx="3622705" cy="276999"/>
          </a:xfrm>
          <a:prstGeom prst="rect">
            <a:avLst/>
          </a:prstGeom>
          <a:solidFill>
            <a:srgbClr val="00604A"/>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Support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2"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FF789164-A361-BBE2-7019-9AA8F27EE1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131829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A05D-ECBF-B837-6EB5-42508C4ACFCA}"/>
              </a:ext>
            </a:extLst>
          </p:cNvPr>
          <p:cNvSpPr>
            <a:spLocks noGrp="1"/>
          </p:cNvSpPr>
          <p:nvPr>
            <p:ph type="title" hasCustomPrompt="1"/>
          </p:nvPr>
        </p:nvSpPr>
        <p:spPr/>
        <p:txBody>
          <a:bodyPr/>
          <a:lstStyle>
            <a:lvl1pPr>
              <a:defRPr>
                <a:solidFill>
                  <a:schemeClr val="tx2"/>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EB239D90-A0FB-3C1D-887C-9E0E7E9EDDF6}"/>
              </a:ext>
            </a:extLst>
          </p:cNvPr>
          <p:cNvSpPr>
            <a:spLocks noGrp="1"/>
          </p:cNvSpPr>
          <p:nvPr>
            <p:ph sz="half" idx="1" hasCustomPrompt="1"/>
          </p:nvPr>
        </p:nvSpPr>
        <p:spPr>
          <a:xfrm>
            <a:off x="333998" y="2063522"/>
            <a:ext cx="5571145" cy="4662017"/>
          </a:xfrm>
        </p:spPr>
        <p:txBody>
          <a:bodyPr>
            <a:normAutofit/>
          </a:bodyPr>
          <a:lstStyle>
            <a:lvl1pPr marL="0" indent="0">
              <a:buNone/>
              <a:defRPr sz="2000" b="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add content</a:t>
            </a:r>
            <a:endParaRPr lang="en-GB"/>
          </a:p>
        </p:txBody>
      </p:sp>
      <p:sp>
        <p:nvSpPr>
          <p:cNvPr id="4" name="Content Placeholder 3">
            <a:extLst>
              <a:ext uri="{FF2B5EF4-FFF2-40B4-BE49-F238E27FC236}">
                <a16:creationId xmlns:a16="http://schemas.microsoft.com/office/drawing/2014/main" id="{20C7CD7C-9717-963D-70A1-429BBB1D541B}"/>
              </a:ext>
            </a:extLst>
          </p:cNvPr>
          <p:cNvSpPr>
            <a:spLocks noGrp="1"/>
          </p:cNvSpPr>
          <p:nvPr>
            <p:ph sz="half" idx="2" hasCustomPrompt="1"/>
          </p:nvPr>
        </p:nvSpPr>
        <p:spPr>
          <a:xfrm>
            <a:off x="6286856" y="2063522"/>
            <a:ext cx="5571146" cy="4662017"/>
          </a:xfrm>
        </p:spPr>
        <p:txBody>
          <a:bodyPr>
            <a:normAutofit/>
          </a:bodyPr>
          <a:lstStyle>
            <a:lvl1pPr marL="0" indent="0">
              <a:buNone/>
              <a:defRPr sz="2000" b="0"/>
            </a:lvl1pPr>
            <a:lvl2pPr marL="457200" indent="0">
              <a:buNone/>
              <a:defRPr sz="2000" b="0"/>
            </a:lvl2pPr>
            <a:lvl3pPr marL="914400" indent="0">
              <a:buNone/>
              <a:defRPr sz="2000" b="0"/>
            </a:lvl3pPr>
            <a:lvl4pPr marL="1371600" indent="0">
              <a:buNone/>
              <a:defRPr sz="2000" b="0"/>
            </a:lvl4pPr>
            <a:lvl5pPr marL="1828800" indent="0">
              <a:buNone/>
              <a:defRPr sz="2000" b="0"/>
            </a:lvl5pPr>
          </a:lstStyle>
          <a:p>
            <a:pPr lvl="0"/>
            <a:r>
              <a:rPr lang="en-US"/>
              <a:t>Click to add content</a:t>
            </a:r>
            <a:endParaRPr lang="en-GB"/>
          </a:p>
        </p:txBody>
      </p:sp>
      <p:sp>
        <p:nvSpPr>
          <p:cNvPr id="5" name="Text Placeholder 2">
            <a:extLst>
              <a:ext uri="{FF2B5EF4-FFF2-40B4-BE49-F238E27FC236}">
                <a16:creationId xmlns:a16="http://schemas.microsoft.com/office/drawing/2014/main" id="{83DEA4C5-61BE-C5A7-8B89-783054ADF476}"/>
              </a:ext>
            </a:extLst>
          </p:cNvPr>
          <p:cNvSpPr>
            <a:spLocks noGrp="1"/>
          </p:cNvSpPr>
          <p:nvPr>
            <p:ph type="body" idx="10" hasCustomPrompt="1"/>
          </p:nvPr>
        </p:nvSpPr>
        <p:spPr>
          <a:xfrm>
            <a:off x="333998" y="1316051"/>
            <a:ext cx="5571146" cy="5896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sp>
        <p:nvSpPr>
          <p:cNvPr id="6" name="Text Placeholder 2">
            <a:extLst>
              <a:ext uri="{FF2B5EF4-FFF2-40B4-BE49-F238E27FC236}">
                <a16:creationId xmlns:a16="http://schemas.microsoft.com/office/drawing/2014/main" id="{2FDC9EFC-326B-4966-5B48-365BAC359860}"/>
              </a:ext>
            </a:extLst>
          </p:cNvPr>
          <p:cNvSpPr>
            <a:spLocks noGrp="1"/>
          </p:cNvSpPr>
          <p:nvPr>
            <p:ph type="body" idx="11" hasCustomPrompt="1"/>
          </p:nvPr>
        </p:nvSpPr>
        <p:spPr>
          <a:xfrm>
            <a:off x="6286857" y="1316051"/>
            <a:ext cx="5571146" cy="5896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pic>
        <p:nvPicPr>
          <p:cNvPr id="8" name="Picture 7" descr="A black background with blue text&#10;&#10;Description automatically generated">
            <a:extLst>
              <a:ext uri="{FF2B5EF4-FFF2-40B4-BE49-F238E27FC236}">
                <a16:creationId xmlns:a16="http://schemas.microsoft.com/office/drawing/2014/main" id="{1CB6AAF0-721D-CAB7-4672-85D44B515B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63428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756B6-F509-1C42-B582-EB54928F14DC}"/>
              </a:ext>
            </a:extLst>
          </p:cNvPr>
          <p:cNvSpPr>
            <a:spLocks noGrp="1"/>
          </p:cNvSpPr>
          <p:nvPr>
            <p:ph idx="1" hasCustomPrompt="1"/>
          </p:nvPr>
        </p:nvSpPr>
        <p:spPr>
          <a:xfrm>
            <a:off x="5537675" y="1330369"/>
            <a:ext cx="6320327" cy="4238714"/>
          </a:xfrm>
        </p:spPr>
        <p:txBody>
          <a:bodyPr>
            <a:normAutofit/>
          </a:bodyPr>
          <a:lstStyle>
            <a:lvl1pPr marL="0" indent="0">
              <a:buNone/>
              <a:defRPr sz="2000" b="0"/>
            </a:lvl1pPr>
            <a:lvl2pPr marL="457200" indent="0">
              <a:buNone/>
              <a:defRPr sz="2800" b="0"/>
            </a:lvl2pPr>
            <a:lvl3pPr marL="914400" indent="0">
              <a:buNone/>
              <a:defRPr sz="2400" b="0"/>
            </a:lvl3pPr>
            <a:lvl4pPr marL="1371600" indent="0">
              <a:buNone/>
              <a:defRPr sz="2000" b="0"/>
            </a:lvl4pPr>
            <a:lvl5pPr marL="1828800" indent="0">
              <a:buNone/>
              <a:defRPr sz="2000" b="0"/>
            </a:lvl5pPr>
            <a:lvl6pPr>
              <a:defRPr sz="2000"/>
            </a:lvl6pPr>
            <a:lvl7pPr>
              <a:defRPr sz="2000"/>
            </a:lvl7pPr>
            <a:lvl8pPr>
              <a:defRPr sz="2000"/>
            </a:lvl8pPr>
            <a:lvl9pPr>
              <a:defRPr sz="2000"/>
            </a:lvl9pPr>
          </a:lstStyle>
          <a:p>
            <a:pPr lvl="0"/>
            <a:r>
              <a:rPr lang="en-US"/>
              <a:t>Click to add content</a:t>
            </a:r>
            <a:endParaRPr lang="en-GB"/>
          </a:p>
        </p:txBody>
      </p:sp>
      <p:sp>
        <p:nvSpPr>
          <p:cNvPr id="4" name="Text Placeholder 3">
            <a:extLst>
              <a:ext uri="{FF2B5EF4-FFF2-40B4-BE49-F238E27FC236}">
                <a16:creationId xmlns:a16="http://schemas.microsoft.com/office/drawing/2014/main" id="{ED5D5394-D13D-DEA9-A2AD-D6B34E2C274A}"/>
              </a:ext>
            </a:extLst>
          </p:cNvPr>
          <p:cNvSpPr>
            <a:spLocks noGrp="1"/>
          </p:cNvSpPr>
          <p:nvPr>
            <p:ph type="body" sz="half" idx="2" hasCustomPrompt="1"/>
          </p:nvPr>
        </p:nvSpPr>
        <p:spPr>
          <a:xfrm>
            <a:off x="333998" y="1316052"/>
            <a:ext cx="4887482" cy="5200663"/>
          </a:xfrm>
        </p:spPr>
        <p:txBody>
          <a:bodyPr>
            <a:normAutofit/>
          </a:bodyPr>
          <a:lstStyle>
            <a:lvl1pPr marL="0" indent="0">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content</a:t>
            </a:r>
          </a:p>
        </p:txBody>
      </p:sp>
      <p:sp>
        <p:nvSpPr>
          <p:cNvPr id="8" name="Title 1">
            <a:extLst>
              <a:ext uri="{FF2B5EF4-FFF2-40B4-BE49-F238E27FC236}">
                <a16:creationId xmlns:a16="http://schemas.microsoft.com/office/drawing/2014/main" id="{B2081515-84DA-4AEB-52B8-9049432B14BD}"/>
              </a:ext>
            </a:extLst>
          </p:cNvPr>
          <p:cNvSpPr>
            <a:spLocks noGrp="1"/>
          </p:cNvSpPr>
          <p:nvPr>
            <p:ph type="title" hasCustomPrompt="1"/>
          </p:nvPr>
        </p:nvSpPr>
        <p:spPr>
          <a:xfrm>
            <a:off x="333998" y="152990"/>
            <a:ext cx="8228888" cy="928052"/>
          </a:xfrm>
        </p:spPr>
        <p:txBody>
          <a:bodyPr/>
          <a:lstStyle>
            <a:lvl1pPr>
              <a:defRPr b="1">
                <a:solidFill>
                  <a:schemeClr val="tx2"/>
                </a:solidFill>
              </a:defRPr>
            </a:lvl1pPr>
          </a:lstStyle>
          <a:p>
            <a:r>
              <a:rPr lang="en-US"/>
              <a:t>Title goes here</a:t>
            </a:r>
            <a:endParaRPr lang="en-GB"/>
          </a:p>
        </p:txBody>
      </p:sp>
      <p:pic>
        <p:nvPicPr>
          <p:cNvPr id="6" name="Picture 5" descr="A black background with blue text&#10;&#10;Description automatically generated">
            <a:extLst>
              <a:ext uri="{FF2B5EF4-FFF2-40B4-BE49-F238E27FC236}">
                <a16:creationId xmlns:a16="http://schemas.microsoft.com/office/drawing/2014/main" id="{A6BA53C6-DC40-9599-CED5-120AB0AB6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23CCF47F-8848-7ED3-4E2A-C40E8ABB16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1708" y="6408605"/>
            <a:ext cx="2511309" cy="363196"/>
          </a:xfrm>
          <a:prstGeom prst="rect">
            <a:avLst/>
          </a:prstGeom>
        </p:spPr>
      </p:pic>
    </p:spTree>
    <p:extLst>
      <p:ext uri="{BB962C8B-B14F-4D97-AF65-F5344CB8AC3E}">
        <p14:creationId xmlns:p14="http://schemas.microsoft.com/office/powerpoint/2010/main" val="3649259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1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756B6-F509-1C42-B582-EB54928F14DC}"/>
              </a:ext>
            </a:extLst>
          </p:cNvPr>
          <p:cNvSpPr>
            <a:spLocks noGrp="1"/>
          </p:cNvSpPr>
          <p:nvPr>
            <p:ph idx="1" hasCustomPrompt="1"/>
          </p:nvPr>
        </p:nvSpPr>
        <p:spPr>
          <a:xfrm>
            <a:off x="1418601" y="1508699"/>
            <a:ext cx="10434415" cy="1205268"/>
          </a:xfrm>
        </p:spPr>
        <p:txBody>
          <a:bodyPr>
            <a:normAutofit/>
          </a:bodyPr>
          <a:lstStyle>
            <a:lvl1pPr marL="0" indent="0">
              <a:buNone/>
              <a:defRPr sz="2000" b="0"/>
            </a:lvl1pPr>
            <a:lvl2pPr marL="457200" indent="0">
              <a:buNone/>
              <a:defRPr sz="2800" b="0"/>
            </a:lvl2pPr>
            <a:lvl3pPr marL="914400" indent="0">
              <a:buNone/>
              <a:defRPr sz="2400" b="0"/>
            </a:lvl3pPr>
            <a:lvl4pPr marL="1371600" indent="0">
              <a:buNone/>
              <a:defRPr sz="2000" b="0"/>
            </a:lvl4pPr>
            <a:lvl5pPr marL="1828800" indent="0">
              <a:buNone/>
              <a:defRPr sz="2000" b="0"/>
            </a:lvl5pPr>
            <a:lvl6pPr>
              <a:defRPr sz="2000"/>
            </a:lvl6pPr>
            <a:lvl7pPr>
              <a:defRPr sz="2000"/>
            </a:lvl7pPr>
            <a:lvl8pPr>
              <a:defRPr sz="2000"/>
            </a:lvl8pPr>
            <a:lvl9pPr>
              <a:defRPr sz="2000"/>
            </a:lvl9pPr>
          </a:lstStyle>
          <a:p>
            <a:pPr lvl="0"/>
            <a:r>
              <a:rPr lang="en-US"/>
              <a:t>Click to add content</a:t>
            </a:r>
            <a:endParaRPr lang="en-GB"/>
          </a:p>
        </p:txBody>
      </p:sp>
      <p:sp>
        <p:nvSpPr>
          <p:cNvPr id="8" name="Title 1">
            <a:extLst>
              <a:ext uri="{FF2B5EF4-FFF2-40B4-BE49-F238E27FC236}">
                <a16:creationId xmlns:a16="http://schemas.microsoft.com/office/drawing/2014/main" id="{B2081515-84DA-4AEB-52B8-9049432B14BD}"/>
              </a:ext>
            </a:extLst>
          </p:cNvPr>
          <p:cNvSpPr>
            <a:spLocks noGrp="1"/>
          </p:cNvSpPr>
          <p:nvPr>
            <p:ph type="title" hasCustomPrompt="1"/>
          </p:nvPr>
        </p:nvSpPr>
        <p:spPr>
          <a:xfrm>
            <a:off x="333998" y="158021"/>
            <a:ext cx="8228888" cy="928052"/>
          </a:xfrm>
        </p:spPr>
        <p:txBody>
          <a:bodyPr/>
          <a:lstStyle>
            <a:lvl1pPr>
              <a:defRPr b="1">
                <a:solidFill>
                  <a:schemeClr val="tx2"/>
                </a:solidFill>
              </a:defRPr>
            </a:lvl1pPr>
          </a:lstStyle>
          <a:p>
            <a:r>
              <a:rPr lang="en-US"/>
              <a:t>Title goes here</a:t>
            </a:r>
            <a:endParaRPr lang="en-GB"/>
          </a:p>
        </p:txBody>
      </p:sp>
      <p:sp>
        <p:nvSpPr>
          <p:cNvPr id="6" name="Content Placeholder 5">
            <a:extLst>
              <a:ext uri="{FF2B5EF4-FFF2-40B4-BE49-F238E27FC236}">
                <a16:creationId xmlns:a16="http://schemas.microsoft.com/office/drawing/2014/main" id="{4CED57BC-3BE8-0B44-220A-BC07BBD4283C}"/>
              </a:ext>
            </a:extLst>
          </p:cNvPr>
          <p:cNvSpPr>
            <a:spLocks noGrp="1"/>
          </p:cNvSpPr>
          <p:nvPr>
            <p:ph sz="quarter" idx="10" hasCustomPrompt="1"/>
          </p:nvPr>
        </p:nvSpPr>
        <p:spPr>
          <a:xfrm>
            <a:off x="333998" y="1508699"/>
            <a:ext cx="725977" cy="720000"/>
          </a:xfrm>
        </p:spPr>
        <p:txBody>
          <a:bodyPr>
            <a:normAutofit/>
          </a:bodyPr>
          <a:lstStyle>
            <a:lvl1pPr marL="0" indent="0">
              <a:buNone/>
              <a:defRPr sz="1200" b="0"/>
            </a:lvl1pPr>
          </a:lstStyle>
          <a:p>
            <a:pPr lvl="0"/>
            <a:r>
              <a:rPr lang="en-GB"/>
              <a:t>Drag an icon into this space</a:t>
            </a:r>
          </a:p>
        </p:txBody>
      </p:sp>
      <p:sp>
        <p:nvSpPr>
          <p:cNvPr id="7" name="Content Placeholder 5">
            <a:extLst>
              <a:ext uri="{FF2B5EF4-FFF2-40B4-BE49-F238E27FC236}">
                <a16:creationId xmlns:a16="http://schemas.microsoft.com/office/drawing/2014/main" id="{7006F13E-4DED-D99F-BBFD-627873469772}"/>
              </a:ext>
            </a:extLst>
          </p:cNvPr>
          <p:cNvSpPr>
            <a:spLocks noGrp="1"/>
          </p:cNvSpPr>
          <p:nvPr>
            <p:ph sz="quarter" idx="11" hasCustomPrompt="1"/>
          </p:nvPr>
        </p:nvSpPr>
        <p:spPr>
          <a:xfrm>
            <a:off x="333996" y="3040583"/>
            <a:ext cx="725977" cy="720000"/>
          </a:xfrm>
        </p:spPr>
        <p:txBody>
          <a:bodyPr>
            <a:normAutofit/>
          </a:bodyPr>
          <a:lstStyle>
            <a:lvl1pPr marL="0" indent="0">
              <a:buNone/>
              <a:defRPr sz="1200" b="0"/>
            </a:lvl1pPr>
          </a:lstStyle>
          <a:p>
            <a:pPr lvl="0"/>
            <a:r>
              <a:rPr lang="en-GB"/>
              <a:t>Drag an icon into this space</a:t>
            </a:r>
          </a:p>
        </p:txBody>
      </p:sp>
      <p:sp>
        <p:nvSpPr>
          <p:cNvPr id="9" name="Content Placeholder 5">
            <a:extLst>
              <a:ext uri="{FF2B5EF4-FFF2-40B4-BE49-F238E27FC236}">
                <a16:creationId xmlns:a16="http://schemas.microsoft.com/office/drawing/2014/main" id="{39210845-8699-4460-931D-3BC909700BEA}"/>
              </a:ext>
            </a:extLst>
          </p:cNvPr>
          <p:cNvSpPr>
            <a:spLocks noGrp="1"/>
          </p:cNvSpPr>
          <p:nvPr>
            <p:ph sz="quarter" idx="12" hasCustomPrompt="1"/>
          </p:nvPr>
        </p:nvSpPr>
        <p:spPr>
          <a:xfrm>
            <a:off x="333997" y="4468877"/>
            <a:ext cx="725977" cy="720000"/>
          </a:xfrm>
        </p:spPr>
        <p:txBody>
          <a:bodyPr>
            <a:normAutofit/>
          </a:bodyPr>
          <a:lstStyle>
            <a:lvl1pPr marL="0" indent="0">
              <a:buNone/>
              <a:defRPr sz="1200" b="0"/>
            </a:lvl1pPr>
          </a:lstStyle>
          <a:p>
            <a:pPr lvl="0"/>
            <a:r>
              <a:rPr lang="en-GB"/>
              <a:t>Drag an icon into this space</a:t>
            </a:r>
          </a:p>
        </p:txBody>
      </p:sp>
      <p:sp>
        <p:nvSpPr>
          <p:cNvPr id="10" name="Content Placeholder 2">
            <a:extLst>
              <a:ext uri="{FF2B5EF4-FFF2-40B4-BE49-F238E27FC236}">
                <a16:creationId xmlns:a16="http://schemas.microsoft.com/office/drawing/2014/main" id="{D6EF1505-83CB-24CB-BB07-99515E4F90B3}"/>
              </a:ext>
            </a:extLst>
          </p:cNvPr>
          <p:cNvSpPr>
            <a:spLocks noGrp="1"/>
          </p:cNvSpPr>
          <p:nvPr>
            <p:ph idx="13" hasCustomPrompt="1"/>
          </p:nvPr>
        </p:nvSpPr>
        <p:spPr>
          <a:xfrm>
            <a:off x="1418602" y="3040583"/>
            <a:ext cx="10434414" cy="1205268"/>
          </a:xfrm>
        </p:spPr>
        <p:txBody>
          <a:bodyPr>
            <a:normAutofit/>
          </a:bodyPr>
          <a:lstStyle>
            <a:lvl1pPr marL="0" indent="0">
              <a:buNone/>
              <a:defRPr sz="2000" b="0"/>
            </a:lvl1pPr>
            <a:lvl2pPr marL="457200" indent="0">
              <a:buNone/>
              <a:defRPr sz="2800" b="0"/>
            </a:lvl2pPr>
            <a:lvl3pPr marL="914400" indent="0">
              <a:buNone/>
              <a:defRPr sz="2400" b="0"/>
            </a:lvl3pPr>
            <a:lvl4pPr marL="1371600" indent="0">
              <a:buNone/>
              <a:defRPr sz="2000" b="0"/>
            </a:lvl4pPr>
            <a:lvl5pPr marL="1828800" indent="0">
              <a:buNone/>
              <a:defRPr sz="2000" b="0"/>
            </a:lvl5pPr>
            <a:lvl6pPr>
              <a:defRPr sz="2000"/>
            </a:lvl6pPr>
            <a:lvl7pPr>
              <a:defRPr sz="2000"/>
            </a:lvl7pPr>
            <a:lvl8pPr>
              <a:defRPr sz="2000"/>
            </a:lvl8pPr>
            <a:lvl9pPr>
              <a:defRPr sz="2000"/>
            </a:lvl9pPr>
          </a:lstStyle>
          <a:p>
            <a:pPr lvl="0"/>
            <a:r>
              <a:rPr lang="en-US"/>
              <a:t>Click to add content</a:t>
            </a:r>
            <a:endParaRPr lang="en-GB"/>
          </a:p>
        </p:txBody>
      </p:sp>
      <p:sp>
        <p:nvSpPr>
          <p:cNvPr id="11" name="Content Placeholder 2">
            <a:extLst>
              <a:ext uri="{FF2B5EF4-FFF2-40B4-BE49-F238E27FC236}">
                <a16:creationId xmlns:a16="http://schemas.microsoft.com/office/drawing/2014/main" id="{21FD3C59-A4D1-B70E-5061-5803DA5F878B}"/>
              </a:ext>
            </a:extLst>
          </p:cNvPr>
          <p:cNvSpPr>
            <a:spLocks noGrp="1"/>
          </p:cNvSpPr>
          <p:nvPr>
            <p:ph idx="14" hasCustomPrompt="1"/>
          </p:nvPr>
        </p:nvSpPr>
        <p:spPr>
          <a:xfrm>
            <a:off x="1418602" y="4472315"/>
            <a:ext cx="10434414" cy="1205268"/>
          </a:xfrm>
        </p:spPr>
        <p:txBody>
          <a:bodyPr>
            <a:normAutofit/>
          </a:bodyPr>
          <a:lstStyle>
            <a:lvl1pPr marL="0" indent="0">
              <a:buNone/>
              <a:defRPr sz="2000" b="0"/>
            </a:lvl1pPr>
            <a:lvl2pPr marL="457200" indent="0">
              <a:buNone/>
              <a:defRPr sz="2800" b="0"/>
            </a:lvl2pPr>
            <a:lvl3pPr marL="914400" indent="0">
              <a:buNone/>
              <a:defRPr sz="2400" b="0"/>
            </a:lvl3pPr>
            <a:lvl4pPr marL="1371600" indent="0">
              <a:buNone/>
              <a:defRPr sz="2000" b="0"/>
            </a:lvl4pPr>
            <a:lvl5pPr marL="1828800" indent="0">
              <a:buNone/>
              <a:defRPr sz="2000" b="0"/>
            </a:lvl5pPr>
            <a:lvl6pPr>
              <a:defRPr sz="2000"/>
            </a:lvl6pPr>
            <a:lvl7pPr>
              <a:defRPr sz="2000"/>
            </a:lvl7pPr>
            <a:lvl8pPr>
              <a:defRPr sz="2000"/>
            </a:lvl8pPr>
            <a:lvl9pPr>
              <a:defRPr sz="2000"/>
            </a:lvl9pPr>
          </a:lstStyle>
          <a:p>
            <a:pPr lvl="0"/>
            <a:r>
              <a:rPr lang="en-US"/>
              <a:t>Click to add content</a:t>
            </a:r>
            <a:endParaRPr lang="en-GB"/>
          </a:p>
        </p:txBody>
      </p:sp>
      <p:pic>
        <p:nvPicPr>
          <p:cNvPr id="5" name="Picture 4" descr="A black background with blue text&#10;&#10;Description automatically generated">
            <a:extLst>
              <a:ext uri="{FF2B5EF4-FFF2-40B4-BE49-F238E27FC236}">
                <a16:creationId xmlns:a16="http://schemas.microsoft.com/office/drawing/2014/main" id="{76E85FA2-5B12-3AAF-0CE5-FC41C4E124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2C7CA057-293B-BF09-A817-0DB6BBBE9F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1708" y="6408605"/>
            <a:ext cx="2511309" cy="363196"/>
          </a:xfrm>
          <a:prstGeom prst="rect">
            <a:avLst/>
          </a:prstGeom>
        </p:spPr>
      </p:pic>
    </p:spTree>
    <p:extLst>
      <p:ext uri="{BB962C8B-B14F-4D97-AF65-F5344CB8AC3E}">
        <p14:creationId xmlns:p14="http://schemas.microsoft.com/office/powerpoint/2010/main" val="420056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2 (whit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E4EE0F5-9C86-EDD7-CD21-93CA94E9E806}"/>
              </a:ext>
            </a:extLst>
          </p:cNvPr>
          <p:cNvSpPr>
            <a:spLocks noGrp="1"/>
          </p:cNvSpPr>
          <p:nvPr>
            <p:ph idx="1" hasCustomPrompt="1"/>
          </p:nvPr>
        </p:nvSpPr>
        <p:spPr>
          <a:xfrm>
            <a:off x="1418601" y="1508699"/>
            <a:ext cx="10434415" cy="1205268"/>
          </a:xfrm>
        </p:spPr>
        <p:txBody>
          <a:bodyPr>
            <a:normAutofit/>
          </a:bodyPr>
          <a:lstStyle>
            <a:lvl1pPr marL="0" indent="0">
              <a:buNone/>
              <a:defRPr sz="2000" b="0"/>
            </a:lvl1pPr>
            <a:lvl2pPr marL="457200" indent="0">
              <a:buNone/>
              <a:defRPr sz="2800" b="0"/>
            </a:lvl2pPr>
            <a:lvl3pPr marL="914400" indent="0">
              <a:buNone/>
              <a:defRPr sz="2400" b="0"/>
            </a:lvl3pPr>
            <a:lvl4pPr marL="1371600" indent="0">
              <a:buNone/>
              <a:defRPr sz="2000" b="0"/>
            </a:lvl4pPr>
            <a:lvl5pPr marL="1828800" indent="0">
              <a:buNone/>
              <a:defRPr sz="2000" b="0"/>
            </a:lvl5pPr>
            <a:lvl6pPr>
              <a:defRPr sz="2000"/>
            </a:lvl6pPr>
            <a:lvl7pPr>
              <a:defRPr sz="2000"/>
            </a:lvl7pPr>
            <a:lvl8pPr>
              <a:defRPr sz="2000"/>
            </a:lvl8pPr>
            <a:lvl9pPr>
              <a:defRPr sz="2000"/>
            </a:lvl9pPr>
          </a:lstStyle>
          <a:p>
            <a:pPr lvl="0"/>
            <a:r>
              <a:rPr lang="en-US"/>
              <a:t>Click to add content</a:t>
            </a:r>
            <a:endParaRPr lang="en-GB"/>
          </a:p>
        </p:txBody>
      </p:sp>
      <p:sp>
        <p:nvSpPr>
          <p:cNvPr id="9" name="Title 1">
            <a:extLst>
              <a:ext uri="{FF2B5EF4-FFF2-40B4-BE49-F238E27FC236}">
                <a16:creationId xmlns:a16="http://schemas.microsoft.com/office/drawing/2014/main" id="{72EF9F91-4CCE-F52B-B396-E14312DB3656}"/>
              </a:ext>
            </a:extLst>
          </p:cNvPr>
          <p:cNvSpPr>
            <a:spLocks noGrp="1"/>
          </p:cNvSpPr>
          <p:nvPr>
            <p:ph type="title" hasCustomPrompt="1"/>
          </p:nvPr>
        </p:nvSpPr>
        <p:spPr>
          <a:xfrm>
            <a:off x="333998" y="158021"/>
            <a:ext cx="8228888" cy="928052"/>
          </a:xfrm>
        </p:spPr>
        <p:txBody>
          <a:bodyPr/>
          <a:lstStyle>
            <a:lvl1pPr>
              <a:defRPr b="1">
                <a:solidFill>
                  <a:schemeClr val="tx2"/>
                </a:solidFill>
              </a:defRPr>
            </a:lvl1pPr>
          </a:lstStyle>
          <a:p>
            <a:r>
              <a:rPr lang="en-US"/>
              <a:t>Title goes here</a:t>
            </a:r>
            <a:endParaRPr lang="en-GB"/>
          </a:p>
        </p:txBody>
      </p:sp>
      <p:sp>
        <p:nvSpPr>
          <p:cNvPr id="13" name="Content Placeholder 2">
            <a:extLst>
              <a:ext uri="{FF2B5EF4-FFF2-40B4-BE49-F238E27FC236}">
                <a16:creationId xmlns:a16="http://schemas.microsoft.com/office/drawing/2014/main" id="{A6F4C614-CC25-44D2-E8BB-14F485FB5295}"/>
              </a:ext>
            </a:extLst>
          </p:cNvPr>
          <p:cNvSpPr>
            <a:spLocks noGrp="1"/>
          </p:cNvSpPr>
          <p:nvPr>
            <p:ph idx="13" hasCustomPrompt="1"/>
          </p:nvPr>
        </p:nvSpPr>
        <p:spPr>
          <a:xfrm>
            <a:off x="1418602" y="3040583"/>
            <a:ext cx="10434414" cy="1205268"/>
          </a:xfrm>
        </p:spPr>
        <p:txBody>
          <a:bodyPr>
            <a:normAutofit/>
          </a:bodyPr>
          <a:lstStyle>
            <a:lvl1pPr marL="0" indent="0">
              <a:buNone/>
              <a:defRPr sz="2000" b="0"/>
            </a:lvl1pPr>
            <a:lvl2pPr marL="457200" indent="0">
              <a:buNone/>
              <a:defRPr sz="2800" b="0"/>
            </a:lvl2pPr>
            <a:lvl3pPr marL="914400" indent="0">
              <a:buNone/>
              <a:defRPr sz="2400" b="0"/>
            </a:lvl3pPr>
            <a:lvl4pPr marL="1371600" indent="0">
              <a:buNone/>
              <a:defRPr sz="2000" b="0"/>
            </a:lvl4pPr>
            <a:lvl5pPr marL="1828800" indent="0">
              <a:buNone/>
              <a:defRPr sz="2000" b="0"/>
            </a:lvl5pPr>
            <a:lvl6pPr>
              <a:defRPr sz="2000"/>
            </a:lvl6pPr>
            <a:lvl7pPr>
              <a:defRPr sz="2000"/>
            </a:lvl7pPr>
            <a:lvl8pPr>
              <a:defRPr sz="2000"/>
            </a:lvl8pPr>
            <a:lvl9pPr>
              <a:defRPr sz="2000"/>
            </a:lvl9pPr>
          </a:lstStyle>
          <a:p>
            <a:pPr lvl="0"/>
            <a:r>
              <a:rPr lang="en-US"/>
              <a:t>Click to add content</a:t>
            </a:r>
            <a:endParaRPr lang="en-GB"/>
          </a:p>
        </p:txBody>
      </p:sp>
      <p:sp>
        <p:nvSpPr>
          <p:cNvPr id="14" name="Content Placeholder 2">
            <a:extLst>
              <a:ext uri="{FF2B5EF4-FFF2-40B4-BE49-F238E27FC236}">
                <a16:creationId xmlns:a16="http://schemas.microsoft.com/office/drawing/2014/main" id="{BA2754FB-3924-6DFB-1E17-47116344DA5E}"/>
              </a:ext>
            </a:extLst>
          </p:cNvPr>
          <p:cNvSpPr>
            <a:spLocks noGrp="1"/>
          </p:cNvSpPr>
          <p:nvPr>
            <p:ph idx="14" hasCustomPrompt="1"/>
          </p:nvPr>
        </p:nvSpPr>
        <p:spPr>
          <a:xfrm>
            <a:off x="1418602" y="4472315"/>
            <a:ext cx="10434414" cy="1205268"/>
          </a:xfrm>
        </p:spPr>
        <p:txBody>
          <a:bodyPr>
            <a:normAutofit/>
          </a:bodyPr>
          <a:lstStyle>
            <a:lvl1pPr marL="0" indent="0">
              <a:buNone/>
              <a:defRPr sz="2000" b="0"/>
            </a:lvl1pPr>
            <a:lvl2pPr marL="457200" indent="0">
              <a:buNone/>
              <a:defRPr sz="2800" b="0"/>
            </a:lvl2pPr>
            <a:lvl3pPr marL="914400" indent="0">
              <a:buNone/>
              <a:defRPr sz="2400" b="0"/>
            </a:lvl3pPr>
            <a:lvl4pPr marL="1371600" indent="0">
              <a:buNone/>
              <a:defRPr sz="2000" b="0"/>
            </a:lvl4pPr>
            <a:lvl5pPr marL="1828800" indent="0">
              <a:buNone/>
              <a:defRPr sz="2000" b="0"/>
            </a:lvl5pPr>
            <a:lvl6pPr>
              <a:defRPr sz="2000"/>
            </a:lvl6pPr>
            <a:lvl7pPr>
              <a:defRPr sz="2000"/>
            </a:lvl7pPr>
            <a:lvl8pPr>
              <a:defRPr sz="2000"/>
            </a:lvl8pPr>
            <a:lvl9pPr>
              <a:defRPr sz="2000"/>
            </a:lvl9pPr>
          </a:lstStyle>
          <a:p>
            <a:pPr lvl="0"/>
            <a:r>
              <a:rPr lang="en-US"/>
              <a:t>Click to add content</a:t>
            </a:r>
            <a:endParaRPr lang="en-GB"/>
          </a:p>
        </p:txBody>
      </p:sp>
      <p:pic>
        <p:nvPicPr>
          <p:cNvPr id="15" name="Picture 14" descr="A black background with blue text&#10;&#10;Description automatically generated">
            <a:extLst>
              <a:ext uri="{FF2B5EF4-FFF2-40B4-BE49-F238E27FC236}">
                <a16:creationId xmlns:a16="http://schemas.microsoft.com/office/drawing/2014/main" id="{37C87DF7-89BE-010B-E1CD-FD3588AFDB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pic>
        <p:nvPicPr>
          <p:cNvPr id="16" name="Picture 15" descr="A black text on a white background&#10;&#10;AI-generated content may be incorrect.">
            <a:extLst>
              <a:ext uri="{FF2B5EF4-FFF2-40B4-BE49-F238E27FC236}">
                <a16:creationId xmlns:a16="http://schemas.microsoft.com/office/drawing/2014/main" id="{4FD83025-EF4F-3B72-A7DD-6A4FF67317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1708" y="6408605"/>
            <a:ext cx="2511309" cy="363196"/>
          </a:xfrm>
          <a:prstGeom prst="rect">
            <a:avLst/>
          </a:prstGeom>
        </p:spPr>
      </p:pic>
      <p:sp>
        <p:nvSpPr>
          <p:cNvPr id="17" name="Rectangle 16">
            <a:extLst>
              <a:ext uri="{FF2B5EF4-FFF2-40B4-BE49-F238E27FC236}">
                <a16:creationId xmlns:a16="http://schemas.microsoft.com/office/drawing/2014/main" id="{0998D024-A2DE-966C-BBAA-66BBE10459D7}"/>
              </a:ext>
            </a:extLst>
          </p:cNvPr>
          <p:cNvSpPr/>
          <p:nvPr userDrawn="1"/>
        </p:nvSpPr>
        <p:spPr>
          <a:xfrm>
            <a:off x="333998" y="1508699"/>
            <a:ext cx="720000" cy="72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1DFEE-E439-E0F0-3045-91A60E315824}"/>
              </a:ext>
            </a:extLst>
          </p:cNvPr>
          <p:cNvSpPr/>
          <p:nvPr userDrawn="1"/>
        </p:nvSpPr>
        <p:spPr>
          <a:xfrm>
            <a:off x="333998" y="3040583"/>
            <a:ext cx="720000" cy="72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E8F856B-974F-FD16-B187-20CC545F7779}"/>
              </a:ext>
            </a:extLst>
          </p:cNvPr>
          <p:cNvSpPr/>
          <p:nvPr userDrawn="1"/>
        </p:nvSpPr>
        <p:spPr>
          <a:xfrm>
            <a:off x="333998" y="4472315"/>
            <a:ext cx="720000" cy="72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448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DE16-FE4F-2161-C74D-A3A9DA0D676F}"/>
              </a:ext>
            </a:extLst>
          </p:cNvPr>
          <p:cNvSpPr>
            <a:spLocks noGrp="1"/>
          </p:cNvSpPr>
          <p:nvPr>
            <p:ph type="ctrTitle" hasCustomPrompt="1"/>
          </p:nvPr>
        </p:nvSpPr>
        <p:spPr>
          <a:xfrm>
            <a:off x="838200" y="1436425"/>
            <a:ext cx="5818974" cy="3342051"/>
          </a:xfrm>
        </p:spPr>
        <p:txBody>
          <a:bodyPr anchor="ctr">
            <a:noAutofit/>
          </a:bodyPr>
          <a:lstStyle>
            <a:lvl1pPr algn="l">
              <a:defRPr sz="4800">
                <a:solidFill>
                  <a:schemeClr val="tx2"/>
                </a:solidFill>
              </a:defRPr>
            </a:lvl1pPr>
          </a:lstStyle>
          <a:p>
            <a:r>
              <a:rPr lang="en-US"/>
              <a:t>Title goes here</a:t>
            </a:r>
            <a:endParaRPr lang="en-GB"/>
          </a:p>
        </p:txBody>
      </p:sp>
      <p:sp>
        <p:nvSpPr>
          <p:cNvPr id="3" name="Subtitle 2">
            <a:extLst>
              <a:ext uri="{FF2B5EF4-FFF2-40B4-BE49-F238E27FC236}">
                <a16:creationId xmlns:a16="http://schemas.microsoft.com/office/drawing/2014/main" id="{22450FD7-6580-39F3-966C-E07B7549BF1F}"/>
              </a:ext>
            </a:extLst>
          </p:cNvPr>
          <p:cNvSpPr>
            <a:spLocks noGrp="1"/>
          </p:cNvSpPr>
          <p:nvPr>
            <p:ph type="subTitle" idx="1" hasCustomPrompt="1"/>
          </p:nvPr>
        </p:nvSpPr>
        <p:spPr>
          <a:xfrm>
            <a:off x="838200" y="4850734"/>
            <a:ext cx="5818974" cy="566839"/>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7" name="Rectangle 6">
            <a:extLst>
              <a:ext uri="{FF2B5EF4-FFF2-40B4-BE49-F238E27FC236}">
                <a16:creationId xmlns:a16="http://schemas.microsoft.com/office/drawing/2014/main" id="{11035665-1F7D-94FE-6282-3DB70FF57231}"/>
              </a:ext>
            </a:extLst>
          </p:cNvPr>
          <p:cNvSpPr/>
          <p:nvPr userDrawn="1"/>
        </p:nvSpPr>
        <p:spPr>
          <a:xfrm>
            <a:off x="9912898" y="4547449"/>
            <a:ext cx="1440000" cy="144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0" name="Rectangle 9">
            <a:extLst>
              <a:ext uri="{FF2B5EF4-FFF2-40B4-BE49-F238E27FC236}">
                <a16:creationId xmlns:a16="http://schemas.microsoft.com/office/drawing/2014/main" id="{0D85715D-B18C-2D96-EDCE-89CBFE777CA1}"/>
              </a:ext>
            </a:extLst>
          </p:cNvPr>
          <p:cNvSpPr/>
          <p:nvPr userDrawn="1"/>
        </p:nvSpPr>
        <p:spPr>
          <a:xfrm>
            <a:off x="8392258" y="1436426"/>
            <a:ext cx="1440000" cy="14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E74E94E-6F04-49B5-E9CC-F76D0A9063AF}"/>
              </a:ext>
            </a:extLst>
          </p:cNvPr>
          <p:cNvSpPr/>
          <p:nvPr userDrawn="1"/>
        </p:nvSpPr>
        <p:spPr>
          <a:xfrm>
            <a:off x="8392258" y="2988109"/>
            <a:ext cx="1440000" cy="144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228E4B-339C-AF0D-8D58-421A219F57D4}"/>
              </a:ext>
            </a:extLst>
          </p:cNvPr>
          <p:cNvSpPr/>
          <p:nvPr userDrawn="1"/>
        </p:nvSpPr>
        <p:spPr>
          <a:xfrm>
            <a:off x="9912112" y="2991266"/>
            <a:ext cx="1440000" cy="14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text on a white background&#10;&#10;AI-generated content may be incorrect.">
            <a:extLst>
              <a:ext uri="{FF2B5EF4-FFF2-40B4-BE49-F238E27FC236}">
                <a16:creationId xmlns:a16="http://schemas.microsoft.com/office/drawing/2014/main" id="{702644A2-2778-25E8-9D74-C80D43AAE9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0345" y="6258178"/>
            <a:ext cx="3203455" cy="463297"/>
          </a:xfrm>
          <a:prstGeom prst="rect">
            <a:avLst/>
          </a:prstGeom>
        </p:spPr>
      </p:pic>
      <p:pic>
        <p:nvPicPr>
          <p:cNvPr id="20" name="Picture 19" descr="A person wearing glasses and a white shirt&#10;&#10;AI-generated content may be incorrect.">
            <a:extLst>
              <a:ext uri="{FF2B5EF4-FFF2-40B4-BE49-F238E27FC236}">
                <a16:creationId xmlns:a16="http://schemas.microsoft.com/office/drawing/2014/main" id="{16C76CE5-B523-B9A6-0161-E82048CB4C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4470" y="1436425"/>
            <a:ext cx="1438659" cy="1438659"/>
          </a:xfrm>
          <a:prstGeom prst="rect">
            <a:avLst/>
          </a:prstGeom>
        </p:spPr>
      </p:pic>
      <p:pic>
        <p:nvPicPr>
          <p:cNvPr id="24" name="Picture 23" descr="A person holding a piece of paper&#10;&#10;AI-generated content may be incorrect.">
            <a:extLst>
              <a:ext uri="{FF2B5EF4-FFF2-40B4-BE49-F238E27FC236}">
                <a16:creationId xmlns:a16="http://schemas.microsoft.com/office/drawing/2014/main" id="{9FA9259A-7A30-3947-EBAF-B1D5D90243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93599" y="4539788"/>
            <a:ext cx="1438659" cy="1438659"/>
          </a:xfrm>
          <a:prstGeom prst="rect">
            <a:avLst/>
          </a:prstGeom>
        </p:spPr>
      </p:pic>
      <p:sp>
        <p:nvSpPr>
          <p:cNvPr id="5" name="Text Placeholder 4">
            <a:extLst>
              <a:ext uri="{FF2B5EF4-FFF2-40B4-BE49-F238E27FC236}">
                <a16:creationId xmlns:a16="http://schemas.microsoft.com/office/drawing/2014/main" id="{CC5D90A5-1F8E-FA78-01A5-C48B0FFDD4BE}"/>
              </a:ext>
            </a:extLst>
          </p:cNvPr>
          <p:cNvSpPr>
            <a:spLocks noGrp="1"/>
          </p:cNvSpPr>
          <p:nvPr>
            <p:ph type="body" sz="quarter" idx="10" hasCustomPrompt="1"/>
          </p:nvPr>
        </p:nvSpPr>
        <p:spPr>
          <a:xfrm>
            <a:off x="838200" y="5489831"/>
            <a:ext cx="5818188" cy="398462"/>
          </a:xfrm>
        </p:spPr>
        <p:txBody>
          <a:bodyPr>
            <a:normAutofit/>
          </a:bodyPr>
          <a:lstStyle>
            <a:lvl1pPr marL="0" indent="0">
              <a:buNone/>
              <a:defRPr sz="1800" b="0"/>
            </a:lvl1pPr>
            <a:lvl5pPr marL="1828800" indent="0" algn="l">
              <a:buNone/>
              <a:defRPr/>
            </a:lvl5pPr>
          </a:lstStyle>
          <a:p>
            <a:pPr lvl="0"/>
            <a:r>
              <a:rPr lang="en-US"/>
              <a:t>Date goes here</a:t>
            </a:r>
            <a:endParaRPr lang="en-GB"/>
          </a:p>
        </p:txBody>
      </p:sp>
      <p:pic>
        <p:nvPicPr>
          <p:cNvPr id="4" name="Picture 3" descr="A black background with blue text&#10;&#10;Description automatically generated">
            <a:extLst>
              <a:ext uri="{FF2B5EF4-FFF2-40B4-BE49-F238E27FC236}">
                <a16:creationId xmlns:a16="http://schemas.microsoft.com/office/drawing/2014/main" id="{372EF044-D8A2-9C69-EB67-FA4B8075C5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365609" y="653492"/>
            <a:ext cx="1988191" cy="504749"/>
          </a:xfrm>
          <a:prstGeom prst="rect">
            <a:avLst/>
          </a:prstGeom>
        </p:spPr>
      </p:pic>
      <p:sp>
        <p:nvSpPr>
          <p:cNvPr id="43" name="Rectangle 42">
            <a:extLst>
              <a:ext uri="{FF2B5EF4-FFF2-40B4-BE49-F238E27FC236}">
                <a16:creationId xmlns:a16="http://schemas.microsoft.com/office/drawing/2014/main" id="{D368F341-6F73-583A-A2DC-D5795276D02F}"/>
              </a:ext>
            </a:extLst>
          </p:cNvPr>
          <p:cNvSpPr/>
          <p:nvPr userDrawn="1"/>
        </p:nvSpPr>
        <p:spPr>
          <a:xfrm>
            <a:off x="6870046" y="2988109"/>
            <a:ext cx="1440000" cy="14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57F993B-2126-B372-BEAE-921628D8977B}"/>
              </a:ext>
            </a:extLst>
          </p:cNvPr>
          <p:cNvSpPr/>
          <p:nvPr userDrawn="1"/>
        </p:nvSpPr>
        <p:spPr>
          <a:xfrm>
            <a:off x="6870046" y="4539792"/>
            <a:ext cx="1440000" cy="144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2" name="Picture 51" descr="A person sitting at a table with a computer&#10;&#10;AI-generated content may be incorrect.">
            <a:extLst>
              <a:ext uri="{FF2B5EF4-FFF2-40B4-BE49-F238E27FC236}">
                <a16:creationId xmlns:a16="http://schemas.microsoft.com/office/drawing/2014/main" id="{0D676096-D35F-F566-199B-4B156E76B4C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0046" y="1436425"/>
            <a:ext cx="1438659" cy="1438659"/>
          </a:xfrm>
          <a:prstGeom prst="rect">
            <a:avLst/>
          </a:prstGeom>
        </p:spPr>
      </p:pic>
      <p:pic>
        <p:nvPicPr>
          <p:cNvPr id="6" name="Picture 5" descr="A blue circle with white circles&#10;&#10;AI-generated content may be incorrect.">
            <a:extLst>
              <a:ext uri="{FF2B5EF4-FFF2-40B4-BE49-F238E27FC236}">
                <a16:creationId xmlns:a16="http://schemas.microsoft.com/office/drawing/2014/main" id="{F97E5666-1CE4-D758-8D72-C2128F919DE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392258" y="1435084"/>
            <a:ext cx="1440000" cy="1440000"/>
          </a:xfrm>
          <a:prstGeom prst="rect">
            <a:avLst/>
          </a:prstGeom>
        </p:spPr>
      </p:pic>
      <p:pic>
        <p:nvPicPr>
          <p:cNvPr id="8" name="Picture 7" descr="A blue circle with a white design on it&#10;&#10;AI-generated content may be incorrect.">
            <a:extLst>
              <a:ext uri="{FF2B5EF4-FFF2-40B4-BE49-F238E27FC236}">
                <a16:creationId xmlns:a16="http://schemas.microsoft.com/office/drawing/2014/main" id="{F091AD11-60DC-260A-D88C-5F14B6A07B1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70046" y="2995766"/>
            <a:ext cx="1440000" cy="1440000"/>
          </a:xfrm>
          <a:prstGeom prst="rect">
            <a:avLst/>
          </a:prstGeom>
        </p:spPr>
      </p:pic>
      <p:pic>
        <p:nvPicPr>
          <p:cNvPr id="9" name="Picture 8" descr="A purple circle with leaves in it&#10;&#10;AI-generated content may be incorrect.">
            <a:extLst>
              <a:ext uri="{FF2B5EF4-FFF2-40B4-BE49-F238E27FC236}">
                <a16:creationId xmlns:a16="http://schemas.microsoft.com/office/drawing/2014/main" id="{120631BD-18AC-42EA-C38F-1FC31AB244A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89900" y="2980653"/>
            <a:ext cx="1440000" cy="1440000"/>
          </a:xfrm>
          <a:prstGeom prst="rect">
            <a:avLst/>
          </a:prstGeom>
        </p:spPr>
      </p:pic>
      <p:pic>
        <p:nvPicPr>
          <p:cNvPr id="13" name="Picture 12" descr="A purple circle with white stripes&#10;&#10;AI-generated content may be incorrect.">
            <a:extLst>
              <a:ext uri="{FF2B5EF4-FFF2-40B4-BE49-F238E27FC236}">
                <a16:creationId xmlns:a16="http://schemas.microsoft.com/office/drawing/2014/main" id="{17347D23-E1CC-9D33-3587-FF4C8EB8FAD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68705" y="4539788"/>
            <a:ext cx="1440000" cy="1440000"/>
          </a:xfrm>
          <a:prstGeom prst="rect">
            <a:avLst/>
          </a:prstGeom>
        </p:spPr>
      </p:pic>
      <p:pic>
        <p:nvPicPr>
          <p:cNvPr id="14" name="Picture 13" descr="A green circle with a star in it&#10;&#10;AI-generated content may be incorrect.">
            <a:extLst>
              <a:ext uri="{FF2B5EF4-FFF2-40B4-BE49-F238E27FC236}">
                <a16:creationId xmlns:a16="http://schemas.microsoft.com/office/drawing/2014/main" id="{6BEC5C76-F141-1E97-1C82-4B49B32B3CD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09754" y="2980653"/>
            <a:ext cx="1440000" cy="1440000"/>
          </a:xfrm>
          <a:prstGeom prst="rect">
            <a:avLst/>
          </a:prstGeom>
        </p:spPr>
      </p:pic>
      <p:pic>
        <p:nvPicPr>
          <p:cNvPr id="15" name="Picture 14" descr="A pink and white diamond in a circle&#10;&#10;AI-generated content may be incorrect.">
            <a:extLst>
              <a:ext uri="{FF2B5EF4-FFF2-40B4-BE49-F238E27FC236}">
                <a16:creationId xmlns:a16="http://schemas.microsoft.com/office/drawing/2014/main" id="{59BF9A8D-38EF-C056-6DF2-C6D03EB4C39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09754" y="4526222"/>
            <a:ext cx="1440000" cy="1440000"/>
          </a:xfrm>
          <a:prstGeom prst="rect">
            <a:avLst/>
          </a:prstGeom>
        </p:spPr>
      </p:pic>
    </p:spTree>
    <p:extLst>
      <p:ext uri="{BB962C8B-B14F-4D97-AF65-F5344CB8AC3E}">
        <p14:creationId xmlns:p14="http://schemas.microsoft.com/office/powerpoint/2010/main" val="547582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whit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FAA993F5-8F48-51BB-3B82-E291F41BAC9E}"/>
              </a:ext>
            </a:extLst>
          </p:cNvPr>
          <p:cNvSpPr>
            <a:spLocks noGrp="1"/>
          </p:cNvSpPr>
          <p:nvPr>
            <p:ph type="tbl" sz="quarter" idx="13" hasCustomPrompt="1"/>
          </p:nvPr>
        </p:nvSpPr>
        <p:spPr>
          <a:xfrm>
            <a:off x="348306" y="1325905"/>
            <a:ext cx="11509696" cy="5264298"/>
          </a:xfrm>
        </p:spPr>
        <p:txBody>
          <a:bodyPr>
            <a:normAutofit/>
          </a:bodyPr>
          <a:lstStyle>
            <a:lvl1pPr marL="0" indent="0">
              <a:buNone/>
              <a:defRPr sz="2000" b="0"/>
            </a:lvl1pPr>
          </a:lstStyle>
          <a:p>
            <a:r>
              <a:rPr lang="en-GB"/>
              <a:t>Insert a table here by clicking on the icon</a:t>
            </a:r>
          </a:p>
        </p:txBody>
      </p:sp>
      <p:sp>
        <p:nvSpPr>
          <p:cNvPr id="4" name="Title 1">
            <a:extLst>
              <a:ext uri="{FF2B5EF4-FFF2-40B4-BE49-F238E27FC236}">
                <a16:creationId xmlns:a16="http://schemas.microsoft.com/office/drawing/2014/main" id="{DEC8720F-BDD0-4239-38B5-D0D2310D33C5}"/>
              </a:ext>
            </a:extLst>
          </p:cNvPr>
          <p:cNvSpPr>
            <a:spLocks noGrp="1"/>
          </p:cNvSpPr>
          <p:nvPr>
            <p:ph type="title" hasCustomPrompt="1"/>
          </p:nvPr>
        </p:nvSpPr>
        <p:spPr>
          <a:xfrm>
            <a:off x="333998" y="158021"/>
            <a:ext cx="8228888" cy="928052"/>
          </a:xfrm>
        </p:spPr>
        <p:txBody>
          <a:bodyPr/>
          <a:lstStyle>
            <a:lvl1pPr>
              <a:defRPr b="1">
                <a:solidFill>
                  <a:schemeClr val="tx2"/>
                </a:solidFill>
              </a:defRPr>
            </a:lvl1pPr>
          </a:lstStyle>
          <a:p>
            <a:r>
              <a:rPr lang="en-US"/>
              <a:t>Title goes here</a:t>
            </a:r>
            <a:endParaRPr lang="en-GB"/>
          </a:p>
        </p:txBody>
      </p:sp>
      <p:pic>
        <p:nvPicPr>
          <p:cNvPr id="5" name="Picture 4" descr="A black background with blue text&#10;&#10;Description automatically generated">
            <a:extLst>
              <a:ext uri="{FF2B5EF4-FFF2-40B4-BE49-F238E27FC236}">
                <a16:creationId xmlns:a16="http://schemas.microsoft.com/office/drawing/2014/main" id="{39741C60-1BFF-01E8-EB9D-9B5482ACBA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2369763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572895-D42B-D462-61D1-68B2873AE977}"/>
              </a:ext>
            </a:extLst>
          </p:cNvPr>
          <p:cNvSpPr>
            <a:spLocks noGrp="1"/>
          </p:cNvSpPr>
          <p:nvPr>
            <p:ph type="title" hasCustomPrompt="1"/>
          </p:nvPr>
        </p:nvSpPr>
        <p:spPr>
          <a:xfrm>
            <a:off x="333998" y="158021"/>
            <a:ext cx="8228888" cy="928052"/>
          </a:xfrm>
        </p:spPr>
        <p:txBody>
          <a:bodyPr/>
          <a:lstStyle>
            <a:lvl1pPr>
              <a:defRPr b="1">
                <a:solidFill>
                  <a:schemeClr val="tx2"/>
                </a:solidFill>
              </a:defRPr>
            </a:lvl1pPr>
          </a:lstStyle>
          <a:p>
            <a:r>
              <a:rPr lang="en-US"/>
              <a:t>Title goes here</a:t>
            </a:r>
            <a:endParaRPr lang="en-GB"/>
          </a:p>
        </p:txBody>
      </p:sp>
      <p:pic>
        <p:nvPicPr>
          <p:cNvPr id="5" name="Picture 4" descr="A black background with blue text&#10;&#10;Description automatically generated">
            <a:extLst>
              <a:ext uri="{FF2B5EF4-FFF2-40B4-BE49-F238E27FC236}">
                <a16:creationId xmlns:a16="http://schemas.microsoft.com/office/drawing/2014/main" id="{11BC123D-C0CE-9663-A80B-A2F7EBA7B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3839953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fi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b="1">
                <a:solidFill>
                  <a:schemeClr val="tx2"/>
                </a:solidFill>
              </a:defRPr>
            </a:lvl1pPr>
          </a:lstStyle>
          <a:p>
            <a:r>
              <a:rPr lang="en-US"/>
              <a:t>Title goes here</a:t>
            </a:r>
            <a:endParaRPr lang="en-GB"/>
          </a:p>
        </p:txBody>
      </p:sp>
      <p:sp>
        <p:nvSpPr>
          <p:cNvPr id="13" name="Rectangle 12">
            <a:extLst>
              <a:ext uri="{FF2B5EF4-FFF2-40B4-BE49-F238E27FC236}">
                <a16:creationId xmlns:a16="http://schemas.microsoft.com/office/drawing/2014/main" id="{5201E8FC-956F-95DC-FDC1-E3AEAADC0FCF}"/>
              </a:ext>
            </a:extLst>
          </p:cNvPr>
          <p:cNvSpPr/>
          <p:nvPr userDrawn="1"/>
        </p:nvSpPr>
        <p:spPr>
          <a:xfrm>
            <a:off x="6837314" y="4866796"/>
            <a:ext cx="1440000" cy="144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E61605B-D0A7-4EF8-3FCC-AA67C98536D1}"/>
              </a:ext>
            </a:extLst>
          </p:cNvPr>
          <p:cNvSpPr/>
          <p:nvPr userDrawn="1"/>
        </p:nvSpPr>
        <p:spPr>
          <a:xfrm>
            <a:off x="8375557" y="4866796"/>
            <a:ext cx="1440000" cy="14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BD78ECC-69A0-210E-463A-85DA4EC8AED1}"/>
              </a:ext>
            </a:extLst>
          </p:cNvPr>
          <p:cNvSpPr/>
          <p:nvPr userDrawn="1"/>
        </p:nvSpPr>
        <p:spPr>
          <a:xfrm>
            <a:off x="9913800" y="4866796"/>
            <a:ext cx="1440000" cy="144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1BE9C2A5-7667-0AE4-3FFD-A9C5AC4AD8CF}"/>
              </a:ext>
            </a:extLst>
          </p:cNvPr>
          <p:cNvSpPr>
            <a:spLocks noGrp="1"/>
          </p:cNvSpPr>
          <p:nvPr>
            <p:ph type="pic" sz="quarter" idx="10" hasCustomPrompt="1"/>
          </p:nvPr>
        </p:nvSpPr>
        <p:spPr>
          <a:xfrm>
            <a:off x="6837314" y="1444239"/>
            <a:ext cx="4516486" cy="3320748"/>
          </a:xfrm>
        </p:spPr>
        <p:txBody>
          <a:bodyPr>
            <a:normAutofit/>
          </a:bodyPr>
          <a:lstStyle>
            <a:lvl1pPr marL="0" indent="0">
              <a:buNone/>
              <a:defRPr sz="2000" b="0"/>
            </a:lvl1pPr>
          </a:lstStyle>
          <a:p>
            <a:r>
              <a:rPr lang="en-GB"/>
              <a:t>Insert a profile or team image here by clicking on the icon</a:t>
            </a:r>
          </a:p>
        </p:txBody>
      </p:sp>
      <p:sp>
        <p:nvSpPr>
          <p:cNvPr id="6" name="Content Placeholder 2">
            <a:extLst>
              <a:ext uri="{FF2B5EF4-FFF2-40B4-BE49-F238E27FC236}">
                <a16:creationId xmlns:a16="http://schemas.microsoft.com/office/drawing/2014/main" id="{17D50AE5-4FB1-7F1B-FDD0-54F30DACCBC5}"/>
              </a:ext>
            </a:extLst>
          </p:cNvPr>
          <p:cNvSpPr>
            <a:spLocks noGrp="1"/>
          </p:cNvSpPr>
          <p:nvPr>
            <p:ph idx="1" hasCustomPrompt="1"/>
          </p:nvPr>
        </p:nvSpPr>
        <p:spPr>
          <a:xfrm>
            <a:off x="333998" y="1427820"/>
            <a:ext cx="6152260" cy="4878976"/>
          </a:xfrm>
        </p:spPr>
        <p:txBody>
          <a:bodyPr>
            <a:normAutofit/>
          </a:bodyPr>
          <a:lstStyle>
            <a:lvl1pPr marL="0" indent="0">
              <a:buNone/>
              <a:defRPr sz="2000" b="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Enter content here</a:t>
            </a:r>
            <a:endParaRPr lang="en-GB"/>
          </a:p>
        </p:txBody>
      </p:sp>
      <p:pic>
        <p:nvPicPr>
          <p:cNvPr id="4" name="Picture 3" descr="A black background with blue text&#10;&#10;Description automatically generated">
            <a:extLst>
              <a:ext uri="{FF2B5EF4-FFF2-40B4-BE49-F238E27FC236}">
                <a16:creationId xmlns:a16="http://schemas.microsoft.com/office/drawing/2014/main" id="{D7853708-4702-4098-E573-3F5B96E9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F4632401-7FBD-DC38-53BC-BE1A07213C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1708" y="6408605"/>
            <a:ext cx="2511309" cy="363196"/>
          </a:xfrm>
          <a:prstGeom prst="rect">
            <a:avLst/>
          </a:prstGeom>
        </p:spPr>
      </p:pic>
    </p:spTree>
    <p:extLst>
      <p:ext uri="{BB962C8B-B14F-4D97-AF65-F5344CB8AC3E}">
        <p14:creationId xmlns:p14="http://schemas.microsoft.com/office/powerpoint/2010/main" val="4137445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oadmap 1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6D5D-7025-9445-4632-3A9FE80D6448}"/>
              </a:ext>
            </a:extLst>
          </p:cNvPr>
          <p:cNvSpPr>
            <a:spLocks noGrp="1"/>
          </p:cNvSpPr>
          <p:nvPr>
            <p:ph type="title"/>
          </p:nvPr>
        </p:nvSpPr>
        <p:spPr>
          <a:xfrm>
            <a:off x="308359" y="247280"/>
            <a:ext cx="5460051" cy="928052"/>
          </a:xfrm>
        </p:spPr>
        <p:txBody>
          <a:bodyPr>
            <a:normAutofit/>
          </a:bodyPr>
          <a:lstStyle>
            <a:lvl1pPr>
              <a:defRPr sz="3000">
                <a:solidFill>
                  <a:schemeClr val="tx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ED22CC0F-AC08-8B86-8190-358979845E16}"/>
              </a:ext>
            </a:extLst>
          </p:cNvPr>
          <p:cNvSpPr>
            <a:spLocks noGrp="1"/>
          </p:cNvSpPr>
          <p:nvPr>
            <p:ph type="body" sz="quarter" idx="10"/>
          </p:nvPr>
        </p:nvSpPr>
        <p:spPr>
          <a:xfrm>
            <a:off x="307975" y="1281113"/>
            <a:ext cx="6502400" cy="752475"/>
          </a:xfrm>
        </p:spPr>
        <p:txBody>
          <a:bodyPr>
            <a:noAutofit/>
          </a:bodyPr>
          <a:lstStyle>
            <a:lvl1pPr marL="0" indent="0">
              <a:buNone/>
              <a:defRPr sz="1800" b="0"/>
            </a:lvl1pPr>
            <a:lvl2pPr>
              <a:defRPr sz="1200"/>
            </a:lvl2pPr>
            <a:lvl3pPr>
              <a:defRPr sz="1200"/>
            </a:lvl3pPr>
            <a:lvl4pPr>
              <a:defRPr sz="1200"/>
            </a:lvl4pPr>
            <a:lvl5pPr>
              <a:defRPr sz="1200"/>
            </a:lvl5pPr>
          </a:lstStyle>
          <a:p>
            <a:pPr lvl="0"/>
            <a:r>
              <a:rPr lang="en-US"/>
              <a:t>Click to edit Master text styles</a:t>
            </a:r>
          </a:p>
        </p:txBody>
      </p:sp>
      <p:sp>
        <p:nvSpPr>
          <p:cNvPr id="9" name="Rectangle 8">
            <a:extLst>
              <a:ext uri="{FF2B5EF4-FFF2-40B4-BE49-F238E27FC236}">
                <a16:creationId xmlns:a16="http://schemas.microsoft.com/office/drawing/2014/main" id="{08A20D94-0E1E-2DBA-5DB1-7F5C043EFCD3}"/>
              </a:ext>
              <a:ext uri="{C183D7F6-B498-43B3-948B-1728B52AA6E4}">
                <adec:decorative xmlns:adec="http://schemas.microsoft.com/office/drawing/2017/decorative" val="1"/>
              </a:ext>
            </a:extLst>
          </p:cNvPr>
          <p:cNvSpPr/>
          <p:nvPr userDrawn="1"/>
        </p:nvSpPr>
        <p:spPr>
          <a:xfrm>
            <a:off x="1204335" y="2619893"/>
            <a:ext cx="900000" cy="9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717C786-690B-3287-60CC-95C5E4BCB6E9}"/>
              </a:ext>
              <a:ext uri="{C183D7F6-B498-43B3-948B-1728B52AA6E4}">
                <adec:decorative xmlns:adec="http://schemas.microsoft.com/office/drawing/2017/decorative" val="1"/>
              </a:ext>
            </a:extLst>
          </p:cNvPr>
          <p:cNvSpPr/>
          <p:nvPr userDrawn="1"/>
        </p:nvSpPr>
        <p:spPr>
          <a:xfrm>
            <a:off x="304335" y="3889122"/>
            <a:ext cx="1800000" cy="1800000"/>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04AAC97-3DC9-C036-5930-50D40716CC35}"/>
              </a:ext>
            </a:extLst>
          </p:cNvPr>
          <p:cNvSpPr>
            <a:spLocks noGrp="1"/>
          </p:cNvSpPr>
          <p:nvPr>
            <p:ph type="body" sz="quarter" idx="11"/>
          </p:nvPr>
        </p:nvSpPr>
        <p:spPr>
          <a:xfrm>
            <a:off x="372598" y="3952106"/>
            <a:ext cx="1657661" cy="1170996"/>
          </a:xfrm>
        </p:spPr>
        <p:txBody>
          <a:bodyPr>
            <a:noAutofit/>
          </a:bodyPr>
          <a:lstStyle>
            <a:lvl1pPr marL="0" indent="0">
              <a:buNone/>
              <a:defRPr sz="1600" b="0"/>
            </a:lvl1pPr>
            <a:lvl2pPr>
              <a:defRPr sz="1200"/>
            </a:lvl2pPr>
            <a:lvl3pPr>
              <a:defRPr sz="1200"/>
            </a:lvl3pPr>
            <a:lvl4pPr>
              <a:defRPr sz="1200"/>
            </a:lvl4pPr>
            <a:lvl5pPr>
              <a:defRPr sz="1200"/>
            </a:lvl5pPr>
          </a:lstStyle>
          <a:p>
            <a:pPr lvl="0"/>
            <a:r>
              <a:rPr lang="en-US"/>
              <a:t>Click to edit Master text styles</a:t>
            </a:r>
            <a:endParaRPr lang="en-GB"/>
          </a:p>
        </p:txBody>
      </p:sp>
      <p:sp>
        <p:nvSpPr>
          <p:cNvPr id="13" name="Rectangle 12">
            <a:extLst>
              <a:ext uri="{FF2B5EF4-FFF2-40B4-BE49-F238E27FC236}">
                <a16:creationId xmlns:a16="http://schemas.microsoft.com/office/drawing/2014/main" id="{77A474E9-FAB7-77BD-5F9F-D2622B8DA603}"/>
              </a:ext>
              <a:ext uri="{C183D7F6-B498-43B3-948B-1728B52AA6E4}">
                <adec:decorative xmlns:adec="http://schemas.microsoft.com/office/drawing/2017/decorative" val="1"/>
              </a:ext>
            </a:extLst>
          </p:cNvPr>
          <p:cNvSpPr/>
          <p:nvPr userDrawn="1"/>
        </p:nvSpPr>
        <p:spPr>
          <a:xfrm>
            <a:off x="2396630" y="4622637"/>
            <a:ext cx="1800000" cy="1800000"/>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1">
            <a:extLst>
              <a:ext uri="{FF2B5EF4-FFF2-40B4-BE49-F238E27FC236}">
                <a16:creationId xmlns:a16="http://schemas.microsoft.com/office/drawing/2014/main" id="{E14E19E3-B677-8BD7-32F9-BC730F839DC3}"/>
              </a:ext>
            </a:extLst>
          </p:cNvPr>
          <p:cNvSpPr>
            <a:spLocks noGrp="1"/>
          </p:cNvSpPr>
          <p:nvPr>
            <p:ph type="body" sz="quarter" idx="12"/>
          </p:nvPr>
        </p:nvSpPr>
        <p:spPr>
          <a:xfrm>
            <a:off x="2467799" y="5191921"/>
            <a:ext cx="1657661" cy="1170996"/>
          </a:xfrm>
        </p:spPr>
        <p:txBody>
          <a:bodyPr>
            <a:noAutofit/>
          </a:bodyPr>
          <a:lstStyle>
            <a:lvl1pPr marL="0" indent="0">
              <a:buNone/>
              <a:defRPr sz="1600" b="0"/>
            </a:lvl1pPr>
            <a:lvl2pPr>
              <a:defRPr sz="1200"/>
            </a:lvl2pPr>
            <a:lvl3pPr>
              <a:defRPr sz="1200"/>
            </a:lvl3pPr>
            <a:lvl4pPr>
              <a:defRPr sz="1200"/>
            </a:lvl4pPr>
            <a:lvl5pPr>
              <a:defRPr sz="1200"/>
            </a:lvl5pPr>
          </a:lstStyle>
          <a:p>
            <a:pPr lvl="0"/>
            <a:r>
              <a:rPr lang="en-US"/>
              <a:t>Click to edit Master text styles</a:t>
            </a:r>
            <a:endParaRPr lang="en-GB"/>
          </a:p>
        </p:txBody>
      </p:sp>
      <p:sp>
        <p:nvSpPr>
          <p:cNvPr id="15" name="Rectangle 14">
            <a:extLst>
              <a:ext uri="{FF2B5EF4-FFF2-40B4-BE49-F238E27FC236}">
                <a16:creationId xmlns:a16="http://schemas.microsoft.com/office/drawing/2014/main" id="{4C3836BF-31AC-6301-E366-5C56D833085D}"/>
              </a:ext>
            </a:extLst>
          </p:cNvPr>
          <p:cNvSpPr/>
          <p:nvPr userDrawn="1"/>
        </p:nvSpPr>
        <p:spPr>
          <a:xfrm>
            <a:off x="5418955" y="2619893"/>
            <a:ext cx="1800000" cy="1800000"/>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1">
            <a:extLst>
              <a:ext uri="{FF2B5EF4-FFF2-40B4-BE49-F238E27FC236}">
                <a16:creationId xmlns:a16="http://schemas.microsoft.com/office/drawing/2014/main" id="{015518D0-01F8-AB0C-66A4-3E331D0CCE5F}"/>
              </a:ext>
            </a:extLst>
          </p:cNvPr>
          <p:cNvSpPr>
            <a:spLocks noGrp="1"/>
          </p:cNvSpPr>
          <p:nvPr>
            <p:ph type="body" sz="quarter" idx="13"/>
          </p:nvPr>
        </p:nvSpPr>
        <p:spPr>
          <a:xfrm>
            <a:off x="5490124" y="2693877"/>
            <a:ext cx="1657661" cy="1170996"/>
          </a:xfrm>
          <a:ln>
            <a:noFill/>
          </a:ln>
        </p:spPr>
        <p:txBody>
          <a:bodyPr>
            <a:noAutofit/>
          </a:bodyPr>
          <a:lstStyle>
            <a:lvl1pPr marL="0" indent="0">
              <a:buNone/>
              <a:defRPr sz="1600" b="0"/>
            </a:lvl1pPr>
            <a:lvl2pPr>
              <a:defRPr sz="1200"/>
            </a:lvl2pPr>
            <a:lvl3pPr>
              <a:defRPr sz="1200"/>
            </a:lvl3pPr>
            <a:lvl4pPr>
              <a:defRPr sz="1200"/>
            </a:lvl4pPr>
            <a:lvl5pPr>
              <a:defRPr sz="1200"/>
            </a:lvl5pPr>
          </a:lstStyle>
          <a:p>
            <a:pPr lvl="0"/>
            <a:r>
              <a:rPr lang="en-US"/>
              <a:t>Click to edit Master text styles</a:t>
            </a:r>
            <a:endParaRPr lang="en-GB"/>
          </a:p>
        </p:txBody>
      </p:sp>
      <p:sp>
        <p:nvSpPr>
          <p:cNvPr id="17" name="Rectangle 16">
            <a:extLst>
              <a:ext uri="{FF2B5EF4-FFF2-40B4-BE49-F238E27FC236}">
                <a16:creationId xmlns:a16="http://schemas.microsoft.com/office/drawing/2014/main" id="{10A272D1-64EE-E935-FAC8-7C7D40E38F02}"/>
              </a:ext>
            </a:extLst>
          </p:cNvPr>
          <p:cNvSpPr/>
          <p:nvPr userDrawn="1"/>
        </p:nvSpPr>
        <p:spPr>
          <a:xfrm>
            <a:off x="4544366" y="4622637"/>
            <a:ext cx="1080000" cy="108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7EA43F-A064-1727-F1C5-B087029D1DD3}"/>
              </a:ext>
            </a:extLst>
          </p:cNvPr>
          <p:cNvSpPr/>
          <p:nvPr userDrawn="1"/>
        </p:nvSpPr>
        <p:spPr>
          <a:xfrm>
            <a:off x="2396630" y="2619893"/>
            <a:ext cx="2730030" cy="18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a:extLst>
              <a:ext uri="{FF2B5EF4-FFF2-40B4-BE49-F238E27FC236}">
                <a16:creationId xmlns:a16="http://schemas.microsoft.com/office/drawing/2014/main" id="{F4966F3E-7284-50EB-D069-2A9CA1B90BF0}"/>
              </a:ext>
            </a:extLst>
          </p:cNvPr>
          <p:cNvSpPr>
            <a:spLocks noGrp="1"/>
          </p:cNvSpPr>
          <p:nvPr>
            <p:ph type="body" sz="quarter" idx="14" hasCustomPrompt="1"/>
          </p:nvPr>
        </p:nvSpPr>
        <p:spPr>
          <a:xfrm>
            <a:off x="2452006" y="2672188"/>
            <a:ext cx="2584702" cy="1665114"/>
          </a:xfrm>
        </p:spPr>
        <p:txBody>
          <a:bodyPr>
            <a:normAutofit/>
          </a:bodyPr>
          <a:lstStyle>
            <a:lvl1pPr marL="0" indent="0">
              <a:buNone/>
              <a:defRPr sz="28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Add a sub-heading here</a:t>
            </a:r>
          </a:p>
        </p:txBody>
      </p:sp>
      <p:sp>
        <p:nvSpPr>
          <p:cNvPr id="21" name="Text Placeholder 7">
            <a:extLst>
              <a:ext uri="{FF2B5EF4-FFF2-40B4-BE49-F238E27FC236}">
                <a16:creationId xmlns:a16="http://schemas.microsoft.com/office/drawing/2014/main" id="{7346D2C5-79F4-14A0-5D12-D822412C3F19}"/>
              </a:ext>
            </a:extLst>
          </p:cNvPr>
          <p:cNvSpPr>
            <a:spLocks noGrp="1"/>
          </p:cNvSpPr>
          <p:nvPr>
            <p:ph type="body" sz="quarter" idx="15"/>
          </p:nvPr>
        </p:nvSpPr>
        <p:spPr>
          <a:xfrm>
            <a:off x="5453401" y="6197720"/>
            <a:ext cx="6037052" cy="532581"/>
          </a:xfrm>
        </p:spPr>
        <p:txBody>
          <a:bodyPr>
            <a:noAutofit/>
          </a:bodyPr>
          <a:lstStyle>
            <a:lvl1pPr marL="0" indent="0">
              <a:buNone/>
              <a:defRPr sz="1600" b="0"/>
            </a:lvl1pPr>
            <a:lvl2pPr>
              <a:defRPr sz="1200"/>
            </a:lvl2pPr>
            <a:lvl3pPr>
              <a:defRPr sz="1200"/>
            </a:lvl3pPr>
            <a:lvl4pPr>
              <a:defRPr sz="1200"/>
            </a:lvl4pPr>
            <a:lvl5pPr>
              <a:defRPr sz="1200"/>
            </a:lvl5pPr>
          </a:lstStyle>
          <a:p>
            <a:pPr lvl="0"/>
            <a:r>
              <a:rPr lang="en-US"/>
              <a:t>Click to edit Master text styles</a:t>
            </a:r>
          </a:p>
        </p:txBody>
      </p:sp>
      <p:sp>
        <p:nvSpPr>
          <p:cNvPr id="22" name="Rectangle 21">
            <a:extLst>
              <a:ext uri="{FF2B5EF4-FFF2-40B4-BE49-F238E27FC236}">
                <a16:creationId xmlns:a16="http://schemas.microsoft.com/office/drawing/2014/main" id="{7B3D5558-3B1C-37BB-C328-FC4E2F87B1E4}"/>
              </a:ext>
            </a:extLst>
          </p:cNvPr>
          <p:cNvSpPr/>
          <p:nvPr userDrawn="1"/>
        </p:nvSpPr>
        <p:spPr>
          <a:xfrm>
            <a:off x="5951663" y="4622637"/>
            <a:ext cx="1440000" cy="1440000"/>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23" name="Text Placeholder 11">
            <a:extLst>
              <a:ext uri="{FF2B5EF4-FFF2-40B4-BE49-F238E27FC236}">
                <a16:creationId xmlns:a16="http://schemas.microsoft.com/office/drawing/2014/main" id="{8FF28DD8-5128-72E2-03E6-40A2359EC8D1}"/>
              </a:ext>
            </a:extLst>
          </p:cNvPr>
          <p:cNvSpPr>
            <a:spLocks noGrp="1"/>
          </p:cNvSpPr>
          <p:nvPr>
            <p:ph type="body" sz="quarter" idx="16"/>
          </p:nvPr>
        </p:nvSpPr>
        <p:spPr>
          <a:xfrm>
            <a:off x="6010430" y="4683355"/>
            <a:ext cx="1322465" cy="805079"/>
          </a:xfrm>
          <a:ln>
            <a:noFill/>
          </a:ln>
        </p:spPr>
        <p:txBody>
          <a:bodyPr>
            <a:noAutofit/>
          </a:bodyPr>
          <a:lstStyle>
            <a:lvl1pPr marL="0" indent="0">
              <a:buNone/>
              <a:defRPr sz="1600" b="0"/>
            </a:lvl1pPr>
            <a:lvl2pPr>
              <a:defRPr sz="1200"/>
            </a:lvl2pPr>
            <a:lvl3pPr>
              <a:defRPr sz="1200"/>
            </a:lvl3pPr>
            <a:lvl4pPr>
              <a:defRPr sz="1200"/>
            </a:lvl4pPr>
            <a:lvl5pPr>
              <a:defRPr sz="1200"/>
            </a:lvl5pPr>
          </a:lstStyle>
          <a:p>
            <a:pPr lvl="0"/>
            <a:r>
              <a:rPr lang="en-US"/>
              <a:t>Click to edit Master text styles</a:t>
            </a:r>
            <a:endParaRPr lang="en-GB"/>
          </a:p>
        </p:txBody>
      </p:sp>
      <p:sp>
        <p:nvSpPr>
          <p:cNvPr id="24" name="Rectangle 23">
            <a:extLst>
              <a:ext uri="{FF2B5EF4-FFF2-40B4-BE49-F238E27FC236}">
                <a16:creationId xmlns:a16="http://schemas.microsoft.com/office/drawing/2014/main" id="{C862ECB9-6DF2-33CD-D02B-FE3A1BF65F0F}"/>
              </a:ext>
            </a:extLst>
          </p:cNvPr>
          <p:cNvSpPr/>
          <p:nvPr userDrawn="1"/>
        </p:nvSpPr>
        <p:spPr>
          <a:xfrm>
            <a:off x="7707142" y="4622637"/>
            <a:ext cx="360000" cy="36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48B56E2-9DA9-6C1D-90B4-AA536CADF18C}"/>
              </a:ext>
            </a:extLst>
          </p:cNvPr>
          <p:cNvSpPr/>
          <p:nvPr userDrawn="1"/>
        </p:nvSpPr>
        <p:spPr>
          <a:xfrm>
            <a:off x="7455374" y="2259893"/>
            <a:ext cx="2160000" cy="21600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11">
            <a:extLst>
              <a:ext uri="{FF2B5EF4-FFF2-40B4-BE49-F238E27FC236}">
                <a16:creationId xmlns:a16="http://schemas.microsoft.com/office/drawing/2014/main" id="{751DE79E-4EC1-7B4D-DCAA-8C48AAD080FF}"/>
              </a:ext>
            </a:extLst>
          </p:cNvPr>
          <p:cNvSpPr>
            <a:spLocks noGrp="1"/>
          </p:cNvSpPr>
          <p:nvPr>
            <p:ph type="body" sz="quarter" idx="17"/>
          </p:nvPr>
        </p:nvSpPr>
        <p:spPr>
          <a:xfrm>
            <a:off x="7527551" y="2335533"/>
            <a:ext cx="2014592" cy="1448017"/>
          </a:xfrm>
          <a:ln>
            <a:noFill/>
          </a:ln>
        </p:spPr>
        <p:txBody>
          <a:bodyPr>
            <a:noAutofit/>
          </a:bodyPr>
          <a:lstStyle>
            <a:lvl1pPr marL="0" indent="0">
              <a:buNone/>
              <a:defRPr sz="1600" b="0"/>
            </a:lvl1pPr>
            <a:lvl2pPr>
              <a:defRPr sz="1200"/>
            </a:lvl2pPr>
            <a:lvl3pPr>
              <a:defRPr sz="1200"/>
            </a:lvl3pPr>
            <a:lvl4pPr>
              <a:defRPr sz="1200"/>
            </a:lvl4pPr>
            <a:lvl5pPr>
              <a:defRPr sz="1200"/>
            </a:lvl5pPr>
          </a:lstStyle>
          <a:p>
            <a:pPr lvl="0"/>
            <a:r>
              <a:rPr lang="en-US"/>
              <a:t>Click to edit Master text styles</a:t>
            </a:r>
            <a:endParaRPr lang="en-GB"/>
          </a:p>
        </p:txBody>
      </p:sp>
      <p:sp>
        <p:nvSpPr>
          <p:cNvPr id="27" name="Rectangle 26">
            <a:extLst>
              <a:ext uri="{FF2B5EF4-FFF2-40B4-BE49-F238E27FC236}">
                <a16:creationId xmlns:a16="http://schemas.microsoft.com/office/drawing/2014/main" id="{D8604CE4-2A8A-E0BD-6F72-BBC2A31EFF87}"/>
              </a:ext>
            </a:extLst>
          </p:cNvPr>
          <p:cNvSpPr/>
          <p:nvPr userDrawn="1"/>
        </p:nvSpPr>
        <p:spPr>
          <a:xfrm>
            <a:off x="8198324" y="4622637"/>
            <a:ext cx="1080000" cy="1080000"/>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AE70C49-1EB6-A349-3872-E37032C076F0}"/>
              </a:ext>
            </a:extLst>
          </p:cNvPr>
          <p:cNvSpPr/>
          <p:nvPr userDrawn="1"/>
        </p:nvSpPr>
        <p:spPr>
          <a:xfrm>
            <a:off x="9896255" y="4622637"/>
            <a:ext cx="1440000" cy="1440000"/>
          </a:xfrm>
          <a:prstGeom prst="rect">
            <a:avLst/>
          </a:prstGeom>
          <a:solidFill>
            <a:schemeClr val="accent2"/>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11">
            <a:extLst>
              <a:ext uri="{FF2B5EF4-FFF2-40B4-BE49-F238E27FC236}">
                <a16:creationId xmlns:a16="http://schemas.microsoft.com/office/drawing/2014/main" id="{45A806B2-B967-0113-5A34-71D6A9D5AF7E}"/>
              </a:ext>
            </a:extLst>
          </p:cNvPr>
          <p:cNvSpPr>
            <a:spLocks noGrp="1"/>
          </p:cNvSpPr>
          <p:nvPr>
            <p:ph type="body" sz="quarter" idx="18"/>
          </p:nvPr>
        </p:nvSpPr>
        <p:spPr>
          <a:xfrm>
            <a:off x="9955022" y="4742560"/>
            <a:ext cx="1322465" cy="805079"/>
          </a:xfrm>
          <a:ln>
            <a:noFill/>
          </a:ln>
        </p:spPr>
        <p:txBody>
          <a:bodyPr>
            <a:noAutofit/>
          </a:bodyPr>
          <a:lstStyle>
            <a:lvl1pPr marL="0" indent="0">
              <a:buNone/>
              <a:defRPr sz="1200" b="0">
                <a:solidFill>
                  <a:schemeClr val="bg1"/>
                </a:solidFill>
              </a:defRPr>
            </a:lvl1pPr>
            <a:lvl2pPr>
              <a:defRPr sz="1200"/>
            </a:lvl2pPr>
            <a:lvl3pPr>
              <a:defRPr sz="1200"/>
            </a:lvl3pPr>
            <a:lvl4pPr>
              <a:defRPr sz="1200"/>
            </a:lvl4pPr>
            <a:lvl5pPr>
              <a:defRPr sz="1200"/>
            </a:lvl5pPr>
          </a:lstStyle>
          <a:p>
            <a:pPr lvl="0"/>
            <a:r>
              <a:rPr lang="en-US"/>
              <a:t>Click to edit Master text styles</a:t>
            </a:r>
            <a:endParaRPr lang="en-GB"/>
          </a:p>
        </p:txBody>
      </p:sp>
      <p:sp>
        <p:nvSpPr>
          <p:cNvPr id="33" name="Flowchart: Merge 32">
            <a:extLst>
              <a:ext uri="{FF2B5EF4-FFF2-40B4-BE49-F238E27FC236}">
                <a16:creationId xmlns:a16="http://schemas.microsoft.com/office/drawing/2014/main" id="{19FB294E-F865-FBD3-BB72-F5FBB0176C10}"/>
              </a:ext>
            </a:extLst>
          </p:cNvPr>
          <p:cNvSpPr/>
          <p:nvPr userDrawn="1"/>
        </p:nvSpPr>
        <p:spPr>
          <a:xfrm>
            <a:off x="1590082" y="3386086"/>
            <a:ext cx="110754" cy="96673"/>
          </a:xfrm>
          <a:prstGeom prst="flowChartMerg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988DC0DD-56AD-5A3E-1534-8B6C9004051E}"/>
              </a:ext>
            </a:extLst>
          </p:cNvPr>
          <p:cNvCxnSpPr/>
          <p:nvPr userDrawn="1"/>
        </p:nvCxnSpPr>
        <p:spPr>
          <a:xfrm>
            <a:off x="1645459" y="3538098"/>
            <a:ext cx="0" cy="288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Flowchart: Merge 35">
            <a:extLst>
              <a:ext uri="{FF2B5EF4-FFF2-40B4-BE49-F238E27FC236}">
                <a16:creationId xmlns:a16="http://schemas.microsoft.com/office/drawing/2014/main" id="{17CF5049-6FC2-9955-C14C-02FFC75D6AD2}"/>
              </a:ext>
            </a:extLst>
          </p:cNvPr>
          <p:cNvSpPr/>
          <p:nvPr userDrawn="1"/>
        </p:nvSpPr>
        <p:spPr>
          <a:xfrm rot="16200000">
            <a:off x="1965620" y="5554679"/>
            <a:ext cx="110754" cy="96673"/>
          </a:xfrm>
          <a:prstGeom prst="flowChartMerg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4744E05F-362A-BC99-371A-3A626B724F3F}"/>
              </a:ext>
            </a:extLst>
          </p:cNvPr>
          <p:cNvCxnSpPr>
            <a:cxnSpLocks/>
          </p:cNvCxnSpPr>
          <p:nvPr userDrawn="1"/>
        </p:nvCxnSpPr>
        <p:spPr>
          <a:xfrm rot="16200000">
            <a:off x="2249321" y="5513015"/>
            <a:ext cx="0" cy="180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092ADF9-2D1A-48E2-C8C7-9B27F80E9F62}"/>
              </a:ext>
            </a:extLst>
          </p:cNvPr>
          <p:cNvCxnSpPr>
            <a:cxnSpLocks/>
          </p:cNvCxnSpPr>
          <p:nvPr userDrawn="1"/>
        </p:nvCxnSpPr>
        <p:spPr>
          <a:xfrm rot="16200000">
            <a:off x="4376596" y="4590719"/>
            <a:ext cx="0" cy="288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Flowchart: Merge 38">
            <a:extLst>
              <a:ext uri="{FF2B5EF4-FFF2-40B4-BE49-F238E27FC236}">
                <a16:creationId xmlns:a16="http://schemas.microsoft.com/office/drawing/2014/main" id="{5AC660EB-4557-C35D-A84A-F37878D671EC}"/>
              </a:ext>
            </a:extLst>
          </p:cNvPr>
          <p:cNvSpPr/>
          <p:nvPr userDrawn="1"/>
        </p:nvSpPr>
        <p:spPr>
          <a:xfrm rot="16200000">
            <a:off x="4065687" y="4690783"/>
            <a:ext cx="110754" cy="96673"/>
          </a:xfrm>
          <a:prstGeom prst="flowChartMerg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Merge 39">
            <a:extLst>
              <a:ext uri="{FF2B5EF4-FFF2-40B4-BE49-F238E27FC236}">
                <a16:creationId xmlns:a16="http://schemas.microsoft.com/office/drawing/2014/main" id="{2BFE75D4-A3E5-024A-40A7-539BED8A0F38}"/>
              </a:ext>
            </a:extLst>
          </p:cNvPr>
          <p:cNvSpPr/>
          <p:nvPr userDrawn="1"/>
        </p:nvSpPr>
        <p:spPr>
          <a:xfrm flipV="1">
            <a:off x="5487619" y="4651648"/>
            <a:ext cx="110754" cy="96673"/>
          </a:xfrm>
          <a:prstGeom prst="flowChartMerg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15D39F46-62E2-3755-A9EE-42A19B966DFB}"/>
              </a:ext>
            </a:extLst>
          </p:cNvPr>
          <p:cNvCxnSpPr/>
          <p:nvPr userDrawn="1"/>
        </p:nvCxnSpPr>
        <p:spPr>
          <a:xfrm>
            <a:off x="5542996" y="4482396"/>
            <a:ext cx="0" cy="108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Flowchart: Merge 41">
            <a:extLst>
              <a:ext uri="{FF2B5EF4-FFF2-40B4-BE49-F238E27FC236}">
                <a16:creationId xmlns:a16="http://schemas.microsoft.com/office/drawing/2014/main" id="{71E7B4BE-4CE1-27EF-90E2-31A28C78B878}"/>
              </a:ext>
            </a:extLst>
          </p:cNvPr>
          <p:cNvSpPr/>
          <p:nvPr userDrawn="1"/>
        </p:nvSpPr>
        <p:spPr>
          <a:xfrm>
            <a:off x="7037031" y="4291906"/>
            <a:ext cx="110754" cy="96673"/>
          </a:xfrm>
          <a:prstGeom prst="flowChartMerg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057F705D-A5E4-3788-1AD0-DF168BCF5975}"/>
              </a:ext>
            </a:extLst>
          </p:cNvPr>
          <p:cNvCxnSpPr/>
          <p:nvPr userDrawn="1"/>
        </p:nvCxnSpPr>
        <p:spPr>
          <a:xfrm>
            <a:off x="7095571" y="4472871"/>
            <a:ext cx="0" cy="108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Flowchart: Merge 43">
            <a:extLst>
              <a:ext uri="{FF2B5EF4-FFF2-40B4-BE49-F238E27FC236}">
                <a16:creationId xmlns:a16="http://schemas.microsoft.com/office/drawing/2014/main" id="{1FA9DA70-52F7-A12D-E3D2-22A0E967DAA6}"/>
              </a:ext>
            </a:extLst>
          </p:cNvPr>
          <p:cNvSpPr/>
          <p:nvPr userDrawn="1"/>
        </p:nvSpPr>
        <p:spPr>
          <a:xfrm rot="16200000">
            <a:off x="7229182" y="5554679"/>
            <a:ext cx="110754" cy="96673"/>
          </a:xfrm>
          <a:prstGeom prst="flowChartMerg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CD6C92C8-5436-C2AF-0B9B-4C7B549F2470}"/>
              </a:ext>
            </a:extLst>
          </p:cNvPr>
          <p:cNvCxnSpPr>
            <a:cxnSpLocks/>
          </p:cNvCxnSpPr>
          <p:nvPr userDrawn="1"/>
        </p:nvCxnSpPr>
        <p:spPr>
          <a:xfrm rot="16200000">
            <a:off x="7797142" y="5224556"/>
            <a:ext cx="0" cy="756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Flowchart: Merge 45">
            <a:extLst>
              <a:ext uri="{FF2B5EF4-FFF2-40B4-BE49-F238E27FC236}">
                <a16:creationId xmlns:a16="http://schemas.microsoft.com/office/drawing/2014/main" id="{F9B9D479-5613-340C-0530-BBF1C66098EA}"/>
              </a:ext>
            </a:extLst>
          </p:cNvPr>
          <p:cNvSpPr/>
          <p:nvPr userDrawn="1"/>
        </p:nvSpPr>
        <p:spPr>
          <a:xfrm flipV="1">
            <a:off x="8682947" y="4683355"/>
            <a:ext cx="110754" cy="96673"/>
          </a:xfrm>
          <a:prstGeom prst="flowChartMerg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759037B8-4422-D47D-E701-A3053B321695}"/>
              </a:ext>
            </a:extLst>
          </p:cNvPr>
          <p:cNvCxnSpPr/>
          <p:nvPr userDrawn="1"/>
        </p:nvCxnSpPr>
        <p:spPr>
          <a:xfrm>
            <a:off x="8738324" y="4477801"/>
            <a:ext cx="0" cy="108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8" name="Flowchart: Merge 47">
            <a:extLst>
              <a:ext uri="{FF2B5EF4-FFF2-40B4-BE49-F238E27FC236}">
                <a16:creationId xmlns:a16="http://schemas.microsoft.com/office/drawing/2014/main" id="{38559036-8897-AFAD-B533-E743A995AB47}"/>
              </a:ext>
            </a:extLst>
          </p:cNvPr>
          <p:cNvSpPr/>
          <p:nvPr userDrawn="1"/>
        </p:nvSpPr>
        <p:spPr>
          <a:xfrm rot="16200000">
            <a:off x="9429616" y="4263051"/>
            <a:ext cx="110754" cy="96673"/>
          </a:xfrm>
          <a:prstGeom prst="flowChartMerg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985CF6A-4D61-304A-023F-208F464C70D1}"/>
              </a:ext>
            </a:extLst>
          </p:cNvPr>
          <p:cNvSpPr/>
          <p:nvPr userDrawn="1"/>
        </p:nvSpPr>
        <p:spPr>
          <a:xfrm>
            <a:off x="10264013" y="1688579"/>
            <a:ext cx="1593989" cy="270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3F13BA94-EB70-849C-34FB-EC266D480BF8}"/>
              </a:ext>
            </a:extLst>
          </p:cNvPr>
          <p:cNvCxnSpPr>
            <a:cxnSpLocks/>
          </p:cNvCxnSpPr>
          <p:nvPr userDrawn="1"/>
        </p:nvCxnSpPr>
        <p:spPr>
          <a:xfrm flipV="1">
            <a:off x="9638070" y="4311387"/>
            <a:ext cx="625943" cy="416"/>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 name="Flowchart: Merge 3">
            <a:extLst>
              <a:ext uri="{FF2B5EF4-FFF2-40B4-BE49-F238E27FC236}">
                <a16:creationId xmlns:a16="http://schemas.microsoft.com/office/drawing/2014/main" id="{BB73D64E-DCC2-989F-031B-21B9F76322DE}"/>
              </a:ext>
            </a:extLst>
          </p:cNvPr>
          <p:cNvSpPr/>
          <p:nvPr userDrawn="1"/>
        </p:nvSpPr>
        <p:spPr>
          <a:xfrm>
            <a:off x="11226549" y="4288966"/>
            <a:ext cx="110754" cy="96673"/>
          </a:xfrm>
          <a:prstGeom prst="flowChartMerg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2B4991FE-AC21-DFA6-06B0-A8331F48131F}"/>
              </a:ext>
            </a:extLst>
          </p:cNvPr>
          <p:cNvCxnSpPr/>
          <p:nvPr userDrawn="1"/>
        </p:nvCxnSpPr>
        <p:spPr>
          <a:xfrm>
            <a:off x="11281926" y="4473850"/>
            <a:ext cx="0" cy="10800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7" name="Picture 6" descr="A black background with blue text&#10;&#10;Description automatically generated">
            <a:extLst>
              <a:ext uri="{FF2B5EF4-FFF2-40B4-BE49-F238E27FC236}">
                <a16:creationId xmlns:a16="http://schemas.microsoft.com/office/drawing/2014/main" id="{8085098B-21CC-F1E9-01F0-A1A7D2AA18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284252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admap 2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6D5D-7025-9445-4632-3A9FE80D6448}"/>
              </a:ext>
            </a:extLst>
          </p:cNvPr>
          <p:cNvSpPr>
            <a:spLocks noGrp="1"/>
          </p:cNvSpPr>
          <p:nvPr>
            <p:ph type="title"/>
          </p:nvPr>
        </p:nvSpPr>
        <p:spPr>
          <a:xfrm>
            <a:off x="308359" y="247280"/>
            <a:ext cx="5460051" cy="928052"/>
          </a:xfrm>
        </p:spPr>
        <p:txBody>
          <a:bodyPr>
            <a:normAutofit/>
          </a:bodyPr>
          <a:lstStyle>
            <a:lvl1pPr>
              <a:defRPr sz="3000">
                <a:solidFill>
                  <a:schemeClr val="tx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ED22CC0F-AC08-8B86-8190-358979845E16}"/>
              </a:ext>
            </a:extLst>
          </p:cNvPr>
          <p:cNvSpPr>
            <a:spLocks noGrp="1"/>
          </p:cNvSpPr>
          <p:nvPr>
            <p:ph type="body" sz="quarter" idx="10"/>
          </p:nvPr>
        </p:nvSpPr>
        <p:spPr>
          <a:xfrm>
            <a:off x="307975" y="1281114"/>
            <a:ext cx="8793296" cy="470774"/>
          </a:xfrm>
        </p:spPr>
        <p:txBody>
          <a:bodyPr>
            <a:noAutofit/>
          </a:bodyPr>
          <a:lstStyle>
            <a:lvl1pPr marL="0" indent="0">
              <a:buNone/>
              <a:defRPr sz="1600" b="0"/>
            </a:lvl1pPr>
            <a:lvl2pPr>
              <a:defRPr sz="1200"/>
            </a:lvl2pPr>
            <a:lvl3pPr>
              <a:defRPr sz="1200"/>
            </a:lvl3pPr>
            <a:lvl4pPr>
              <a:defRPr sz="1200"/>
            </a:lvl4pPr>
            <a:lvl5pPr>
              <a:defRPr sz="1200"/>
            </a:lvl5pPr>
          </a:lstStyle>
          <a:p>
            <a:pPr lvl="0"/>
            <a:r>
              <a:rPr lang="en-US"/>
              <a:t>Click to edit Master text styles</a:t>
            </a:r>
          </a:p>
        </p:txBody>
      </p:sp>
      <p:sp>
        <p:nvSpPr>
          <p:cNvPr id="9" name="Rectangle 8">
            <a:extLst>
              <a:ext uri="{FF2B5EF4-FFF2-40B4-BE49-F238E27FC236}">
                <a16:creationId xmlns:a16="http://schemas.microsoft.com/office/drawing/2014/main" id="{08A20D94-0E1E-2DBA-5DB1-7F5C043EFCD3}"/>
              </a:ext>
              <a:ext uri="{C183D7F6-B498-43B3-948B-1728B52AA6E4}">
                <adec:decorative xmlns:adec="http://schemas.microsoft.com/office/drawing/2017/decorative" val="1"/>
              </a:ext>
            </a:extLst>
          </p:cNvPr>
          <p:cNvSpPr/>
          <p:nvPr userDrawn="1"/>
        </p:nvSpPr>
        <p:spPr>
          <a:xfrm>
            <a:off x="307975" y="2752150"/>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1">
            <a:extLst>
              <a:ext uri="{FF2B5EF4-FFF2-40B4-BE49-F238E27FC236}">
                <a16:creationId xmlns:a16="http://schemas.microsoft.com/office/drawing/2014/main" id="{E14E19E3-B677-8BD7-32F9-BC730F839DC3}"/>
              </a:ext>
            </a:extLst>
          </p:cNvPr>
          <p:cNvSpPr>
            <a:spLocks noGrp="1"/>
          </p:cNvSpPr>
          <p:nvPr>
            <p:ph type="body" sz="quarter" idx="12" hasCustomPrompt="1"/>
          </p:nvPr>
        </p:nvSpPr>
        <p:spPr>
          <a:xfrm>
            <a:off x="307975" y="1857670"/>
            <a:ext cx="2110588" cy="785305"/>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GB" b="0"/>
              <a:t>Text goes here</a:t>
            </a:r>
            <a:endParaRPr lang="en-US"/>
          </a:p>
        </p:txBody>
      </p:sp>
      <p:grpSp>
        <p:nvGrpSpPr>
          <p:cNvPr id="53" name="Group 52">
            <a:extLst>
              <a:ext uri="{FF2B5EF4-FFF2-40B4-BE49-F238E27FC236}">
                <a16:creationId xmlns:a16="http://schemas.microsoft.com/office/drawing/2014/main" id="{B8858AA9-E4EB-59F5-F33F-95E153AA2F2F}"/>
              </a:ext>
            </a:extLst>
          </p:cNvPr>
          <p:cNvGrpSpPr/>
          <p:nvPr userDrawn="1"/>
        </p:nvGrpSpPr>
        <p:grpSpPr>
          <a:xfrm>
            <a:off x="307975" y="3955470"/>
            <a:ext cx="11099458" cy="360000"/>
            <a:chOff x="307975" y="3955470"/>
            <a:chExt cx="11099458" cy="360000"/>
          </a:xfrm>
        </p:grpSpPr>
        <p:cxnSp>
          <p:nvCxnSpPr>
            <p:cNvPr id="7" name="Straight Connector 6">
              <a:extLst>
                <a:ext uri="{FF2B5EF4-FFF2-40B4-BE49-F238E27FC236}">
                  <a16:creationId xmlns:a16="http://schemas.microsoft.com/office/drawing/2014/main" id="{C1D0AF20-5346-5C3E-3E0D-9A67641A0261}"/>
                </a:ext>
              </a:extLst>
            </p:cNvPr>
            <p:cNvCxnSpPr>
              <a:cxnSpLocks/>
            </p:cNvCxnSpPr>
            <p:nvPr userDrawn="1"/>
          </p:nvCxnSpPr>
          <p:spPr>
            <a:xfrm>
              <a:off x="555477" y="4136165"/>
              <a:ext cx="106292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E08880B4-38FF-6275-0CB6-6CD4C2359370}"/>
                </a:ext>
              </a:extLst>
            </p:cNvPr>
            <p:cNvSpPr/>
            <p:nvPr userDrawn="1"/>
          </p:nvSpPr>
          <p:spPr>
            <a:xfrm>
              <a:off x="307975" y="3955470"/>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111621A-0987-1A2B-E4EB-19A206F0C44E}"/>
                </a:ext>
              </a:extLst>
            </p:cNvPr>
            <p:cNvSpPr/>
            <p:nvPr userDrawn="1"/>
          </p:nvSpPr>
          <p:spPr>
            <a:xfrm>
              <a:off x="2073238" y="3955470"/>
              <a:ext cx="360000" cy="36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A4E69E2-2E1E-428A-53F5-4A00794F1EF4}"/>
                </a:ext>
              </a:extLst>
            </p:cNvPr>
            <p:cNvSpPr/>
            <p:nvPr userDrawn="1"/>
          </p:nvSpPr>
          <p:spPr>
            <a:xfrm>
              <a:off x="3868077" y="3955470"/>
              <a:ext cx="360000" cy="360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0057D12-69E5-C4DC-3A86-8895C4BB8E47}"/>
                </a:ext>
              </a:extLst>
            </p:cNvPr>
            <p:cNvSpPr/>
            <p:nvPr userDrawn="1"/>
          </p:nvSpPr>
          <p:spPr>
            <a:xfrm>
              <a:off x="5662916" y="3955470"/>
              <a:ext cx="360000" cy="36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6131D6E-2D6B-6891-4F06-41AE5FA5BA9C}"/>
                </a:ext>
              </a:extLst>
            </p:cNvPr>
            <p:cNvSpPr/>
            <p:nvPr userDrawn="1"/>
          </p:nvSpPr>
          <p:spPr>
            <a:xfrm>
              <a:off x="7457755" y="3955470"/>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63F48677-B5C6-EA52-4189-01DD302EB1FC}"/>
                </a:ext>
              </a:extLst>
            </p:cNvPr>
            <p:cNvSpPr/>
            <p:nvPr userDrawn="1"/>
          </p:nvSpPr>
          <p:spPr>
            <a:xfrm>
              <a:off x="9252594" y="3955470"/>
              <a:ext cx="360000" cy="36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B0C9B2AC-7799-7D6B-C4A3-609D8BC96692}"/>
                </a:ext>
              </a:extLst>
            </p:cNvPr>
            <p:cNvSpPr/>
            <p:nvPr userDrawn="1"/>
          </p:nvSpPr>
          <p:spPr>
            <a:xfrm>
              <a:off x="11047433" y="3955470"/>
              <a:ext cx="360000" cy="360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Rectangle 53">
            <a:extLst>
              <a:ext uri="{FF2B5EF4-FFF2-40B4-BE49-F238E27FC236}">
                <a16:creationId xmlns:a16="http://schemas.microsoft.com/office/drawing/2014/main" id="{845B6FE0-768D-741D-C7F7-FAB117BEBBDD}"/>
              </a:ext>
              <a:ext uri="{C183D7F6-B498-43B3-948B-1728B52AA6E4}">
                <adec:decorative xmlns:adec="http://schemas.microsoft.com/office/drawing/2017/decorative" val="1"/>
              </a:ext>
            </a:extLst>
          </p:cNvPr>
          <p:cNvSpPr/>
          <p:nvPr userDrawn="1"/>
        </p:nvSpPr>
        <p:spPr>
          <a:xfrm>
            <a:off x="2073238" y="4612801"/>
            <a:ext cx="900000" cy="9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 Placeholder 11">
            <a:extLst>
              <a:ext uri="{FF2B5EF4-FFF2-40B4-BE49-F238E27FC236}">
                <a16:creationId xmlns:a16="http://schemas.microsoft.com/office/drawing/2014/main" id="{2A8D6111-9164-A2FE-6112-399CD68DBAC5}"/>
              </a:ext>
            </a:extLst>
          </p:cNvPr>
          <p:cNvSpPr>
            <a:spLocks noGrp="1"/>
          </p:cNvSpPr>
          <p:nvPr>
            <p:ph type="body" sz="quarter" idx="18" hasCustomPrompt="1"/>
          </p:nvPr>
        </p:nvSpPr>
        <p:spPr>
          <a:xfrm>
            <a:off x="2073238" y="5607479"/>
            <a:ext cx="2110588" cy="785305"/>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GB" b="0"/>
              <a:t>Text goes here</a:t>
            </a:r>
            <a:endParaRPr lang="en-US"/>
          </a:p>
        </p:txBody>
      </p:sp>
      <p:sp>
        <p:nvSpPr>
          <p:cNvPr id="56" name="Rectangle 55">
            <a:extLst>
              <a:ext uri="{FF2B5EF4-FFF2-40B4-BE49-F238E27FC236}">
                <a16:creationId xmlns:a16="http://schemas.microsoft.com/office/drawing/2014/main" id="{9CFAA303-3614-D463-5F83-822AC65B23E4}"/>
              </a:ext>
              <a:ext uri="{C183D7F6-B498-43B3-948B-1728B52AA6E4}">
                <adec:decorative xmlns:adec="http://schemas.microsoft.com/office/drawing/2017/decorative" val="1"/>
              </a:ext>
            </a:extLst>
          </p:cNvPr>
          <p:cNvSpPr/>
          <p:nvPr userDrawn="1"/>
        </p:nvSpPr>
        <p:spPr>
          <a:xfrm>
            <a:off x="3868077" y="2751728"/>
            <a:ext cx="900000" cy="9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 Placeholder 11">
            <a:extLst>
              <a:ext uri="{FF2B5EF4-FFF2-40B4-BE49-F238E27FC236}">
                <a16:creationId xmlns:a16="http://schemas.microsoft.com/office/drawing/2014/main" id="{3F5039EC-496D-C73C-E4F3-5DFE9712C83F}"/>
              </a:ext>
            </a:extLst>
          </p:cNvPr>
          <p:cNvSpPr>
            <a:spLocks noGrp="1"/>
          </p:cNvSpPr>
          <p:nvPr>
            <p:ph type="body" sz="quarter" idx="19" hasCustomPrompt="1"/>
          </p:nvPr>
        </p:nvSpPr>
        <p:spPr>
          <a:xfrm>
            <a:off x="3868077" y="1857248"/>
            <a:ext cx="2110588" cy="785305"/>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GB" b="0"/>
              <a:t>Text goes here</a:t>
            </a:r>
            <a:endParaRPr lang="en-US"/>
          </a:p>
        </p:txBody>
      </p:sp>
      <p:sp>
        <p:nvSpPr>
          <p:cNvPr id="60" name="Rectangle 59">
            <a:extLst>
              <a:ext uri="{FF2B5EF4-FFF2-40B4-BE49-F238E27FC236}">
                <a16:creationId xmlns:a16="http://schemas.microsoft.com/office/drawing/2014/main" id="{D3F729E7-8DA1-D236-089D-F526EECAEEF3}"/>
              </a:ext>
              <a:ext uri="{C183D7F6-B498-43B3-948B-1728B52AA6E4}">
                <adec:decorative xmlns:adec="http://schemas.microsoft.com/office/drawing/2017/decorative" val="1"/>
              </a:ext>
            </a:extLst>
          </p:cNvPr>
          <p:cNvSpPr/>
          <p:nvPr userDrawn="1"/>
        </p:nvSpPr>
        <p:spPr>
          <a:xfrm>
            <a:off x="5662916" y="4612801"/>
            <a:ext cx="900000" cy="9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 Placeholder 11">
            <a:extLst>
              <a:ext uri="{FF2B5EF4-FFF2-40B4-BE49-F238E27FC236}">
                <a16:creationId xmlns:a16="http://schemas.microsoft.com/office/drawing/2014/main" id="{374519E3-513C-9750-3838-612090A64192}"/>
              </a:ext>
            </a:extLst>
          </p:cNvPr>
          <p:cNvSpPr>
            <a:spLocks noGrp="1"/>
          </p:cNvSpPr>
          <p:nvPr>
            <p:ph type="body" sz="quarter" idx="20" hasCustomPrompt="1"/>
          </p:nvPr>
        </p:nvSpPr>
        <p:spPr>
          <a:xfrm>
            <a:off x="5662916" y="5607479"/>
            <a:ext cx="2110588" cy="785305"/>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GB" b="0"/>
              <a:t>Text goes here</a:t>
            </a:r>
            <a:endParaRPr lang="en-US"/>
          </a:p>
        </p:txBody>
      </p:sp>
      <p:sp>
        <p:nvSpPr>
          <p:cNvPr id="62" name="Rectangle 61">
            <a:extLst>
              <a:ext uri="{FF2B5EF4-FFF2-40B4-BE49-F238E27FC236}">
                <a16:creationId xmlns:a16="http://schemas.microsoft.com/office/drawing/2014/main" id="{13945309-DA2F-4668-AE09-284F44D9C043}"/>
              </a:ext>
              <a:ext uri="{C183D7F6-B498-43B3-948B-1728B52AA6E4}">
                <adec:decorative xmlns:adec="http://schemas.microsoft.com/office/drawing/2017/decorative" val="1"/>
              </a:ext>
            </a:extLst>
          </p:cNvPr>
          <p:cNvSpPr/>
          <p:nvPr userDrawn="1"/>
        </p:nvSpPr>
        <p:spPr>
          <a:xfrm>
            <a:off x="7457755" y="2751728"/>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 Placeholder 11">
            <a:extLst>
              <a:ext uri="{FF2B5EF4-FFF2-40B4-BE49-F238E27FC236}">
                <a16:creationId xmlns:a16="http://schemas.microsoft.com/office/drawing/2014/main" id="{2F5E5AFD-8962-4167-3AA5-3671168AF391}"/>
              </a:ext>
            </a:extLst>
          </p:cNvPr>
          <p:cNvSpPr>
            <a:spLocks noGrp="1"/>
          </p:cNvSpPr>
          <p:nvPr>
            <p:ph type="body" sz="quarter" idx="21" hasCustomPrompt="1"/>
          </p:nvPr>
        </p:nvSpPr>
        <p:spPr>
          <a:xfrm>
            <a:off x="7457755" y="1857248"/>
            <a:ext cx="2110588" cy="785305"/>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GB" b="0"/>
              <a:t>Text goes here</a:t>
            </a:r>
            <a:endParaRPr lang="en-US"/>
          </a:p>
        </p:txBody>
      </p:sp>
      <p:sp>
        <p:nvSpPr>
          <p:cNvPr id="64" name="Rectangle 63">
            <a:extLst>
              <a:ext uri="{FF2B5EF4-FFF2-40B4-BE49-F238E27FC236}">
                <a16:creationId xmlns:a16="http://schemas.microsoft.com/office/drawing/2014/main" id="{1A7A73A7-B340-F94E-3365-503F2E7994CD}"/>
              </a:ext>
              <a:ext uri="{C183D7F6-B498-43B3-948B-1728B52AA6E4}">
                <adec:decorative xmlns:adec="http://schemas.microsoft.com/office/drawing/2017/decorative" val="1"/>
              </a:ext>
            </a:extLst>
          </p:cNvPr>
          <p:cNvSpPr/>
          <p:nvPr userDrawn="1"/>
        </p:nvSpPr>
        <p:spPr>
          <a:xfrm>
            <a:off x="9252594" y="4612801"/>
            <a:ext cx="900000" cy="9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 Placeholder 11">
            <a:extLst>
              <a:ext uri="{FF2B5EF4-FFF2-40B4-BE49-F238E27FC236}">
                <a16:creationId xmlns:a16="http://schemas.microsoft.com/office/drawing/2014/main" id="{97A4C7C9-CD10-DA5B-D6B5-9AFDF78D7DC3}"/>
              </a:ext>
            </a:extLst>
          </p:cNvPr>
          <p:cNvSpPr>
            <a:spLocks noGrp="1"/>
          </p:cNvSpPr>
          <p:nvPr>
            <p:ph type="body" sz="quarter" idx="22" hasCustomPrompt="1"/>
          </p:nvPr>
        </p:nvSpPr>
        <p:spPr>
          <a:xfrm>
            <a:off x="9252594" y="5607479"/>
            <a:ext cx="2605406" cy="785305"/>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GB" b="0"/>
              <a:t>Text goes here</a:t>
            </a:r>
            <a:endParaRPr lang="en-US"/>
          </a:p>
        </p:txBody>
      </p:sp>
      <p:sp>
        <p:nvSpPr>
          <p:cNvPr id="68" name="Text Placeholder 7">
            <a:extLst>
              <a:ext uri="{FF2B5EF4-FFF2-40B4-BE49-F238E27FC236}">
                <a16:creationId xmlns:a16="http://schemas.microsoft.com/office/drawing/2014/main" id="{335E0D11-0CED-F683-7C1F-91AA7CF514C8}"/>
              </a:ext>
            </a:extLst>
          </p:cNvPr>
          <p:cNvSpPr>
            <a:spLocks noGrp="1"/>
          </p:cNvSpPr>
          <p:nvPr>
            <p:ph type="body" sz="quarter" idx="23" hasCustomPrompt="1"/>
          </p:nvPr>
        </p:nvSpPr>
        <p:spPr>
          <a:xfrm>
            <a:off x="9955849" y="1846566"/>
            <a:ext cx="1902151" cy="2014226"/>
          </a:xfrm>
        </p:spPr>
        <p:txBody>
          <a:bodyPr>
            <a:noAutofit/>
          </a:bodyPr>
          <a:lstStyle>
            <a:lvl1pPr marL="0" indent="0">
              <a:buFont typeface="+mj-lt"/>
              <a:buNone/>
              <a:defRPr sz="1600" b="1"/>
            </a:lvl1pPr>
            <a:lvl2pPr>
              <a:defRPr sz="1200"/>
            </a:lvl2pPr>
            <a:lvl3pPr>
              <a:defRPr sz="1200"/>
            </a:lvl3pPr>
            <a:lvl4pPr>
              <a:defRPr sz="1200"/>
            </a:lvl4pPr>
            <a:lvl5pPr>
              <a:defRPr sz="1200"/>
            </a:lvl5pPr>
          </a:lstStyle>
          <a:p>
            <a:pPr lvl="0"/>
            <a:r>
              <a:rPr lang="en-US" b="0"/>
              <a:t>Explainer of outcome or next steps</a:t>
            </a:r>
          </a:p>
          <a:p>
            <a:pPr lvl="0"/>
            <a:endParaRPr lang="en-US" b="0"/>
          </a:p>
        </p:txBody>
      </p:sp>
      <p:cxnSp>
        <p:nvCxnSpPr>
          <p:cNvPr id="70" name="Straight Connector 69">
            <a:extLst>
              <a:ext uri="{FF2B5EF4-FFF2-40B4-BE49-F238E27FC236}">
                <a16:creationId xmlns:a16="http://schemas.microsoft.com/office/drawing/2014/main" id="{A9A19DD8-6183-D1D5-ABE4-5580AC83B0DB}"/>
              </a:ext>
            </a:extLst>
          </p:cNvPr>
          <p:cNvCxnSpPr>
            <a:cxnSpLocks/>
          </p:cNvCxnSpPr>
          <p:nvPr userDrawn="1"/>
        </p:nvCxnSpPr>
        <p:spPr>
          <a:xfrm flipV="1">
            <a:off x="478564" y="3694458"/>
            <a:ext cx="0" cy="209063"/>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11427B5-4D8D-47FC-8D6B-B1057768CE8B}"/>
              </a:ext>
            </a:extLst>
          </p:cNvPr>
          <p:cNvCxnSpPr>
            <a:cxnSpLocks/>
          </p:cNvCxnSpPr>
          <p:nvPr userDrawn="1"/>
        </p:nvCxnSpPr>
        <p:spPr>
          <a:xfrm flipV="1">
            <a:off x="4040736" y="3694458"/>
            <a:ext cx="0" cy="209063"/>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E582142-AC54-F798-13DC-AE6DD9B839B2}"/>
              </a:ext>
            </a:extLst>
          </p:cNvPr>
          <p:cNvCxnSpPr>
            <a:cxnSpLocks/>
          </p:cNvCxnSpPr>
          <p:nvPr userDrawn="1"/>
        </p:nvCxnSpPr>
        <p:spPr>
          <a:xfrm flipV="1">
            <a:off x="7621424" y="3694458"/>
            <a:ext cx="0" cy="209063"/>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242CF11-7292-3CB2-621D-428B97BB6997}"/>
              </a:ext>
            </a:extLst>
          </p:cNvPr>
          <p:cNvCxnSpPr>
            <a:cxnSpLocks/>
          </p:cNvCxnSpPr>
          <p:nvPr userDrawn="1"/>
        </p:nvCxnSpPr>
        <p:spPr>
          <a:xfrm flipV="1">
            <a:off x="2261786" y="4359604"/>
            <a:ext cx="0" cy="209063"/>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9ECA2A19-84BC-39B4-C8EB-E7F9A1D06D8E}"/>
              </a:ext>
            </a:extLst>
          </p:cNvPr>
          <p:cNvCxnSpPr>
            <a:cxnSpLocks/>
          </p:cNvCxnSpPr>
          <p:nvPr userDrawn="1"/>
        </p:nvCxnSpPr>
        <p:spPr>
          <a:xfrm flipV="1">
            <a:off x="5858141" y="4359604"/>
            <a:ext cx="0" cy="209063"/>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0EA2727-688B-BBEE-87F2-8E2918121775}"/>
              </a:ext>
            </a:extLst>
          </p:cNvPr>
          <p:cNvCxnSpPr>
            <a:cxnSpLocks/>
          </p:cNvCxnSpPr>
          <p:nvPr userDrawn="1"/>
        </p:nvCxnSpPr>
        <p:spPr>
          <a:xfrm flipV="1">
            <a:off x="9464466" y="4359604"/>
            <a:ext cx="0" cy="209063"/>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4" name="Picture 3" descr="A black background with blue text&#10;&#10;Description automatically generated">
            <a:extLst>
              <a:ext uri="{FF2B5EF4-FFF2-40B4-BE49-F238E27FC236}">
                <a16:creationId xmlns:a16="http://schemas.microsoft.com/office/drawing/2014/main" id="{CE809897-A9D1-2E20-4A05-FE0356EAC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1379305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1 (purple)">
    <p:spTree>
      <p:nvGrpSpPr>
        <p:cNvPr id="1" name=""/>
        <p:cNvGrpSpPr/>
        <p:nvPr/>
      </p:nvGrpSpPr>
      <p:grpSpPr>
        <a:xfrm>
          <a:off x="0" y="0"/>
          <a:ext cx="0" cy="0"/>
          <a:chOff x="0" y="0"/>
          <a:chExt cx="0" cy="0"/>
        </a:xfrm>
      </p:grpSpPr>
      <p:pic>
        <p:nvPicPr>
          <p:cNvPr id="4" name="Picture 3" descr="A black text on a white background&#10;&#10;AI-generated content may be incorrect.">
            <a:extLst>
              <a:ext uri="{FF2B5EF4-FFF2-40B4-BE49-F238E27FC236}">
                <a16:creationId xmlns:a16="http://schemas.microsoft.com/office/drawing/2014/main" id="{3A9F2527-CA9A-C367-7A07-3B187549A9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8890" y="6164514"/>
            <a:ext cx="3203455" cy="463297"/>
          </a:xfrm>
          <a:prstGeom prst="rect">
            <a:avLst/>
          </a:prstGeom>
        </p:spPr>
      </p:pic>
      <p:sp>
        <p:nvSpPr>
          <p:cNvPr id="5" name="Text Placeholder 8">
            <a:extLst>
              <a:ext uri="{FF2B5EF4-FFF2-40B4-BE49-F238E27FC236}">
                <a16:creationId xmlns:a16="http://schemas.microsoft.com/office/drawing/2014/main" id="{EEAA1B9A-04BB-E340-6059-1692E0591B0C}"/>
              </a:ext>
            </a:extLst>
          </p:cNvPr>
          <p:cNvSpPr>
            <a:spLocks noGrp="1"/>
          </p:cNvSpPr>
          <p:nvPr>
            <p:ph type="body" sz="quarter" idx="10" hasCustomPrompt="1"/>
          </p:nvPr>
        </p:nvSpPr>
        <p:spPr>
          <a:xfrm>
            <a:off x="1111250" y="4170314"/>
            <a:ext cx="8428038" cy="594718"/>
          </a:xfrm>
        </p:spPr>
        <p:txBody>
          <a:bodyPr>
            <a:normAutofit/>
          </a:bodyPr>
          <a:lstStyle>
            <a:lvl1pPr marL="0" indent="0">
              <a:buNone/>
              <a:defRPr sz="2000" b="0"/>
            </a:lvl1pPr>
            <a:lvl5pPr marL="1828800" indent="0" algn="l">
              <a:buNone/>
              <a:defRPr/>
            </a:lvl5pPr>
          </a:lstStyle>
          <a:p>
            <a:pPr lvl="0"/>
            <a:r>
              <a:rPr lang="en-US"/>
              <a:t>Subtitle goes here</a:t>
            </a:r>
            <a:endParaRPr lang="en-GB"/>
          </a:p>
        </p:txBody>
      </p:sp>
      <p:sp>
        <p:nvSpPr>
          <p:cNvPr id="7" name="Title 1">
            <a:extLst>
              <a:ext uri="{FF2B5EF4-FFF2-40B4-BE49-F238E27FC236}">
                <a16:creationId xmlns:a16="http://schemas.microsoft.com/office/drawing/2014/main" id="{E5934779-8695-3268-5E91-33175394FC51}"/>
              </a:ext>
            </a:extLst>
          </p:cNvPr>
          <p:cNvSpPr>
            <a:spLocks noGrp="1"/>
          </p:cNvSpPr>
          <p:nvPr>
            <p:ph type="title" hasCustomPrompt="1"/>
          </p:nvPr>
        </p:nvSpPr>
        <p:spPr>
          <a:xfrm>
            <a:off x="1111666" y="1726246"/>
            <a:ext cx="8427720" cy="2292409"/>
          </a:xfrm>
          <a:noFill/>
        </p:spPr>
        <p:txBody>
          <a:bodyPr/>
          <a:lstStyle>
            <a:lvl1pPr>
              <a:defRPr>
                <a:solidFill>
                  <a:schemeClr val="bg1"/>
                </a:solidFill>
              </a:defRPr>
            </a:lvl1pPr>
          </a:lstStyle>
          <a:p>
            <a:r>
              <a:rPr lang="en-US"/>
              <a:t>Title goes here</a:t>
            </a:r>
            <a:endParaRPr lang="en-GB"/>
          </a:p>
        </p:txBody>
      </p:sp>
      <p:sp>
        <p:nvSpPr>
          <p:cNvPr id="8" name="Text Placeholder 4">
            <a:extLst>
              <a:ext uri="{FF2B5EF4-FFF2-40B4-BE49-F238E27FC236}">
                <a16:creationId xmlns:a16="http://schemas.microsoft.com/office/drawing/2014/main" id="{F54E3339-6F38-04F8-B52B-0A2D6E8F36EE}"/>
              </a:ext>
            </a:extLst>
          </p:cNvPr>
          <p:cNvSpPr>
            <a:spLocks noGrp="1"/>
          </p:cNvSpPr>
          <p:nvPr>
            <p:ph type="body" sz="quarter" idx="11" hasCustomPrompt="1"/>
          </p:nvPr>
        </p:nvSpPr>
        <p:spPr>
          <a:xfrm>
            <a:off x="1111250" y="4892353"/>
            <a:ext cx="5818188" cy="398462"/>
          </a:xfrm>
        </p:spPr>
        <p:txBody>
          <a:bodyPr>
            <a:normAutofit/>
          </a:bodyPr>
          <a:lstStyle>
            <a:lvl1pPr marL="0" indent="0">
              <a:buNone/>
              <a:defRPr sz="1800" b="0"/>
            </a:lvl1pPr>
            <a:lvl5pPr marL="1828800" indent="0" algn="l">
              <a:buNone/>
              <a:defRPr/>
            </a:lvl5pPr>
          </a:lstStyle>
          <a:p>
            <a:pPr lvl="0"/>
            <a:r>
              <a:rPr lang="en-US"/>
              <a:t>Date goes here</a:t>
            </a:r>
            <a:endParaRPr lang="en-GB"/>
          </a:p>
        </p:txBody>
      </p:sp>
      <p:pic>
        <p:nvPicPr>
          <p:cNvPr id="9" name="Picture 8" descr="A black background with white text&#10;&#10;AI-generated content may be incorrect.">
            <a:extLst>
              <a:ext uri="{FF2B5EF4-FFF2-40B4-BE49-F238E27FC236}">
                <a16:creationId xmlns:a16="http://schemas.microsoft.com/office/drawing/2014/main" id="{CD92C613-A9A3-248B-9746-5F56D81C9D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06710" y="648298"/>
            <a:ext cx="2047090" cy="509943"/>
          </a:xfrm>
          <a:prstGeom prst="rect">
            <a:avLst/>
          </a:prstGeom>
        </p:spPr>
      </p:pic>
    </p:spTree>
    <p:extLst>
      <p:ext uri="{BB962C8B-B14F-4D97-AF65-F5344CB8AC3E}">
        <p14:creationId xmlns:p14="http://schemas.microsoft.com/office/powerpoint/2010/main" val="3984101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slide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22C-036D-ABA3-AAA6-C75A4C1DD4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8FB69D-D1AA-4BFD-1D4A-6414CF8BFCF0}"/>
              </a:ext>
            </a:extLst>
          </p:cNvPr>
          <p:cNvSpPr>
            <a:spLocks noGrp="1"/>
          </p:cNvSpPr>
          <p:nvPr>
            <p:ph idx="1" hasCustomPrompt="1"/>
          </p:nvPr>
        </p:nvSpPr>
        <p:spPr>
          <a:xfrm>
            <a:off x="333999" y="1295177"/>
            <a:ext cx="11519018" cy="5332634"/>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pic>
        <p:nvPicPr>
          <p:cNvPr id="5" name="Picture 4" descr="A black background with white text&#10;&#10;AI-generated content may be incorrect.">
            <a:extLst>
              <a:ext uri="{FF2B5EF4-FFF2-40B4-BE49-F238E27FC236}">
                <a16:creationId xmlns:a16="http://schemas.microsoft.com/office/drawing/2014/main" id="{D014544B-4D42-5E78-F112-A197D6E664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3820" y="183563"/>
            <a:ext cx="2047090" cy="509943"/>
          </a:xfrm>
          <a:prstGeom prst="rect">
            <a:avLst/>
          </a:prstGeom>
        </p:spPr>
      </p:pic>
    </p:spTree>
    <p:extLst>
      <p:ext uri="{BB962C8B-B14F-4D97-AF65-F5344CB8AC3E}">
        <p14:creationId xmlns:p14="http://schemas.microsoft.com/office/powerpoint/2010/main" val="4208860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1 (purple)">
    <p:spTree>
      <p:nvGrpSpPr>
        <p:cNvPr id="1" name=""/>
        <p:cNvGrpSpPr/>
        <p:nvPr/>
      </p:nvGrpSpPr>
      <p:grpSpPr>
        <a:xfrm>
          <a:off x="0" y="0"/>
          <a:ext cx="0" cy="0"/>
          <a:chOff x="0" y="0"/>
          <a:chExt cx="0" cy="0"/>
        </a:xfrm>
      </p:grpSpPr>
      <p:pic>
        <p:nvPicPr>
          <p:cNvPr id="4" name="Picture 3" descr="A black text on a white background&#10;&#10;AI-generated content may be incorrect.">
            <a:extLst>
              <a:ext uri="{FF2B5EF4-FFF2-40B4-BE49-F238E27FC236}">
                <a16:creationId xmlns:a16="http://schemas.microsoft.com/office/drawing/2014/main" id="{3A9F2527-CA9A-C367-7A07-3B187549A9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8890" y="6164514"/>
            <a:ext cx="3203455" cy="463297"/>
          </a:xfrm>
          <a:prstGeom prst="rect">
            <a:avLst/>
          </a:prstGeom>
        </p:spPr>
      </p:pic>
      <p:sp>
        <p:nvSpPr>
          <p:cNvPr id="5" name="Text Placeholder 8">
            <a:extLst>
              <a:ext uri="{FF2B5EF4-FFF2-40B4-BE49-F238E27FC236}">
                <a16:creationId xmlns:a16="http://schemas.microsoft.com/office/drawing/2014/main" id="{EEAA1B9A-04BB-E340-6059-1692E0591B0C}"/>
              </a:ext>
            </a:extLst>
          </p:cNvPr>
          <p:cNvSpPr>
            <a:spLocks noGrp="1"/>
          </p:cNvSpPr>
          <p:nvPr>
            <p:ph type="body" sz="quarter" idx="10" hasCustomPrompt="1"/>
          </p:nvPr>
        </p:nvSpPr>
        <p:spPr>
          <a:xfrm>
            <a:off x="1111250" y="4170314"/>
            <a:ext cx="8428038" cy="594718"/>
          </a:xfrm>
        </p:spPr>
        <p:txBody>
          <a:bodyPr>
            <a:normAutofit/>
          </a:bodyPr>
          <a:lstStyle>
            <a:lvl1pPr marL="0" indent="0">
              <a:buNone/>
              <a:defRPr sz="2000" b="0"/>
            </a:lvl1pPr>
            <a:lvl5pPr marL="1828800" indent="0" algn="l">
              <a:buNone/>
              <a:defRPr/>
            </a:lvl5pPr>
          </a:lstStyle>
          <a:p>
            <a:pPr lvl="0"/>
            <a:r>
              <a:rPr lang="en-US"/>
              <a:t>Subtitle goes here</a:t>
            </a:r>
            <a:endParaRPr lang="en-GB"/>
          </a:p>
        </p:txBody>
      </p:sp>
      <p:sp>
        <p:nvSpPr>
          <p:cNvPr id="7" name="Title 1">
            <a:extLst>
              <a:ext uri="{FF2B5EF4-FFF2-40B4-BE49-F238E27FC236}">
                <a16:creationId xmlns:a16="http://schemas.microsoft.com/office/drawing/2014/main" id="{E5934779-8695-3268-5E91-33175394FC51}"/>
              </a:ext>
            </a:extLst>
          </p:cNvPr>
          <p:cNvSpPr>
            <a:spLocks noGrp="1"/>
          </p:cNvSpPr>
          <p:nvPr>
            <p:ph type="title" hasCustomPrompt="1"/>
          </p:nvPr>
        </p:nvSpPr>
        <p:spPr>
          <a:xfrm>
            <a:off x="1111666" y="1726246"/>
            <a:ext cx="8427720" cy="2292409"/>
          </a:xfrm>
          <a:noFill/>
        </p:spPr>
        <p:txBody>
          <a:bodyPr/>
          <a:lstStyle>
            <a:lvl1pPr>
              <a:defRPr>
                <a:solidFill>
                  <a:schemeClr val="bg1"/>
                </a:solidFill>
              </a:defRPr>
            </a:lvl1pPr>
          </a:lstStyle>
          <a:p>
            <a:r>
              <a:rPr lang="en-US"/>
              <a:t>Title goes here</a:t>
            </a:r>
            <a:endParaRPr lang="en-GB"/>
          </a:p>
        </p:txBody>
      </p:sp>
      <p:sp>
        <p:nvSpPr>
          <p:cNvPr id="8" name="Text Placeholder 4">
            <a:extLst>
              <a:ext uri="{FF2B5EF4-FFF2-40B4-BE49-F238E27FC236}">
                <a16:creationId xmlns:a16="http://schemas.microsoft.com/office/drawing/2014/main" id="{F54E3339-6F38-04F8-B52B-0A2D6E8F36EE}"/>
              </a:ext>
            </a:extLst>
          </p:cNvPr>
          <p:cNvSpPr>
            <a:spLocks noGrp="1"/>
          </p:cNvSpPr>
          <p:nvPr>
            <p:ph type="body" sz="quarter" idx="11" hasCustomPrompt="1"/>
          </p:nvPr>
        </p:nvSpPr>
        <p:spPr>
          <a:xfrm>
            <a:off x="1111250" y="4892353"/>
            <a:ext cx="5818188" cy="398462"/>
          </a:xfrm>
        </p:spPr>
        <p:txBody>
          <a:bodyPr>
            <a:normAutofit/>
          </a:bodyPr>
          <a:lstStyle>
            <a:lvl1pPr marL="0" indent="0">
              <a:buNone/>
              <a:defRPr sz="1800" b="0"/>
            </a:lvl1pPr>
            <a:lvl5pPr marL="1828800" indent="0" algn="l">
              <a:buNone/>
              <a:defRPr/>
            </a:lvl5pPr>
          </a:lstStyle>
          <a:p>
            <a:pPr lvl="0"/>
            <a:r>
              <a:rPr lang="en-US"/>
              <a:t>Date goes here</a:t>
            </a:r>
            <a:endParaRPr lang="en-GB"/>
          </a:p>
        </p:txBody>
      </p:sp>
      <p:pic>
        <p:nvPicPr>
          <p:cNvPr id="9" name="Picture 8" descr="A black background with white text&#10;&#10;AI-generated content may be incorrect.">
            <a:extLst>
              <a:ext uri="{FF2B5EF4-FFF2-40B4-BE49-F238E27FC236}">
                <a16:creationId xmlns:a16="http://schemas.microsoft.com/office/drawing/2014/main" id="{CD92C613-A9A3-248B-9746-5F56D81C9D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06710" y="648298"/>
            <a:ext cx="2047090" cy="509943"/>
          </a:xfrm>
          <a:prstGeom prst="rect">
            <a:avLst/>
          </a:prstGeom>
        </p:spPr>
      </p:pic>
    </p:spTree>
    <p:extLst>
      <p:ext uri="{BB962C8B-B14F-4D97-AF65-F5344CB8AC3E}">
        <p14:creationId xmlns:p14="http://schemas.microsoft.com/office/powerpoint/2010/main" val="1786183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in slide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22C-036D-ABA3-AAA6-C75A4C1DD4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8FB69D-D1AA-4BFD-1D4A-6414CF8BFCF0}"/>
              </a:ext>
            </a:extLst>
          </p:cNvPr>
          <p:cNvSpPr>
            <a:spLocks noGrp="1"/>
          </p:cNvSpPr>
          <p:nvPr>
            <p:ph idx="1" hasCustomPrompt="1"/>
          </p:nvPr>
        </p:nvSpPr>
        <p:spPr>
          <a:xfrm>
            <a:off x="333999" y="1295177"/>
            <a:ext cx="11519018" cy="5332634"/>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pic>
        <p:nvPicPr>
          <p:cNvPr id="5" name="Picture 4" descr="A black background with white text&#10;&#10;AI-generated content may be incorrect.">
            <a:extLst>
              <a:ext uri="{FF2B5EF4-FFF2-40B4-BE49-F238E27FC236}">
                <a16:creationId xmlns:a16="http://schemas.microsoft.com/office/drawing/2014/main" id="{D014544B-4D42-5E78-F112-A197D6E664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3820" y="183563"/>
            <a:ext cx="2047090" cy="509943"/>
          </a:xfrm>
          <a:prstGeom prst="rect">
            <a:avLst/>
          </a:prstGeom>
        </p:spPr>
      </p:pic>
    </p:spTree>
    <p:extLst>
      <p:ext uri="{BB962C8B-B14F-4D97-AF65-F5344CB8AC3E}">
        <p14:creationId xmlns:p14="http://schemas.microsoft.com/office/powerpoint/2010/main" val="251784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DE16-FE4F-2161-C74D-A3A9DA0D676F}"/>
              </a:ext>
            </a:extLst>
          </p:cNvPr>
          <p:cNvSpPr>
            <a:spLocks noGrp="1"/>
          </p:cNvSpPr>
          <p:nvPr>
            <p:ph type="ctrTitle" hasCustomPrompt="1"/>
          </p:nvPr>
        </p:nvSpPr>
        <p:spPr>
          <a:xfrm>
            <a:off x="838200" y="1436425"/>
            <a:ext cx="5818974" cy="3342051"/>
          </a:xfrm>
        </p:spPr>
        <p:txBody>
          <a:bodyPr anchor="ctr">
            <a:noAutofit/>
          </a:bodyPr>
          <a:lstStyle>
            <a:lvl1pPr algn="l">
              <a:defRPr sz="4800">
                <a:solidFill>
                  <a:schemeClr val="tx2"/>
                </a:solidFill>
              </a:defRPr>
            </a:lvl1pPr>
          </a:lstStyle>
          <a:p>
            <a:r>
              <a:rPr lang="en-US"/>
              <a:t>Title goes here</a:t>
            </a:r>
            <a:endParaRPr lang="en-GB"/>
          </a:p>
        </p:txBody>
      </p:sp>
      <p:sp>
        <p:nvSpPr>
          <p:cNvPr id="3" name="Subtitle 2">
            <a:extLst>
              <a:ext uri="{FF2B5EF4-FFF2-40B4-BE49-F238E27FC236}">
                <a16:creationId xmlns:a16="http://schemas.microsoft.com/office/drawing/2014/main" id="{22450FD7-6580-39F3-966C-E07B7549BF1F}"/>
              </a:ext>
            </a:extLst>
          </p:cNvPr>
          <p:cNvSpPr>
            <a:spLocks noGrp="1"/>
          </p:cNvSpPr>
          <p:nvPr>
            <p:ph type="subTitle" idx="1" hasCustomPrompt="1"/>
          </p:nvPr>
        </p:nvSpPr>
        <p:spPr>
          <a:xfrm>
            <a:off x="838200" y="4850734"/>
            <a:ext cx="5818974" cy="566839"/>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7" name="Rectangle 6">
            <a:extLst>
              <a:ext uri="{FF2B5EF4-FFF2-40B4-BE49-F238E27FC236}">
                <a16:creationId xmlns:a16="http://schemas.microsoft.com/office/drawing/2014/main" id="{11035665-1F7D-94FE-6282-3DB70FF57231}"/>
              </a:ext>
            </a:extLst>
          </p:cNvPr>
          <p:cNvSpPr/>
          <p:nvPr userDrawn="1"/>
        </p:nvSpPr>
        <p:spPr>
          <a:xfrm>
            <a:off x="9913800" y="4547450"/>
            <a:ext cx="1440000" cy="144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0" name="Rectangle 9">
            <a:extLst>
              <a:ext uri="{FF2B5EF4-FFF2-40B4-BE49-F238E27FC236}">
                <a16:creationId xmlns:a16="http://schemas.microsoft.com/office/drawing/2014/main" id="{0D85715D-B18C-2D96-EDCE-89CBFE777CA1}"/>
              </a:ext>
            </a:extLst>
          </p:cNvPr>
          <p:cNvSpPr/>
          <p:nvPr userDrawn="1"/>
        </p:nvSpPr>
        <p:spPr>
          <a:xfrm>
            <a:off x="8392258" y="1436426"/>
            <a:ext cx="1440000" cy="14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E74E94E-6F04-49B5-E9CC-F76D0A9063AF}"/>
              </a:ext>
            </a:extLst>
          </p:cNvPr>
          <p:cNvSpPr/>
          <p:nvPr userDrawn="1"/>
        </p:nvSpPr>
        <p:spPr>
          <a:xfrm>
            <a:off x="8392258" y="2988109"/>
            <a:ext cx="1440000" cy="144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228E4B-339C-AF0D-8D58-421A219F57D4}"/>
              </a:ext>
            </a:extLst>
          </p:cNvPr>
          <p:cNvSpPr/>
          <p:nvPr userDrawn="1"/>
        </p:nvSpPr>
        <p:spPr>
          <a:xfrm>
            <a:off x="9913800" y="2988108"/>
            <a:ext cx="1440000" cy="14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text on a white background&#10;&#10;AI-generated content may be incorrect.">
            <a:extLst>
              <a:ext uri="{FF2B5EF4-FFF2-40B4-BE49-F238E27FC236}">
                <a16:creationId xmlns:a16="http://schemas.microsoft.com/office/drawing/2014/main" id="{702644A2-2778-25E8-9D74-C80D43AAE9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0345" y="6258178"/>
            <a:ext cx="3203455" cy="463297"/>
          </a:xfrm>
          <a:prstGeom prst="rect">
            <a:avLst/>
          </a:prstGeom>
        </p:spPr>
      </p:pic>
      <p:sp>
        <p:nvSpPr>
          <p:cNvPr id="5" name="Text Placeholder 4">
            <a:extLst>
              <a:ext uri="{FF2B5EF4-FFF2-40B4-BE49-F238E27FC236}">
                <a16:creationId xmlns:a16="http://schemas.microsoft.com/office/drawing/2014/main" id="{CC5D90A5-1F8E-FA78-01A5-C48B0FFDD4BE}"/>
              </a:ext>
            </a:extLst>
          </p:cNvPr>
          <p:cNvSpPr>
            <a:spLocks noGrp="1"/>
          </p:cNvSpPr>
          <p:nvPr>
            <p:ph type="body" sz="quarter" idx="10" hasCustomPrompt="1"/>
          </p:nvPr>
        </p:nvSpPr>
        <p:spPr>
          <a:xfrm>
            <a:off x="838200" y="5489831"/>
            <a:ext cx="5818188" cy="398462"/>
          </a:xfrm>
        </p:spPr>
        <p:txBody>
          <a:bodyPr>
            <a:normAutofit/>
          </a:bodyPr>
          <a:lstStyle>
            <a:lvl1pPr marL="0" indent="0">
              <a:buNone/>
              <a:defRPr sz="1800" b="0"/>
            </a:lvl1pPr>
            <a:lvl5pPr marL="1828800" indent="0" algn="l">
              <a:buNone/>
              <a:defRPr/>
            </a:lvl5pPr>
          </a:lstStyle>
          <a:p>
            <a:pPr lvl="0"/>
            <a:r>
              <a:rPr lang="en-US"/>
              <a:t>Date goes here</a:t>
            </a:r>
            <a:endParaRPr lang="en-GB"/>
          </a:p>
        </p:txBody>
      </p:sp>
      <p:pic>
        <p:nvPicPr>
          <p:cNvPr id="4" name="Picture 3" descr="A child eating a slice of watermelon&#10;&#10;AI-generated content may be incorrect.">
            <a:extLst>
              <a:ext uri="{FF2B5EF4-FFF2-40B4-BE49-F238E27FC236}">
                <a16:creationId xmlns:a16="http://schemas.microsoft.com/office/drawing/2014/main" id="{F37D619A-9F92-A7A5-726A-DFFAC9113A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3599" y="4552295"/>
            <a:ext cx="1438659" cy="1438659"/>
          </a:xfrm>
          <a:prstGeom prst="rect">
            <a:avLst/>
          </a:prstGeom>
        </p:spPr>
      </p:pic>
      <p:pic>
        <p:nvPicPr>
          <p:cNvPr id="8" name="Picture 7" descr="A person in blue uniform holding a computer&#10;&#10;AI-generated content may be incorrect.">
            <a:extLst>
              <a:ext uri="{FF2B5EF4-FFF2-40B4-BE49-F238E27FC236}">
                <a16:creationId xmlns:a16="http://schemas.microsoft.com/office/drawing/2014/main" id="{6FBEE485-334E-1363-C424-5F3D3E2486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4470" y="1437095"/>
            <a:ext cx="1438659" cy="1438659"/>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FA59291D-ACCD-F4CE-EF01-CC6DFD5374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365609" y="653492"/>
            <a:ext cx="1988191" cy="504749"/>
          </a:xfrm>
          <a:prstGeom prst="rect">
            <a:avLst/>
          </a:prstGeom>
        </p:spPr>
      </p:pic>
      <p:sp>
        <p:nvSpPr>
          <p:cNvPr id="17" name="Rectangle 16">
            <a:extLst>
              <a:ext uri="{FF2B5EF4-FFF2-40B4-BE49-F238E27FC236}">
                <a16:creationId xmlns:a16="http://schemas.microsoft.com/office/drawing/2014/main" id="{4CACE69A-1BD0-1CEA-274A-988CACAFD18F}"/>
              </a:ext>
            </a:extLst>
          </p:cNvPr>
          <p:cNvSpPr/>
          <p:nvPr userDrawn="1"/>
        </p:nvSpPr>
        <p:spPr>
          <a:xfrm>
            <a:off x="6870716" y="4547450"/>
            <a:ext cx="1440000" cy="144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405D61B-0A47-014B-4BB5-E8AD41D3BF3A}"/>
              </a:ext>
            </a:extLst>
          </p:cNvPr>
          <p:cNvSpPr/>
          <p:nvPr userDrawn="1"/>
        </p:nvSpPr>
        <p:spPr>
          <a:xfrm>
            <a:off x="6870716" y="2988108"/>
            <a:ext cx="1440000" cy="14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descr="A group of people sitting and talking&#10;&#10;AI-generated content may be incorrect.">
            <a:extLst>
              <a:ext uri="{FF2B5EF4-FFF2-40B4-BE49-F238E27FC236}">
                <a16:creationId xmlns:a16="http://schemas.microsoft.com/office/drawing/2014/main" id="{E24ED2EA-36B4-3D8F-1562-7B15F46DB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1387" y="1445180"/>
            <a:ext cx="1438659" cy="1438659"/>
          </a:xfrm>
          <a:prstGeom prst="rect">
            <a:avLst/>
          </a:prstGeom>
        </p:spPr>
      </p:pic>
      <p:pic>
        <p:nvPicPr>
          <p:cNvPr id="9" name="Picture 8" descr="A pink and white diamond in a circle&#10;&#10;AI-generated content may be incorrect.">
            <a:extLst>
              <a:ext uri="{FF2B5EF4-FFF2-40B4-BE49-F238E27FC236}">
                <a16:creationId xmlns:a16="http://schemas.microsoft.com/office/drawing/2014/main" id="{7FB11B4F-3D40-CD8E-DDD7-D7FCFAE8010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09754" y="4526222"/>
            <a:ext cx="1440000" cy="1440000"/>
          </a:xfrm>
          <a:prstGeom prst="rect">
            <a:avLst/>
          </a:prstGeom>
        </p:spPr>
      </p:pic>
      <p:pic>
        <p:nvPicPr>
          <p:cNvPr id="13" name="Picture 12" descr="A green circle with a star in it&#10;&#10;AI-generated content may be incorrect.">
            <a:extLst>
              <a:ext uri="{FF2B5EF4-FFF2-40B4-BE49-F238E27FC236}">
                <a16:creationId xmlns:a16="http://schemas.microsoft.com/office/drawing/2014/main" id="{0F7F70F8-CE78-4DD4-2A14-795D3FC3330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09754" y="2980653"/>
            <a:ext cx="1440000" cy="1440000"/>
          </a:xfrm>
          <a:prstGeom prst="rect">
            <a:avLst/>
          </a:prstGeom>
        </p:spPr>
      </p:pic>
      <p:pic>
        <p:nvPicPr>
          <p:cNvPr id="14" name="Picture 13" descr="A purple circle with leaves in it&#10;&#10;AI-generated content may be incorrect.">
            <a:extLst>
              <a:ext uri="{FF2B5EF4-FFF2-40B4-BE49-F238E27FC236}">
                <a16:creationId xmlns:a16="http://schemas.microsoft.com/office/drawing/2014/main" id="{D21E0A04-2D3E-51AE-81DD-6D96BE97F9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89900" y="2980653"/>
            <a:ext cx="1440000" cy="1440000"/>
          </a:xfrm>
          <a:prstGeom prst="rect">
            <a:avLst/>
          </a:prstGeom>
        </p:spPr>
      </p:pic>
      <p:pic>
        <p:nvPicPr>
          <p:cNvPr id="16" name="Picture 15" descr="A blue circle with white circles&#10;&#10;AI-generated content may be incorrect.">
            <a:extLst>
              <a:ext uri="{FF2B5EF4-FFF2-40B4-BE49-F238E27FC236}">
                <a16:creationId xmlns:a16="http://schemas.microsoft.com/office/drawing/2014/main" id="{5C33B4E7-D82D-150B-B4DF-74430657DCE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2258" y="1435084"/>
            <a:ext cx="1440000" cy="1440000"/>
          </a:xfrm>
          <a:prstGeom prst="rect">
            <a:avLst/>
          </a:prstGeom>
        </p:spPr>
      </p:pic>
      <p:pic>
        <p:nvPicPr>
          <p:cNvPr id="20" name="Picture 19" descr="A blue circle with a white design on it&#10;&#10;AI-generated content may be incorrect.">
            <a:extLst>
              <a:ext uri="{FF2B5EF4-FFF2-40B4-BE49-F238E27FC236}">
                <a16:creationId xmlns:a16="http://schemas.microsoft.com/office/drawing/2014/main" id="{1D8B2C7D-788F-1721-B9D0-30A759F0837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870046" y="2995766"/>
            <a:ext cx="1440000" cy="1440000"/>
          </a:xfrm>
          <a:prstGeom prst="rect">
            <a:avLst/>
          </a:prstGeom>
        </p:spPr>
      </p:pic>
      <p:pic>
        <p:nvPicPr>
          <p:cNvPr id="21" name="Picture 20" descr="A purple circle with white stripes&#10;&#10;AI-generated content may be incorrect.">
            <a:extLst>
              <a:ext uri="{FF2B5EF4-FFF2-40B4-BE49-F238E27FC236}">
                <a16:creationId xmlns:a16="http://schemas.microsoft.com/office/drawing/2014/main" id="{6B158D4F-9F1D-18B2-DE13-830B16E8E8A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868705" y="4539788"/>
            <a:ext cx="1440000" cy="1440000"/>
          </a:xfrm>
          <a:prstGeom prst="rect">
            <a:avLst/>
          </a:prstGeom>
        </p:spPr>
      </p:pic>
    </p:spTree>
    <p:extLst>
      <p:ext uri="{BB962C8B-B14F-4D97-AF65-F5344CB8AC3E}">
        <p14:creationId xmlns:p14="http://schemas.microsoft.com/office/powerpoint/2010/main" val="32482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4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DE16-FE4F-2161-C74D-A3A9DA0D676F}"/>
              </a:ext>
            </a:extLst>
          </p:cNvPr>
          <p:cNvSpPr>
            <a:spLocks noGrp="1"/>
          </p:cNvSpPr>
          <p:nvPr>
            <p:ph type="ctrTitle" hasCustomPrompt="1"/>
          </p:nvPr>
        </p:nvSpPr>
        <p:spPr>
          <a:xfrm>
            <a:off x="838200" y="1436425"/>
            <a:ext cx="5818974" cy="3342051"/>
          </a:xfrm>
        </p:spPr>
        <p:txBody>
          <a:bodyPr anchor="ctr">
            <a:noAutofit/>
          </a:bodyPr>
          <a:lstStyle>
            <a:lvl1pPr algn="l">
              <a:defRPr sz="4800">
                <a:solidFill>
                  <a:schemeClr val="tx2"/>
                </a:solidFill>
              </a:defRPr>
            </a:lvl1pPr>
          </a:lstStyle>
          <a:p>
            <a:r>
              <a:rPr lang="en-US"/>
              <a:t>Title goes here</a:t>
            </a:r>
            <a:endParaRPr lang="en-GB"/>
          </a:p>
        </p:txBody>
      </p:sp>
      <p:sp>
        <p:nvSpPr>
          <p:cNvPr id="3" name="Subtitle 2">
            <a:extLst>
              <a:ext uri="{FF2B5EF4-FFF2-40B4-BE49-F238E27FC236}">
                <a16:creationId xmlns:a16="http://schemas.microsoft.com/office/drawing/2014/main" id="{22450FD7-6580-39F3-966C-E07B7549BF1F}"/>
              </a:ext>
            </a:extLst>
          </p:cNvPr>
          <p:cNvSpPr>
            <a:spLocks noGrp="1"/>
          </p:cNvSpPr>
          <p:nvPr>
            <p:ph type="subTitle" idx="1" hasCustomPrompt="1"/>
          </p:nvPr>
        </p:nvSpPr>
        <p:spPr>
          <a:xfrm>
            <a:off x="838200" y="4850734"/>
            <a:ext cx="5818974" cy="566839"/>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pic>
        <p:nvPicPr>
          <p:cNvPr id="18" name="Picture 17" descr="A black text on a white background&#10;&#10;AI-generated content may be incorrect.">
            <a:extLst>
              <a:ext uri="{FF2B5EF4-FFF2-40B4-BE49-F238E27FC236}">
                <a16:creationId xmlns:a16="http://schemas.microsoft.com/office/drawing/2014/main" id="{702644A2-2778-25E8-9D74-C80D43AAE9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0345" y="6258178"/>
            <a:ext cx="3203455" cy="463297"/>
          </a:xfrm>
          <a:prstGeom prst="rect">
            <a:avLst/>
          </a:prstGeom>
        </p:spPr>
      </p:pic>
      <p:sp>
        <p:nvSpPr>
          <p:cNvPr id="5" name="Text Placeholder 4">
            <a:extLst>
              <a:ext uri="{FF2B5EF4-FFF2-40B4-BE49-F238E27FC236}">
                <a16:creationId xmlns:a16="http://schemas.microsoft.com/office/drawing/2014/main" id="{CC5D90A5-1F8E-FA78-01A5-C48B0FFDD4BE}"/>
              </a:ext>
            </a:extLst>
          </p:cNvPr>
          <p:cNvSpPr>
            <a:spLocks noGrp="1"/>
          </p:cNvSpPr>
          <p:nvPr>
            <p:ph type="body" sz="quarter" idx="10" hasCustomPrompt="1"/>
          </p:nvPr>
        </p:nvSpPr>
        <p:spPr>
          <a:xfrm>
            <a:off x="838200" y="5489831"/>
            <a:ext cx="5818188" cy="398462"/>
          </a:xfrm>
        </p:spPr>
        <p:txBody>
          <a:bodyPr>
            <a:normAutofit/>
          </a:bodyPr>
          <a:lstStyle>
            <a:lvl1pPr marL="0" indent="0">
              <a:buNone/>
              <a:defRPr sz="1800" b="0"/>
            </a:lvl1pPr>
            <a:lvl5pPr marL="1828800" indent="0" algn="l">
              <a:buNone/>
              <a:defRPr/>
            </a:lvl5pPr>
          </a:lstStyle>
          <a:p>
            <a:pPr lvl="0"/>
            <a:r>
              <a:rPr lang="en-US"/>
              <a:t>Date goes here</a:t>
            </a:r>
            <a:endParaRPr lang="en-GB"/>
          </a:p>
        </p:txBody>
      </p:sp>
      <p:pic>
        <p:nvPicPr>
          <p:cNvPr id="6" name="Picture 5" descr="A black background with blue text&#10;&#10;Description automatically generated">
            <a:extLst>
              <a:ext uri="{FF2B5EF4-FFF2-40B4-BE49-F238E27FC236}">
                <a16:creationId xmlns:a16="http://schemas.microsoft.com/office/drawing/2014/main" id="{FA59291D-ACCD-F4CE-EF01-CC6DFD5374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5609" y="653492"/>
            <a:ext cx="1988191" cy="504749"/>
          </a:xfrm>
          <a:prstGeom prst="rect">
            <a:avLst/>
          </a:prstGeom>
        </p:spPr>
      </p:pic>
      <p:pic>
        <p:nvPicPr>
          <p:cNvPr id="15" name="Picture 14" descr="A person wearing a purple scrubs&#10;&#10;AI-generated content may be incorrect.">
            <a:extLst>
              <a:ext uri="{FF2B5EF4-FFF2-40B4-BE49-F238E27FC236}">
                <a16:creationId xmlns:a16="http://schemas.microsoft.com/office/drawing/2014/main" id="{D6E78020-4427-4D18-BB81-E0EC2FD37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02153" y="1436425"/>
            <a:ext cx="4451647" cy="4451647"/>
          </a:xfrm>
          <a:prstGeom prst="rect">
            <a:avLst/>
          </a:prstGeom>
        </p:spPr>
      </p:pic>
    </p:spTree>
    <p:extLst>
      <p:ext uri="{BB962C8B-B14F-4D97-AF65-F5344CB8AC3E}">
        <p14:creationId xmlns:p14="http://schemas.microsoft.com/office/powerpoint/2010/main" val="275691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lain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chemeClr val="tx2"/>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9" y="1295177"/>
            <a:ext cx="11527564" cy="5332634"/>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pic>
        <p:nvPicPr>
          <p:cNvPr id="4" name="Picture 3" descr="A black background with blue text&#10;&#10;Description automatically generated">
            <a:extLst>
              <a:ext uri="{FF2B5EF4-FFF2-40B4-BE49-F238E27FC236}">
                <a16:creationId xmlns:a16="http://schemas.microsoft.com/office/drawing/2014/main" id="{DD03A219-7567-0C61-427B-AC5695F50B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339474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CS 1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chemeClr val="tx2"/>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8" y="1295177"/>
            <a:ext cx="11524003"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51704"/>
            <a:ext cx="3605613" cy="276999"/>
          </a:xfrm>
          <a:prstGeom prst="rect">
            <a:avLst/>
          </a:prstGeom>
          <a:solidFill>
            <a:schemeClr val="tx2"/>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Adult Community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2"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5E454E26-B2EA-3A53-3583-B945D7A40D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428866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CS 2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chemeClr val="tx2"/>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8" y="1295177"/>
            <a:ext cx="11524003"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51704"/>
            <a:ext cx="3605613" cy="276999"/>
          </a:xfrm>
          <a:prstGeom prst="rect">
            <a:avLst/>
          </a:prstGeom>
          <a:solidFill>
            <a:srgbClr val="FDC689"/>
          </a:solidFill>
        </p:spPr>
        <p:txBody>
          <a:bodyPr wrap="square" rtlCol="0">
            <a:spAutoFit/>
          </a:bodyPr>
          <a:lstStyle/>
          <a:p>
            <a:r>
              <a:rPr lang="en-GB" sz="1200" b="1">
                <a:solidFill>
                  <a:schemeClr val="tx1"/>
                </a:solidFill>
                <a:latin typeface="Arial" panose="020B0604020202020204" pitchFamily="34" charset="0"/>
                <a:cs typeface="Arial" panose="020B0604020202020204" pitchFamily="34" charset="0"/>
              </a:rPr>
              <a:t>Adult Community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2"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5E454E26-B2EA-3A53-3583-B945D7A40D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135664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YP 1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rgbClr val="006174"/>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8" y="1295177"/>
            <a:ext cx="11524003"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51704"/>
            <a:ext cx="3614159" cy="276999"/>
          </a:xfrm>
          <a:prstGeom prst="rect">
            <a:avLst/>
          </a:prstGeom>
          <a:solidFill>
            <a:srgbClr val="006174"/>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Children and Young People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2"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679BD971-0043-5695-8062-04954F8D9A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239108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YP 2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1BE6-4EED-E3F6-FAB3-0EB1BE872BD3}"/>
              </a:ext>
            </a:extLst>
          </p:cNvPr>
          <p:cNvSpPr>
            <a:spLocks noGrp="1"/>
          </p:cNvSpPr>
          <p:nvPr>
            <p:ph type="title" hasCustomPrompt="1"/>
          </p:nvPr>
        </p:nvSpPr>
        <p:spPr/>
        <p:txBody>
          <a:bodyPr/>
          <a:lstStyle>
            <a:lvl1pPr>
              <a:defRPr>
                <a:solidFill>
                  <a:srgbClr val="006174"/>
                </a:solidFill>
              </a:defRPr>
            </a:lvl1pPr>
          </a:lstStyle>
          <a:p>
            <a:r>
              <a:rPr lang="en-US"/>
              <a:t>Title goes here</a:t>
            </a:r>
            <a:endParaRPr lang="en-GB"/>
          </a:p>
        </p:txBody>
      </p:sp>
      <p:sp>
        <p:nvSpPr>
          <p:cNvPr id="3" name="Content Placeholder 2">
            <a:extLst>
              <a:ext uri="{FF2B5EF4-FFF2-40B4-BE49-F238E27FC236}">
                <a16:creationId xmlns:a16="http://schemas.microsoft.com/office/drawing/2014/main" id="{1E820990-BCE1-7B43-E038-70CCDEDC9EBE}"/>
              </a:ext>
            </a:extLst>
          </p:cNvPr>
          <p:cNvSpPr>
            <a:spLocks noGrp="1"/>
          </p:cNvSpPr>
          <p:nvPr>
            <p:ph idx="1" hasCustomPrompt="1"/>
          </p:nvPr>
        </p:nvSpPr>
        <p:spPr>
          <a:xfrm>
            <a:off x="333998" y="1295177"/>
            <a:ext cx="11524003" cy="4894426"/>
          </a:xfrm>
        </p:spPr>
        <p:txBody>
          <a:bodyPr>
            <a:normAutofit/>
          </a:bodyPr>
          <a:lstStyle>
            <a:lvl1pPr marL="0" indent="0">
              <a:buNone/>
              <a:defRPr sz="20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Content goes here</a:t>
            </a:r>
            <a:endParaRPr lang="en-GB"/>
          </a:p>
        </p:txBody>
      </p:sp>
      <p:sp>
        <p:nvSpPr>
          <p:cNvPr id="4" name="Rectangle 3">
            <a:extLst>
              <a:ext uri="{FF2B5EF4-FFF2-40B4-BE49-F238E27FC236}">
                <a16:creationId xmlns:a16="http://schemas.microsoft.com/office/drawing/2014/main" id="{BFE5A664-40C4-C876-67D5-8610AABAB655}"/>
              </a:ext>
            </a:extLst>
          </p:cNvPr>
          <p:cNvSpPr/>
          <p:nvPr userDrawn="1"/>
        </p:nvSpPr>
        <p:spPr>
          <a:xfrm>
            <a:off x="0" y="6326539"/>
            <a:ext cx="12192000" cy="5314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F161D9-F16E-C09C-6D5D-59316665EAA8}"/>
              </a:ext>
            </a:extLst>
          </p:cNvPr>
          <p:cNvSpPr txBox="1"/>
          <p:nvPr userDrawn="1"/>
        </p:nvSpPr>
        <p:spPr>
          <a:xfrm>
            <a:off x="333998" y="6451704"/>
            <a:ext cx="3614159" cy="276999"/>
          </a:xfrm>
          <a:prstGeom prst="rect">
            <a:avLst/>
          </a:prstGeom>
          <a:solidFill>
            <a:schemeClr val="tx2"/>
          </a:solid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Children and Young People Services</a:t>
            </a:r>
          </a:p>
        </p:txBody>
      </p:sp>
      <p:pic>
        <p:nvPicPr>
          <p:cNvPr id="6" name="Picture 5" descr="A black text on a white background&#10;&#10;AI-generated content may be incorrect.">
            <a:extLst>
              <a:ext uri="{FF2B5EF4-FFF2-40B4-BE49-F238E27FC236}">
                <a16:creationId xmlns:a16="http://schemas.microsoft.com/office/drawing/2014/main" id="{F1AA9767-AA18-FFC2-7D38-F97F49DA80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692" y="6408605"/>
            <a:ext cx="2511309" cy="363196"/>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679BD971-0043-5695-8062-04954F8D9A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9811" y="230189"/>
            <a:ext cx="1988191" cy="504749"/>
          </a:xfrm>
          <a:prstGeom prst="rect">
            <a:avLst/>
          </a:prstGeom>
        </p:spPr>
      </p:pic>
    </p:spTree>
    <p:extLst>
      <p:ext uri="{BB962C8B-B14F-4D97-AF65-F5344CB8AC3E}">
        <p14:creationId xmlns:p14="http://schemas.microsoft.com/office/powerpoint/2010/main" val="131504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6E6F8-1EF9-CB1D-B974-FF385BB661D3}"/>
              </a:ext>
            </a:extLst>
          </p:cNvPr>
          <p:cNvSpPr>
            <a:spLocks noGrp="1"/>
          </p:cNvSpPr>
          <p:nvPr>
            <p:ph type="title"/>
          </p:nvPr>
        </p:nvSpPr>
        <p:spPr>
          <a:xfrm>
            <a:off x="333998" y="155735"/>
            <a:ext cx="8427720" cy="9280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6EF632-A2EC-27B3-C771-8A955CC765F9}"/>
              </a:ext>
            </a:extLst>
          </p:cNvPr>
          <p:cNvSpPr>
            <a:spLocks noGrp="1"/>
          </p:cNvSpPr>
          <p:nvPr>
            <p:ph type="body" idx="1"/>
          </p:nvPr>
        </p:nvSpPr>
        <p:spPr>
          <a:xfrm>
            <a:off x="333997" y="1337905"/>
            <a:ext cx="11527565" cy="494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303194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50B301-7461-DAC3-16C1-5368EB38CC10}"/>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E36E6F8-1EF9-CB1D-B974-FF385BB661D3}"/>
              </a:ext>
            </a:extLst>
          </p:cNvPr>
          <p:cNvSpPr>
            <a:spLocks noGrp="1"/>
          </p:cNvSpPr>
          <p:nvPr>
            <p:ph type="title"/>
          </p:nvPr>
        </p:nvSpPr>
        <p:spPr>
          <a:xfrm>
            <a:off x="333998" y="211389"/>
            <a:ext cx="8427720" cy="928052"/>
          </a:xfrm>
          <a:prstGeom prst="rect">
            <a:avLst/>
          </a:prstGeom>
          <a:noFill/>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6EF632-A2EC-27B3-C771-8A955CC765F9}"/>
              </a:ext>
            </a:extLst>
          </p:cNvPr>
          <p:cNvSpPr>
            <a:spLocks noGrp="1"/>
          </p:cNvSpPr>
          <p:nvPr>
            <p:ph type="body" idx="1"/>
          </p:nvPr>
        </p:nvSpPr>
        <p:spPr>
          <a:xfrm>
            <a:off x="334709" y="1350830"/>
            <a:ext cx="11509761" cy="4943063"/>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4653944"/>
      </p:ext>
    </p:extLst>
  </p:cSld>
  <p:clrMap bg1="lt1" tx1="dk1" bg2="lt2" tx2="dk2" accent1="accent1" accent2="accent2" accent3="accent3" accent4="accent4" accent5="accent5" accent6="accent6" hlink="hlink" folHlink="folHlink"/>
  <p:sldLayoutIdLst>
    <p:sldLayoutId id="2147483792" r:id="rId1"/>
    <p:sldLayoutId id="2147483793" r:id="rId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50B301-7461-DAC3-16C1-5368EB38CC10}"/>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E36E6F8-1EF9-CB1D-B974-FF385BB661D3}"/>
              </a:ext>
            </a:extLst>
          </p:cNvPr>
          <p:cNvSpPr>
            <a:spLocks noGrp="1"/>
          </p:cNvSpPr>
          <p:nvPr>
            <p:ph type="title"/>
          </p:nvPr>
        </p:nvSpPr>
        <p:spPr>
          <a:xfrm>
            <a:off x="333998" y="211389"/>
            <a:ext cx="8427720" cy="928052"/>
          </a:xfrm>
          <a:prstGeom prst="rect">
            <a:avLst/>
          </a:prstGeom>
          <a:noFill/>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6EF632-A2EC-27B3-C771-8A955CC765F9}"/>
              </a:ext>
            </a:extLst>
          </p:cNvPr>
          <p:cNvSpPr>
            <a:spLocks noGrp="1"/>
          </p:cNvSpPr>
          <p:nvPr>
            <p:ph type="body" idx="1"/>
          </p:nvPr>
        </p:nvSpPr>
        <p:spPr>
          <a:xfrm>
            <a:off x="334709" y="1350830"/>
            <a:ext cx="11509761" cy="4943063"/>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2449737"/>
      </p:ext>
    </p:extLst>
  </p:cSld>
  <p:clrMap bg1="lt1" tx1="dk1" bg2="lt2" tx2="dk2" accent1="accent1" accent2="accent2" accent3="accent3" accent4="accent4" accent5="accent5" accent6="accent6" hlink="hlink" folHlink="folHlink"/>
  <p:sldLayoutIdLst>
    <p:sldLayoutId id="2147483806" r:id="rId1"/>
    <p:sldLayoutId id="2147483807" r:id="rId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sv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image" Target="../media/image31.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diagramData" Target="../diagrams/data2.xml"/><Relationship Id="rId5" Type="http://schemas.openxmlformats.org/officeDocument/2006/relationships/image" Target="../media/image34.png"/><Relationship Id="rId15" Type="http://schemas.microsoft.com/office/2007/relationships/diagramDrawing" Target="../diagrams/drawing2.xml"/><Relationship Id="rId10" Type="http://schemas.openxmlformats.org/officeDocument/2006/relationships/image" Target="../media/image19.png"/><Relationship Id="rId19" Type="http://schemas.openxmlformats.org/officeDocument/2006/relationships/diagramColors" Target="../diagrams/colors3.xml"/><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svg"/><Relationship Id="rId4" Type="http://schemas.openxmlformats.org/officeDocument/2006/relationships/diagramLayout" Target="../diagrams/layout1.xml"/><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3.sv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2.sv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4.sv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33E11-702A-E2BD-B097-48D86036E1F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C747FF-92A8-83E3-233E-200495385E25}"/>
              </a:ext>
            </a:extLst>
          </p:cNvPr>
          <p:cNvSpPr/>
          <p:nvPr/>
        </p:nvSpPr>
        <p:spPr>
          <a:xfrm>
            <a:off x="10137982" y="6588807"/>
            <a:ext cx="2054018" cy="269193"/>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Slide Number Placeholder 2">
            <a:extLst>
              <a:ext uri="{FF2B5EF4-FFF2-40B4-BE49-F238E27FC236}">
                <a16:creationId xmlns:a16="http://schemas.microsoft.com/office/drawing/2014/main" id="{69058E10-5C48-887B-5550-A53681059E24}"/>
              </a:ext>
            </a:extLst>
          </p:cNvPr>
          <p:cNvSpPr txBox="1">
            <a:spLocks/>
          </p:cNvSpPr>
          <p:nvPr/>
        </p:nvSpPr>
        <p:spPr>
          <a:xfrm>
            <a:off x="10049396"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ptos" panose="02110004020202020204"/>
                <a:ea typeface="+mn-ea"/>
                <a:cs typeface="+mn-cs"/>
              </a:rPr>
              <a:t>Slide </a:t>
            </a:r>
            <a:fld id="{6CC72DD5-14A2-49B9-A213-0F99922027F3}" type="slidenum">
              <a:rPr kumimoji="0" lang="en-GB" sz="1100" b="1"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1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1E65ADD2-DEA7-7D6A-E6EE-DFCB625AD4F4}"/>
              </a:ext>
            </a:extLst>
          </p:cNvPr>
          <p:cNvSpPr/>
          <p:nvPr/>
        </p:nvSpPr>
        <p:spPr>
          <a:xfrm>
            <a:off x="2079476" y="6591984"/>
            <a:ext cx="2008262" cy="26919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D2949CD6-AF67-10A4-F1A3-0F9F4692B1DE}"/>
              </a:ext>
            </a:extLst>
          </p:cNvPr>
          <p:cNvSpPr/>
          <p:nvPr/>
        </p:nvSpPr>
        <p:spPr>
          <a:xfrm>
            <a:off x="6096000" y="6586481"/>
            <a:ext cx="2008262" cy="269193"/>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F047266D-FED0-7702-0B74-6FE1ACD9DF70}"/>
              </a:ext>
            </a:extLst>
          </p:cNvPr>
          <p:cNvSpPr/>
          <p:nvPr/>
        </p:nvSpPr>
        <p:spPr>
          <a:xfrm>
            <a:off x="4087738" y="6591984"/>
            <a:ext cx="2008262" cy="269193"/>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6F7568FF-C419-21D9-0A67-438143C9CC6F}"/>
              </a:ext>
            </a:extLst>
          </p:cNvPr>
          <p:cNvSpPr/>
          <p:nvPr/>
        </p:nvSpPr>
        <p:spPr>
          <a:xfrm>
            <a:off x="0" y="6591984"/>
            <a:ext cx="2079476" cy="269193"/>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FF5FE09-4139-F8A1-589C-1551D96D158B}"/>
              </a:ext>
            </a:extLst>
          </p:cNvPr>
          <p:cNvSpPr/>
          <p:nvPr/>
        </p:nvSpPr>
        <p:spPr>
          <a:xfrm>
            <a:off x="8116991" y="6589918"/>
            <a:ext cx="2008262" cy="26919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6BBB317-8A12-6FF4-6DE7-4A254D5E97A4}"/>
              </a:ext>
            </a:extLst>
          </p:cNvPr>
          <p:cNvSpPr/>
          <p:nvPr/>
        </p:nvSpPr>
        <p:spPr>
          <a:xfrm>
            <a:off x="7107878" y="1616263"/>
            <a:ext cx="1391214" cy="1308092"/>
          </a:xfrm>
          <a:prstGeom prst="rect">
            <a:avLst/>
          </a:prstGeom>
          <a:solidFill>
            <a:schemeClr val="accent4">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8D6B6956-7851-D736-95A4-17C690A2AB84}"/>
              </a:ext>
            </a:extLst>
          </p:cNvPr>
          <p:cNvSpPr/>
          <p:nvPr/>
        </p:nvSpPr>
        <p:spPr>
          <a:xfrm>
            <a:off x="8582104" y="1616263"/>
            <a:ext cx="1391214" cy="1308092"/>
          </a:xfrm>
          <a:prstGeom prst="rect">
            <a:avLst/>
          </a:prstGeom>
          <a:solidFill>
            <a:schemeClr val="accent2">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F913DC11-E725-33A5-AB50-C7C8B1691F01}"/>
              </a:ext>
            </a:extLst>
          </p:cNvPr>
          <p:cNvSpPr/>
          <p:nvPr/>
        </p:nvSpPr>
        <p:spPr>
          <a:xfrm>
            <a:off x="10056330" y="1616263"/>
            <a:ext cx="1391214" cy="1308092"/>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8A812348-1815-4BB3-AC5C-40DF19CFB669}"/>
              </a:ext>
            </a:extLst>
          </p:cNvPr>
          <p:cNvSpPr/>
          <p:nvPr/>
        </p:nvSpPr>
        <p:spPr>
          <a:xfrm>
            <a:off x="7107878" y="3013742"/>
            <a:ext cx="1391214" cy="1308092"/>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040F284C-8438-EE8A-076C-1E6C0B7617FB}"/>
              </a:ext>
            </a:extLst>
          </p:cNvPr>
          <p:cNvSpPr/>
          <p:nvPr/>
        </p:nvSpPr>
        <p:spPr>
          <a:xfrm>
            <a:off x="8582104" y="3013742"/>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96CA8360-9CFD-299D-CCCA-4DAF190D265E}"/>
              </a:ext>
            </a:extLst>
          </p:cNvPr>
          <p:cNvSpPr/>
          <p:nvPr/>
        </p:nvSpPr>
        <p:spPr>
          <a:xfrm>
            <a:off x="10058403" y="3013742"/>
            <a:ext cx="1391214" cy="1308092"/>
          </a:xfrm>
          <a:prstGeom prst="rect">
            <a:avLst/>
          </a:prstGeom>
          <a:solidFill>
            <a:schemeClr val="accent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53D9EE6A-30BA-0D37-BE4A-5041F681C9EB}"/>
              </a:ext>
            </a:extLst>
          </p:cNvPr>
          <p:cNvSpPr/>
          <p:nvPr/>
        </p:nvSpPr>
        <p:spPr>
          <a:xfrm>
            <a:off x="7107878" y="4421954"/>
            <a:ext cx="1391214" cy="1308092"/>
          </a:xfrm>
          <a:prstGeom prst="rect">
            <a:avLst/>
          </a:prstGeom>
          <a:solidFill>
            <a:schemeClr val="accent3">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409C4AD1-D888-6A10-0001-CF5E74612CD6}"/>
              </a:ext>
            </a:extLst>
          </p:cNvPr>
          <p:cNvSpPr/>
          <p:nvPr/>
        </p:nvSpPr>
        <p:spPr>
          <a:xfrm>
            <a:off x="8582104" y="4411221"/>
            <a:ext cx="1391214" cy="1308092"/>
          </a:xfrm>
          <a:prstGeom prst="rect">
            <a:avLst/>
          </a:prstGeom>
          <a:solidFill>
            <a:schemeClr val="accent5">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B4811BF7-C43F-104A-BB99-BFD56F1BE3C4}"/>
              </a:ext>
            </a:extLst>
          </p:cNvPr>
          <p:cNvSpPr/>
          <p:nvPr/>
        </p:nvSpPr>
        <p:spPr>
          <a:xfrm>
            <a:off x="10049396" y="4411221"/>
            <a:ext cx="1391214" cy="1308092"/>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1" name="Picture 30" descr="Technology main icon in pink">
            <a:extLst>
              <a:ext uri="{FF2B5EF4-FFF2-40B4-BE49-F238E27FC236}">
                <a16:creationId xmlns:a16="http://schemas.microsoft.com/office/drawing/2014/main" id="{298FDA4F-D215-914B-858B-5EE7321832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004" y="1747210"/>
            <a:ext cx="1047747" cy="1047747"/>
          </a:xfrm>
          <a:prstGeom prst="rect">
            <a:avLst/>
          </a:prstGeom>
        </p:spPr>
      </p:pic>
      <p:pic>
        <p:nvPicPr>
          <p:cNvPr id="32" name="Picture 31" descr="Healthy communities main icon in orange">
            <a:extLst>
              <a:ext uri="{FF2B5EF4-FFF2-40B4-BE49-F238E27FC236}">
                <a16:creationId xmlns:a16="http://schemas.microsoft.com/office/drawing/2014/main" id="{59616018-8CC4-9631-FBFB-B2A312779E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8623" y="3145671"/>
            <a:ext cx="1079841" cy="1079841"/>
          </a:xfrm>
          <a:prstGeom prst="rect">
            <a:avLst/>
          </a:prstGeom>
        </p:spPr>
      </p:pic>
      <p:pic>
        <p:nvPicPr>
          <p:cNvPr id="33" name="Picture 32" descr="Responsive main icon in blue.">
            <a:extLst>
              <a:ext uri="{FF2B5EF4-FFF2-40B4-BE49-F238E27FC236}">
                <a16:creationId xmlns:a16="http://schemas.microsoft.com/office/drawing/2014/main" id="{751C7E10-8B74-D1A8-B0D8-9C3EDA4148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8623" y="1747210"/>
            <a:ext cx="1078510" cy="1078510"/>
          </a:xfrm>
          <a:prstGeom prst="rect">
            <a:avLst/>
          </a:prstGeom>
        </p:spPr>
      </p:pic>
      <p:pic>
        <p:nvPicPr>
          <p:cNvPr id="34" name="Picture 33" descr="Including everyone main icon in purple">
            <a:extLst>
              <a:ext uri="{FF2B5EF4-FFF2-40B4-BE49-F238E27FC236}">
                <a16:creationId xmlns:a16="http://schemas.microsoft.com/office/drawing/2014/main" id="{57166D87-F74B-7C80-D993-2D66B17A8D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4245" y="3145671"/>
            <a:ext cx="1079841" cy="1079841"/>
          </a:xfrm>
          <a:prstGeom prst="rect">
            <a:avLst/>
          </a:prstGeom>
        </p:spPr>
      </p:pic>
      <p:pic>
        <p:nvPicPr>
          <p:cNvPr id="35" name="Picture 34" descr="Valuing our people main icon in green">
            <a:extLst>
              <a:ext uri="{FF2B5EF4-FFF2-40B4-BE49-F238E27FC236}">
                <a16:creationId xmlns:a16="http://schemas.microsoft.com/office/drawing/2014/main" id="{9BF07E74-217F-5429-6A3F-58B83AB967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3241" y="4546129"/>
            <a:ext cx="1078510" cy="1078510"/>
          </a:xfrm>
          <a:prstGeom prst="rect">
            <a:avLst/>
          </a:prstGeom>
        </p:spPr>
      </p:pic>
      <p:pic>
        <p:nvPicPr>
          <p:cNvPr id="36" name="Picture 35" descr="Efficient and effective main icon in red">
            <a:extLst>
              <a:ext uri="{FF2B5EF4-FFF2-40B4-BE49-F238E27FC236}">
                <a16:creationId xmlns:a16="http://schemas.microsoft.com/office/drawing/2014/main" id="{E17A3EDB-2688-119A-9997-D931B24711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36148" y="4546129"/>
            <a:ext cx="1078510" cy="1078510"/>
          </a:xfrm>
          <a:prstGeom prst="rect">
            <a:avLst/>
          </a:prstGeom>
        </p:spPr>
      </p:pic>
      <p:pic>
        <p:nvPicPr>
          <p:cNvPr id="37" name="Gráfico 217">
            <a:extLst>
              <a:ext uri="{FF2B5EF4-FFF2-40B4-BE49-F238E27FC236}">
                <a16:creationId xmlns:a16="http://schemas.microsoft.com/office/drawing/2014/main" id="{C2935C83-9EC7-5C1D-F844-C22FE49C17A0}"/>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0224245" y="1747210"/>
            <a:ext cx="981468" cy="981468"/>
          </a:xfrm>
          <a:prstGeom prst="rect">
            <a:avLst/>
          </a:prstGeom>
        </p:spPr>
      </p:pic>
      <p:sp>
        <p:nvSpPr>
          <p:cNvPr id="45" name="Title 1">
            <a:extLst>
              <a:ext uri="{FF2B5EF4-FFF2-40B4-BE49-F238E27FC236}">
                <a16:creationId xmlns:a16="http://schemas.microsoft.com/office/drawing/2014/main" id="{02262079-B013-93FD-C872-058F3E48DCD8}"/>
              </a:ext>
            </a:extLst>
          </p:cNvPr>
          <p:cNvSpPr txBox="1">
            <a:spLocks/>
          </p:cNvSpPr>
          <p:nvPr/>
        </p:nvSpPr>
        <p:spPr>
          <a:xfrm>
            <a:off x="545783" y="2237944"/>
            <a:ext cx="5818974" cy="2481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4C346F"/>
                </a:solidFill>
                <a:effectLst/>
                <a:uLnTx/>
                <a:uFillTx/>
                <a:latin typeface="Arial" panose="020B0604020202020204" pitchFamily="34" charset="0"/>
                <a:ea typeface="+mj-ea"/>
                <a:cs typeface="Arial" panose="020B0604020202020204" pitchFamily="34" charset="0"/>
              </a:rPr>
              <a:t>VCSE Partnership </a:t>
            </a:r>
            <a:r>
              <a:rPr lang="en-GB">
                <a:solidFill>
                  <a:srgbClr val="4C346F"/>
                </a:solidFill>
              </a:rPr>
              <a:t>Round Table</a:t>
            </a:r>
            <a:endParaRPr kumimoji="0" lang="en-GB" sz="3500" b="1" i="0" u="none" strike="noStrike" kern="1200" cap="none" spc="0" normalizeH="0" baseline="0" noProof="0">
              <a:ln>
                <a:noFill/>
              </a:ln>
              <a:solidFill>
                <a:srgbClr val="4C346F"/>
              </a:solidFill>
              <a:effectLst/>
              <a:uLnTx/>
              <a:uFillTx/>
              <a:latin typeface="Arial" panose="020B0604020202020204" pitchFamily="34" charset="0"/>
              <a:ea typeface="+mj-ea"/>
              <a:cs typeface="Arial" panose="020B0604020202020204" pitchFamily="34" charset="0"/>
            </a:endParaRPr>
          </a:p>
        </p:txBody>
      </p:sp>
      <p:pic>
        <p:nvPicPr>
          <p:cNvPr id="2" name="Gráfico 226">
            <a:extLst>
              <a:ext uri="{FF2B5EF4-FFF2-40B4-BE49-F238E27FC236}">
                <a16:creationId xmlns:a16="http://schemas.microsoft.com/office/drawing/2014/main" id="{752D378A-3C0B-9C65-1236-2372892C4D10}"/>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310793" y="3173719"/>
            <a:ext cx="1025086" cy="1025086"/>
          </a:xfrm>
          <a:prstGeom prst="rect">
            <a:avLst/>
          </a:prstGeom>
        </p:spPr>
      </p:pic>
      <p:pic>
        <p:nvPicPr>
          <p:cNvPr id="6" name="Gráfico 233">
            <a:extLst>
              <a:ext uri="{FF2B5EF4-FFF2-40B4-BE49-F238E27FC236}">
                <a16:creationId xmlns:a16="http://schemas.microsoft.com/office/drawing/2014/main" id="{59884F21-E36E-FDDA-6DE6-BDA5188E4BE7}"/>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10224245" y="4553777"/>
            <a:ext cx="1024607" cy="1024607"/>
          </a:xfrm>
          <a:prstGeom prst="rect">
            <a:avLst/>
          </a:prstGeom>
        </p:spPr>
      </p:pic>
    </p:spTree>
    <p:extLst>
      <p:ext uri="{BB962C8B-B14F-4D97-AF65-F5344CB8AC3E}">
        <p14:creationId xmlns:p14="http://schemas.microsoft.com/office/powerpoint/2010/main" val="173531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F9D7B-A83F-A305-0193-7C8B29535DC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9D38254-16A5-6FC3-268E-4D9084BA8DE8}"/>
              </a:ext>
            </a:extLst>
          </p:cNvPr>
          <p:cNvSpPr/>
          <p:nvPr/>
        </p:nvSpPr>
        <p:spPr>
          <a:xfrm>
            <a:off x="7107878" y="1616263"/>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DF7AFE6-AFED-2EBA-5300-0CFDD9DBA687}"/>
              </a:ext>
            </a:extLst>
          </p:cNvPr>
          <p:cNvSpPr/>
          <p:nvPr/>
        </p:nvSpPr>
        <p:spPr>
          <a:xfrm>
            <a:off x="8582104" y="1616263"/>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BC64E8F-9D70-ACC5-0FE4-00D4376B0053}"/>
              </a:ext>
            </a:extLst>
          </p:cNvPr>
          <p:cNvSpPr/>
          <p:nvPr/>
        </p:nvSpPr>
        <p:spPr>
          <a:xfrm>
            <a:off x="8582104" y="3013742"/>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B0FFCDD-9C8F-C18D-BFED-3AD72304F9EA}"/>
              </a:ext>
            </a:extLst>
          </p:cNvPr>
          <p:cNvSpPr/>
          <p:nvPr/>
        </p:nvSpPr>
        <p:spPr>
          <a:xfrm>
            <a:off x="10058403" y="3013742"/>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9D597DE-D850-CE37-DED0-88012B08F7FF}"/>
              </a:ext>
            </a:extLst>
          </p:cNvPr>
          <p:cNvSpPr/>
          <p:nvPr/>
        </p:nvSpPr>
        <p:spPr>
          <a:xfrm>
            <a:off x="7107878" y="4421954"/>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4347259-47CB-53BF-F789-29EA01D604C3}"/>
              </a:ext>
            </a:extLst>
          </p:cNvPr>
          <p:cNvSpPr/>
          <p:nvPr/>
        </p:nvSpPr>
        <p:spPr>
          <a:xfrm>
            <a:off x="8582104" y="4411221"/>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Healthy communities main icon in orange">
            <a:extLst>
              <a:ext uri="{FF2B5EF4-FFF2-40B4-BE49-F238E27FC236}">
                <a16:creationId xmlns:a16="http://schemas.microsoft.com/office/drawing/2014/main" id="{5C032940-1CAB-D8D7-0054-4581ACD51E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8623" y="3145671"/>
            <a:ext cx="1079841" cy="1079841"/>
          </a:xfrm>
          <a:prstGeom prst="rect">
            <a:avLst/>
          </a:prstGeom>
        </p:spPr>
      </p:pic>
      <p:sp>
        <p:nvSpPr>
          <p:cNvPr id="45" name="Title 1">
            <a:extLst>
              <a:ext uri="{FF2B5EF4-FFF2-40B4-BE49-F238E27FC236}">
                <a16:creationId xmlns:a16="http://schemas.microsoft.com/office/drawing/2014/main" id="{9F1916DF-E79C-8FE4-66E5-D720676F2993}"/>
              </a:ext>
            </a:extLst>
          </p:cNvPr>
          <p:cNvSpPr txBox="1">
            <a:spLocks/>
          </p:cNvSpPr>
          <p:nvPr/>
        </p:nvSpPr>
        <p:spPr>
          <a:xfrm>
            <a:off x="181740" y="2098700"/>
            <a:ext cx="6761284" cy="3342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a:lstStyle>
          <a:p>
            <a:r>
              <a:rPr lang="en-GB" sz="4000" dirty="0"/>
              <a:t>LNR Integrated Care Board </a:t>
            </a:r>
          </a:p>
          <a:p>
            <a:endParaRPr lang="en-GB" sz="3200" dirty="0"/>
          </a:p>
          <a:p>
            <a:r>
              <a:rPr lang="en-GB" sz="3200" dirty="0"/>
              <a:t>DRAFT Neighbourhood Health Plan</a:t>
            </a:r>
            <a:endParaRPr lang="en-GB" sz="4000" dirty="0"/>
          </a:p>
          <a:p>
            <a:endParaRPr lang="en-GB" sz="2400" dirty="0"/>
          </a:p>
          <a:p>
            <a:r>
              <a:rPr lang="en-GB" sz="2400" b="0" dirty="0"/>
              <a:t>Summary &amp; Development</a:t>
            </a:r>
          </a:p>
        </p:txBody>
      </p:sp>
      <p:sp>
        <p:nvSpPr>
          <p:cNvPr id="2" name="Rectangle 1">
            <a:extLst>
              <a:ext uri="{FF2B5EF4-FFF2-40B4-BE49-F238E27FC236}">
                <a16:creationId xmlns:a16="http://schemas.microsoft.com/office/drawing/2014/main" id="{EB3CCEF3-8E7A-E406-8D59-DED598177F67}"/>
              </a:ext>
            </a:extLst>
          </p:cNvPr>
          <p:cNvSpPr/>
          <p:nvPr/>
        </p:nvSpPr>
        <p:spPr>
          <a:xfrm>
            <a:off x="10056330" y="1616263"/>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D2706D8-B899-B94D-0628-B0A8B10A7924}"/>
              </a:ext>
            </a:extLst>
          </p:cNvPr>
          <p:cNvSpPr/>
          <p:nvPr/>
        </p:nvSpPr>
        <p:spPr>
          <a:xfrm>
            <a:off x="10056330" y="4421954"/>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CA1A35F-E054-3CC3-8662-2C4A4B5B645E}"/>
              </a:ext>
            </a:extLst>
          </p:cNvPr>
          <p:cNvSpPr/>
          <p:nvPr/>
        </p:nvSpPr>
        <p:spPr>
          <a:xfrm>
            <a:off x="7107878" y="3013742"/>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áfico 22">
            <a:extLst>
              <a:ext uri="{FF2B5EF4-FFF2-40B4-BE49-F238E27FC236}">
                <a16:creationId xmlns:a16="http://schemas.microsoft.com/office/drawing/2014/main" id="{B7B71998-5DD1-9004-FE90-C00D8E359292}"/>
              </a:ext>
            </a:extLst>
          </p:cNvPr>
          <p:cNvGrpSpPr/>
          <p:nvPr/>
        </p:nvGrpSpPr>
        <p:grpSpPr>
          <a:xfrm>
            <a:off x="10310541" y="4660790"/>
            <a:ext cx="882792" cy="830419"/>
            <a:chOff x="8610000" y="1514163"/>
            <a:chExt cx="597977" cy="597977"/>
          </a:xfrm>
          <a:solidFill>
            <a:schemeClr val="accent6"/>
          </a:solidFill>
        </p:grpSpPr>
        <p:sp>
          <p:nvSpPr>
            <p:cNvPr id="19" name="Forma libre 340">
              <a:extLst>
                <a:ext uri="{FF2B5EF4-FFF2-40B4-BE49-F238E27FC236}">
                  <a16:creationId xmlns:a16="http://schemas.microsoft.com/office/drawing/2014/main" id="{29A3F870-E361-7CD8-02AA-0ACC6A0E55F9}"/>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20" name="Forma libre 341">
              <a:extLst>
                <a:ext uri="{FF2B5EF4-FFF2-40B4-BE49-F238E27FC236}">
                  <a16:creationId xmlns:a16="http://schemas.microsoft.com/office/drawing/2014/main" id="{4743AE97-A151-8644-CCCA-55FB4F5853C7}"/>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a:p>
          </p:txBody>
        </p:sp>
        <p:sp>
          <p:nvSpPr>
            <p:cNvPr id="21" name="Forma libre 342">
              <a:extLst>
                <a:ext uri="{FF2B5EF4-FFF2-40B4-BE49-F238E27FC236}">
                  <a16:creationId xmlns:a16="http://schemas.microsoft.com/office/drawing/2014/main" id="{61D28DF8-F6F4-61D6-868B-4792E514F1CD}"/>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22" name="Forma libre 343">
              <a:extLst>
                <a:ext uri="{FF2B5EF4-FFF2-40B4-BE49-F238E27FC236}">
                  <a16:creationId xmlns:a16="http://schemas.microsoft.com/office/drawing/2014/main" id="{53C389FE-A57D-DA6D-B63F-5C4414DCC09F}"/>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a:p>
          </p:txBody>
        </p:sp>
        <p:sp>
          <p:nvSpPr>
            <p:cNvPr id="33" name="Forma libre 344">
              <a:extLst>
                <a:ext uri="{FF2B5EF4-FFF2-40B4-BE49-F238E27FC236}">
                  <a16:creationId xmlns:a16="http://schemas.microsoft.com/office/drawing/2014/main" id="{8B1ABD68-043E-47A1-5D14-B787E43CF327}"/>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34" name="Forma libre 345">
              <a:extLst>
                <a:ext uri="{FF2B5EF4-FFF2-40B4-BE49-F238E27FC236}">
                  <a16:creationId xmlns:a16="http://schemas.microsoft.com/office/drawing/2014/main" id="{B20E3421-8573-9192-F165-4EC2EA90DBD2}"/>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a:p>
          </p:txBody>
        </p:sp>
        <p:sp>
          <p:nvSpPr>
            <p:cNvPr id="35" name="Forma libre 346">
              <a:extLst>
                <a:ext uri="{FF2B5EF4-FFF2-40B4-BE49-F238E27FC236}">
                  <a16:creationId xmlns:a16="http://schemas.microsoft.com/office/drawing/2014/main" id="{7F5D51D8-1BF0-5487-3BE2-6C87ED8E5A3E}"/>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a:p>
          </p:txBody>
        </p:sp>
      </p:grpSp>
      <p:grpSp>
        <p:nvGrpSpPr>
          <p:cNvPr id="36" name="Gráfico 46">
            <a:extLst>
              <a:ext uri="{FF2B5EF4-FFF2-40B4-BE49-F238E27FC236}">
                <a16:creationId xmlns:a16="http://schemas.microsoft.com/office/drawing/2014/main" id="{791CBC94-64DF-2A4F-50CD-23997E15B6EF}"/>
              </a:ext>
            </a:extLst>
          </p:cNvPr>
          <p:cNvGrpSpPr/>
          <p:nvPr/>
        </p:nvGrpSpPr>
        <p:grpSpPr>
          <a:xfrm>
            <a:off x="7373694" y="1834979"/>
            <a:ext cx="859581" cy="870660"/>
            <a:chOff x="2840337" y="265552"/>
            <a:chExt cx="546588" cy="546588"/>
          </a:xfrm>
          <a:solidFill>
            <a:schemeClr val="accent6"/>
          </a:solidFill>
        </p:grpSpPr>
        <p:sp>
          <p:nvSpPr>
            <p:cNvPr id="37" name="Forma libre 290">
              <a:extLst>
                <a:ext uri="{FF2B5EF4-FFF2-40B4-BE49-F238E27FC236}">
                  <a16:creationId xmlns:a16="http://schemas.microsoft.com/office/drawing/2014/main" id="{C68CD40E-1CD2-339B-80B9-9E49CF42C8EF}"/>
                </a:ext>
              </a:extLst>
            </p:cNvPr>
            <p:cNvSpPr/>
            <p:nvPr/>
          </p:nvSpPr>
          <p:spPr>
            <a:xfrm>
              <a:off x="2976183" y="549432"/>
              <a:ext cx="274362" cy="125971"/>
            </a:xfrm>
            <a:custGeom>
              <a:avLst/>
              <a:gdLst>
                <a:gd name="connsiteX0" fmla="*/ 242068 w 274361"/>
                <a:gd name="connsiteY0" fmla="*/ 30392 h 125971"/>
                <a:gd name="connsiteX1" fmla="*/ 137448 w 274361"/>
                <a:gd name="connsiteY1" fmla="*/ 801 h 125971"/>
                <a:gd name="connsiteX2" fmla="*/ 32827 w 274361"/>
                <a:gd name="connsiteY2" fmla="*/ 30392 h 125971"/>
                <a:gd name="connsiteX3" fmla="*/ 801 w 274361"/>
                <a:gd name="connsiteY3" fmla="*/ 86083 h 125971"/>
                <a:gd name="connsiteX4" fmla="*/ 801 w 274361"/>
                <a:gd name="connsiteY4" fmla="*/ 95458 h 125971"/>
                <a:gd name="connsiteX5" fmla="*/ 30092 w 274361"/>
                <a:gd name="connsiteY5" fmla="*/ 126061 h 125971"/>
                <a:gd name="connsiteX6" fmla="*/ 244804 w 274361"/>
                <a:gd name="connsiteY6" fmla="*/ 126061 h 125971"/>
                <a:gd name="connsiteX7" fmla="*/ 274095 w 274361"/>
                <a:gd name="connsiteY7" fmla="*/ 95458 h 125971"/>
                <a:gd name="connsiteX8" fmla="*/ 274095 w 274361"/>
                <a:gd name="connsiteY8" fmla="*/ 86083 h 125971"/>
                <a:gd name="connsiteX9" fmla="*/ 242068 w 274361"/>
                <a:gd name="connsiteY9" fmla="*/ 30392 h 12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61" h="125971">
                  <a:moveTo>
                    <a:pt x="242068" y="30392"/>
                  </a:moveTo>
                  <a:cubicBezTo>
                    <a:pt x="217580" y="16892"/>
                    <a:pt x="179571" y="801"/>
                    <a:pt x="137448" y="801"/>
                  </a:cubicBezTo>
                  <a:cubicBezTo>
                    <a:pt x="95324" y="801"/>
                    <a:pt x="57314" y="16892"/>
                    <a:pt x="32827" y="30392"/>
                  </a:cubicBezTo>
                  <a:cubicBezTo>
                    <a:pt x="13078" y="41290"/>
                    <a:pt x="801" y="62630"/>
                    <a:pt x="801" y="86083"/>
                  </a:cubicBezTo>
                  <a:lnTo>
                    <a:pt x="801" y="95458"/>
                  </a:lnTo>
                  <a:cubicBezTo>
                    <a:pt x="801" y="112327"/>
                    <a:pt x="13945" y="126061"/>
                    <a:pt x="30092" y="126061"/>
                  </a:cubicBezTo>
                  <a:lnTo>
                    <a:pt x="244804" y="126061"/>
                  </a:lnTo>
                  <a:cubicBezTo>
                    <a:pt x="260951" y="126061"/>
                    <a:pt x="274095" y="112327"/>
                    <a:pt x="274095" y="95458"/>
                  </a:cubicBezTo>
                  <a:lnTo>
                    <a:pt x="274095" y="86083"/>
                  </a:lnTo>
                  <a:cubicBezTo>
                    <a:pt x="274095" y="62630"/>
                    <a:pt x="261818" y="41291"/>
                    <a:pt x="242068" y="30392"/>
                  </a:cubicBezTo>
                  <a:close/>
                </a:path>
              </a:pathLst>
            </a:custGeom>
            <a:grpFill/>
            <a:ln w="9525" cap="flat">
              <a:noFill/>
              <a:prstDash val="solid"/>
              <a:miter/>
            </a:ln>
          </p:spPr>
          <p:txBody>
            <a:bodyPr rtlCol="0" anchor="ctr"/>
            <a:lstStyle/>
            <a:p>
              <a:endParaRPr lang="es-MX"/>
            </a:p>
          </p:txBody>
        </p:sp>
        <p:sp>
          <p:nvSpPr>
            <p:cNvPr id="38" name="Forma libre 291">
              <a:extLst>
                <a:ext uri="{FF2B5EF4-FFF2-40B4-BE49-F238E27FC236}">
                  <a16:creationId xmlns:a16="http://schemas.microsoft.com/office/drawing/2014/main" id="{4C50E9D1-FE9D-71FF-7960-558842A82AFD}"/>
                </a:ext>
              </a:extLst>
            </p:cNvPr>
            <p:cNvSpPr/>
            <p:nvPr/>
          </p:nvSpPr>
          <p:spPr>
            <a:xfrm>
              <a:off x="3044507" y="401398"/>
              <a:ext cx="137715" cy="137715"/>
            </a:xfrm>
            <a:custGeom>
              <a:avLst/>
              <a:gdLst>
                <a:gd name="connsiteX0" fmla="*/ 137448 w 137714"/>
                <a:gd name="connsiteY0" fmla="*/ 69124 h 137714"/>
                <a:gd name="connsiteX1" fmla="*/ 69124 w 137714"/>
                <a:gd name="connsiteY1" fmla="*/ 137448 h 137714"/>
                <a:gd name="connsiteX2" fmla="*/ 801 w 137714"/>
                <a:gd name="connsiteY2" fmla="*/ 69124 h 137714"/>
                <a:gd name="connsiteX3" fmla="*/ 69124 w 137714"/>
                <a:gd name="connsiteY3" fmla="*/ 801 h 137714"/>
                <a:gd name="connsiteX4" fmla="*/ 137448 w 137714"/>
                <a:gd name="connsiteY4" fmla="*/ 69124 h 137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14" h="137714">
                  <a:moveTo>
                    <a:pt x="137448" y="69124"/>
                  </a:moveTo>
                  <a:cubicBezTo>
                    <a:pt x="137448" y="106858"/>
                    <a:pt x="106858" y="137448"/>
                    <a:pt x="69124" y="137448"/>
                  </a:cubicBezTo>
                  <a:cubicBezTo>
                    <a:pt x="31390" y="137448"/>
                    <a:pt x="801" y="106858"/>
                    <a:pt x="801" y="69124"/>
                  </a:cubicBezTo>
                  <a:cubicBezTo>
                    <a:pt x="801" y="31390"/>
                    <a:pt x="31390" y="801"/>
                    <a:pt x="69124" y="801"/>
                  </a:cubicBezTo>
                  <a:cubicBezTo>
                    <a:pt x="106858" y="801"/>
                    <a:pt x="137448" y="31390"/>
                    <a:pt x="137448" y="69124"/>
                  </a:cubicBezTo>
                  <a:close/>
                </a:path>
              </a:pathLst>
            </a:custGeom>
            <a:grpFill/>
            <a:ln w="9525" cap="flat">
              <a:noFill/>
              <a:prstDash val="solid"/>
              <a:miter/>
            </a:ln>
          </p:spPr>
          <p:txBody>
            <a:bodyPr rtlCol="0" anchor="ctr"/>
            <a:lstStyle/>
            <a:p>
              <a:endParaRPr lang="es-MX"/>
            </a:p>
          </p:txBody>
        </p:sp>
        <p:sp>
          <p:nvSpPr>
            <p:cNvPr id="39" name="Forma libre 292">
              <a:extLst>
                <a:ext uri="{FF2B5EF4-FFF2-40B4-BE49-F238E27FC236}">
                  <a16:creationId xmlns:a16="http://schemas.microsoft.com/office/drawing/2014/main" id="{5B69108A-594D-B4C4-BDE0-8726F23BE063}"/>
                </a:ext>
              </a:extLst>
            </p:cNvPr>
            <p:cNvSpPr/>
            <p:nvPr/>
          </p:nvSpPr>
          <p:spPr>
            <a:xfrm>
              <a:off x="2839536" y="264751"/>
              <a:ext cx="547656" cy="547656"/>
            </a:xfrm>
            <a:custGeom>
              <a:avLst/>
              <a:gdLst>
                <a:gd name="connsiteX0" fmla="*/ 536001 w 547655"/>
                <a:gd name="connsiteY0" fmla="*/ 251321 h 547655"/>
                <a:gd name="connsiteX1" fmla="*/ 523461 w 547655"/>
                <a:gd name="connsiteY1" fmla="*/ 251321 h 547655"/>
                <a:gd name="connsiteX2" fmla="*/ 296869 w 547655"/>
                <a:gd name="connsiteY2" fmla="*/ 24729 h 547655"/>
                <a:gd name="connsiteX3" fmla="*/ 296869 w 547655"/>
                <a:gd name="connsiteY3" fmla="*/ 12188 h 547655"/>
                <a:gd name="connsiteX4" fmla="*/ 285482 w 547655"/>
                <a:gd name="connsiteY4" fmla="*/ 801 h 547655"/>
                <a:gd name="connsiteX5" fmla="*/ 262708 w 547655"/>
                <a:gd name="connsiteY5" fmla="*/ 801 h 547655"/>
                <a:gd name="connsiteX6" fmla="*/ 251321 w 547655"/>
                <a:gd name="connsiteY6" fmla="*/ 12188 h 547655"/>
                <a:gd name="connsiteX7" fmla="*/ 251321 w 547655"/>
                <a:gd name="connsiteY7" fmla="*/ 24729 h 547655"/>
                <a:gd name="connsiteX8" fmla="*/ 24729 w 547655"/>
                <a:gd name="connsiteY8" fmla="*/ 251321 h 547655"/>
                <a:gd name="connsiteX9" fmla="*/ 12188 w 547655"/>
                <a:gd name="connsiteY9" fmla="*/ 251321 h 547655"/>
                <a:gd name="connsiteX10" fmla="*/ 801 w 547655"/>
                <a:gd name="connsiteY10" fmla="*/ 262707 h 547655"/>
                <a:gd name="connsiteX11" fmla="*/ 801 w 547655"/>
                <a:gd name="connsiteY11" fmla="*/ 285481 h 547655"/>
                <a:gd name="connsiteX12" fmla="*/ 12188 w 547655"/>
                <a:gd name="connsiteY12" fmla="*/ 296869 h 547655"/>
                <a:gd name="connsiteX13" fmla="*/ 24729 w 547655"/>
                <a:gd name="connsiteY13" fmla="*/ 296869 h 547655"/>
                <a:gd name="connsiteX14" fmla="*/ 251321 w 547655"/>
                <a:gd name="connsiteY14" fmla="*/ 523461 h 547655"/>
                <a:gd name="connsiteX15" fmla="*/ 251321 w 547655"/>
                <a:gd name="connsiteY15" fmla="*/ 536001 h 547655"/>
                <a:gd name="connsiteX16" fmla="*/ 262708 w 547655"/>
                <a:gd name="connsiteY16" fmla="*/ 547389 h 547655"/>
                <a:gd name="connsiteX17" fmla="*/ 285482 w 547655"/>
                <a:gd name="connsiteY17" fmla="*/ 547389 h 547655"/>
                <a:gd name="connsiteX18" fmla="*/ 296870 w 547655"/>
                <a:gd name="connsiteY18" fmla="*/ 536001 h 547655"/>
                <a:gd name="connsiteX19" fmla="*/ 296870 w 547655"/>
                <a:gd name="connsiteY19" fmla="*/ 523461 h 547655"/>
                <a:gd name="connsiteX20" fmla="*/ 523462 w 547655"/>
                <a:gd name="connsiteY20" fmla="*/ 296869 h 547655"/>
                <a:gd name="connsiteX21" fmla="*/ 536002 w 547655"/>
                <a:gd name="connsiteY21" fmla="*/ 296869 h 547655"/>
                <a:gd name="connsiteX22" fmla="*/ 547390 w 547655"/>
                <a:gd name="connsiteY22" fmla="*/ 285481 h 547655"/>
                <a:gd name="connsiteX23" fmla="*/ 547390 w 547655"/>
                <a:gd name="connsiteY23" fmla="*/ 262707 h 547655"/>
                <a:gd name="connsiteX24" fmla="*/ 536001 w 547655"/>
                <a:gd name="connsiteY24" fmla="*/ 251321 h 547655"/>
                <a:gd name="connsiteX25" fmla="*/ 456291 w 547655"/>
                <a:gd name="connsiteY25" fmla="*/ 296869 h 547655"/>
                <a:gd name="connsiteX26" fmla="*/ 477721 w 547655"/>
                <a:gd name="connsiteY26" fmla="*/ 296869 h 547655"/>
                <a:gd name="connsiteX27" fmla="*/ 296869 w 547655"/>
                <a:gd name="connsiteY27" fmla="*/ 477722 h 547655"/>
                <a:gd name="connsiteX28" fmla="*/ 296869 w 547655"/>
                <a:gd name="connsiteY28" fmla="*/ 456290 h 547655"/>
                <a:gd name="connsiteX29" fmla="*/ 285481 w 547655"/>
                <a:gd name="connsiteY29" fmla="*/ 444902 h 547655"/>
                <a:gd name="connsiteX30" fmla="*/ 262707 w 547655"/>
                <a:gd name="connsiteY30" fmla="*/ 444902 h 547655"/>
                <a:gd name="connsiteX31" fmla="*/ 251319 w 547655"/>
                <a:gd name="connsiteY31" fmla="*/ 456290 h 547655"/>
                <a:gd name="connsiteX32" fmla="*/ 251319 w 547655"/>
                <a:gd name="connsiteY32" fmla="*/ 477722 h 547655"/>
                <a:gd name="connsiteX33" fmla="*/ 70467 w 547655"/>
                <a:gd name="connsiteY33" fmla="*/ 296869 h 547655"/>
                <a:gd name="connsiteX34" fmla="*/ 91897 w 547655"/>
                <a:gd name="connsiteY34" fmla="*/ 296869 h 547655"/>
                <a:gd name="connsiteX35" fmla="*/ 103285 w 547655"/>
                <a:gd name="connsiteY35" fmla="*/ 285481 h 547655"/>
                <a:gd name="connsiteX36" fmla="*/ 103285 w 547655"/>
                <a:gd name="connsiteY36" fmla="*/ 262707 h 547655"/>
                <a:gd name="connsiteX37" fmla="*/ 91897 w 547655"/>
                <a:gd name="connsiteY37" fmla="*/ 251319 h 547655"/>
                <a:gd name="connsiteX38" fmla="*/ 70468 w 547655"/>
                <a:gd name="connsiteY38" fmla="*/ 251319 h 547655"/>
                <a:gd name="connsiteX39" fmla="*/ 251321 w 547655"/>
                <a:gd name="connsiteY39" fmla="*/ 70466 h 547655"/>
                <a:gd name="connsiteX40" fmla="*/ 251321 w 547655"/>
                <a:gd name="connsiteY40" fmla="*/ 91898 h 547655"/>
                <a:gd name="connsiteX41" fmla="*/ 262708 w 547655"/>
                <a:gd name="connsiteY41" fmla="*/ 103286 h 547655"/>
                <a:gd name="connsiteX42" fmla="*/ 285482 w 547655"/>
                <a:gd name="connsiteY42" fmla="*/ 103286 h 547655"/>
                <a:gd name="connsiteX43" fmla="*/ 296870 w 547655"/>
                <a:gd name="connsiteY43" fmla="*/ 91898 h 547655"/>
                <a:gd name="connsiteX44" fmla="*/ 296870 w 547655"/>
                <a:gd name="connsiteY44" fmla="*/ 70467 h 547655"/>
                <a:gd name="connsiteX45" fmla="*/ 477722 w 547655"/>
                <a:gd name="connsiteY45" fmla="*/ 251321 h 547655"/>
                <a:gd name="connsiteX46" fmla="*/ 456292 w 547655"/>
                <a:gd name="connsiteY46" fmla="*/ 251321 h 547655"/>
                <a:gd name="connsiteX47" fmla="*/ 444905 w 547655"/>
                <a:gd name="connsiteY47" fmla="*/ 262708 h 547655"/>
                <a:gd name="connsiteX48" fmla="*/ 444905 w 547655"/>
                <a:gd name="connsiteY48" fmla="*/ 285482 h 547655"/>
                <a:gd name="connsiteX49" fmla="*/ 456291 w 547655"/>
                <a:gd name="connsiteY49" fmla="*/ 296869 h 54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7655" h="547655">
                  <a:moveTo>
                    <a:pt x="536001" y="251321"/>
                  </a:moveTo>
                  <a:lnTo>
                    <a:pt x="523461" y="251321"/>
                  </a:lnTo>
                  <a:cubicBezTo>
                    <a:pt x="512583" y="131344"/>
                    <a:pt x="416845" y="35606"/>
                    <a:pt x="296869" y="24729"/>
                  </a:cubicBezTo>
                  <a:lnTo>
                    <a:pt x="296869" y="12188"/>
                  </a:lnTo>
                  <a:cubicBezTo>
                    <a:pt x="296869" y="5894"/>
                    <a:pt x="291777" y="801"/>
                    <a:pt x="285482" y="801"/>
                  </a:cubicBezTo>
                  <a:lnTo>
                    <a:pt x="262708" y="801"/>
                  </a:lnTo>
                  <a:cubicBezTo>
                    <a:pt x="256414" y="801"/>
                    <a:pt x="251321" y="5894"/>
                    <a:pt x="251321" y="12188"/>
                  </a:cubicBezTo>
                  <a:lnTo>
                    <a:pt x="251321" y="24729"/>
                  </a:lnTo>
                  <a:cubicBezTo>
                    <a:pt x="131344" y="35606"/>
                    <a:pt x="35606" y="131344"/>
                    <a:pt x="24729" y="251321"/>
                  </a:cubicBezTo>
                  <a:lnTo>
                    <a:pt x="12188" y="251321"/>
                  </a:lnTo>
                  <a:cubicBezTo>
                    <a:pt x="5894" y="251321"/>
                    <a:pt x="801" y="256414"/>
                    <a:pt x="801" y="262707"/>
                  </a:cubicBezTo>
                  <a:lnTo>
                    <a:pt x="801" y="285481"/>
                  </a:lnTo>
                  <a:cubicBezTo>
                    <a:pt x="801" y="291776"/>
                    <a:pt x="5894" y="296869"/>
                    <a:pt x="12188" y="296869"/>
                  </a:cubicBezTo>
                  <a:lnTo>
                    <a:pt x="24729" y="296869"/>
                  </a:lnTo>
                  <a:cubicBezTo>
                    <a:pt x="35606" y="416845"/>
                    <a:pt x="131343" y="512583"/>
                    <a:pt x="251321" y="523461"/>
                  </a:cubicBezTo>
                  <a:lnTo>
                    <a:pt x="251321" y="536001"/>
                  </a:lnTo>
                  <a:cubicBezTo>
                    <a:pt x="251321" y="542295"/>
                    <a:pt x="256414" y="547389"/>
                    <a:pt x="262708" y="547389"/>
                  </a:cubicBezTo>
                  <a:lnTo>
                    <a:pt x="285482" y="547389"/>
                  </a:lnTo>
                  <a:cubicBezTo>
                    <a:pt x="291777" y="547389"/>
                    <a:pt x="296870" y="542295"/>
                    <a:pt x="296870" y="536001"/>
                  </a:cubicBezTo>
                  <a:lnTo>
                    <a:pt x="296870" y="523461"/>
                  </a:lnTo>
                  <a:cubicBezTo>
                    <a:pt x="416846" y="512583"/>
                    <a:pt x="512584" y="416846"/>
                    <a:pt x="523462" y="296869"/>
                  </a:cubicBezTo>
                  <a:lnTo>
                    <a:pt x="536002" y="296869"/>
                  </a:lnTo>
                  <a:cubicBezTo>
                    <a:pt x="542296" y="296869"/>
                    <a:pt x="547390" y="291776"/>
                    <a:pt x="547390" y="285481"/>
                  </a:cubicBezTo>
                  <a:lnTo>
                    <a:pt x="547390" y="262707"/>
                  </a:lnTo>
                  <a:cubicBezTo>
                    <a:pt x="547389" y="256414"/>
                    <a:pt x="542295" y="251321"/>
                    <a:pt x="536001" y="251321"/>
                  </a:cubicBezTo>
                  <a:close/>
                  <a:moveTo>
                    <a:pt x="456291" y="296869"/>
                  </a:moveTo>
                  <a:lnTo>
                    <a:pt x="477721" y="296869"/>
                  </a:lnTo>
                  <a:cubicBezTo>
                    <a:pt x="467179" y="391707"/>
                    <a:pt x="391718" y="467179"/>
                    <a:pt x="296869" y="477722"/>
                  </a:cubicBezTo>
                  <a:lnTo>
                    <a:pt x="296869" y="456290"/>
                  </a:lnTo>
                  <a:cubicBezTo>
                    <a:pt x="296869" y="449996"/>
                    <a:pt x="291776" y="444902"/>
                    <a:pt x="285481" y="444902"/>
                  </a:cubicBezTo>
                  <a:lnTo>
                    <a:pt x="262707" y="444902"/>
                  </a:lnTo>
                  <a:cubicBezTo>
                    <a:pt x="256413" y="444902"/>
                    <a:pt x="251319" y="449996"/>
                    <a:pt x="251319" y="456290"/>
                  </a:cubicBezTo>
                  <a:lnTo>
                    <a:pt x="251319" y="477722"/>
                  </a:lnTo>
                  <a:cubicBezTo>
                    <a:pt x="156472" y="467179"/>
                    <a:pt x="81009" y="391707"/>
                    <a:pt x="70467" y="296869"/>
                  </a:cubicBezTo>
                  <a:lnTo>
                    <a:pt x="91897" y="296869"/>
                  </a:lnTo>
                  <a:cubicBezTo>
                    <a:pt x="98192" y="296869"/>
                    <a:pt x="103285" y="291776"/>
                    <a:pt x="103285" y="285481"/>
                  </a:cubicBezTo>
                  <a:lnTo>
                    <a:pt x="103285" y="262707"/>
                  </a:lnTo>
                  <a:cubicBezTo>
                    <a:pt x="103285" y="256413"/>
                    <a:pt x="98192" y="251319"/>
                    <a:pt x="91897" y="251319"/>
                  </a:cubicBezTo>
                  <a:lnTo>
                    <a:pt x="70468" y="251319"/>
                  </a:lnTo>
                  <a:cubicBezTo>
                    <a:pt x="81010" y="156481"/>
                    <a:pt x="156472" y="81009"/>
                    <a:pt x="251321" y="70466"/>
                  </a:cubicBezTo>
                  <a:lnTo>
                    <a:pt x="251321" y="91898"/>
                  </a:lnTo>
                  <a:cubicBezTo>
                    <a:pt x="251321" y="98193"/>
                    <a:pt x="256414" y="103286"/>
                    <a:pt x="262708" y="103286"/>
                  </a:cubicBezTo>
                  <a:lnTo>
                    <a:pt x="285482" y="103286"/>
                  </a:lnTo>
                  <a:cubicBezTo>
                    <a:pt x="291777" y="103286"/>
                    <a:pt x="296870" y="98193"/>
                    <a:pt x="296870" y="91898"/>
                  </a:cubicBezTo>
                  <a:lnTo>
                    <a:pt x="296870" y="70467"/>
                  </a:lnTo>
                  <a:cubicBezTo>
                    <a:pt x="391718" y="81010"/>
                    <a:pt x="467180" y="156482"/>
                    <a:pt x="477722" y="251321"/>
                  </a:cubicBezTo>
                  <a:lnTo>
                    <a:pt x="456292" y="251321"/>
                  </a:lnTo>
                  <a:cubicBezTo>
                    <a:pt x="449998" y="251321"/>
                    <a:pt x="444905" y="256414"/>
                    <a:pt x="444905" y="262708"/>
                  </a:cubicBezTo>
                  <a:lnTo>
                    <a:pt x="444905" y="285482"/>
                  </a:lnTo>
                  <a:cubicBezTo>
                    <a:pt x="444903" y="291777"/>
                    <a:pt x="449997" y="296869"/>
                    <a:pt x="456291" y="296869"/>
                  </a:cubicBezTo>
                  <a:close/>
                </a:path>
              </a:pathLst>
            </a:custGeom>
            <a:grpFill/>
            <a:ln w="9525" cap="flat">
              <a:noFill/>
              <a:prstDash val="solid"/>
              <a:miter/>
            </a:ln>
          </p:spPr>
          <p:txBody>
            <a:bodyPr rtlCol="0" anchor="ctr"/>
            <a:lstStyle/>
            <a:p>
              <a:endParaRPr lang="es-MX"/>
            </a:p>
          </p:txBody>
        </p:sp>
      </p:grpSp>
      <p:grpSp>
        <p:nvGrpSpPr>
          <p:cNvPr id="46" name="Gráfico 245">
            <a:extLst>
              <a:ext uri="{FF2B5EF4-FFF2-40B4-BE49-F238E27FC236}">
                <a16:creationId xmlns:a16="http://schemas.microsoft.com/office/drawing/2014/main" id="{83A7FE0A-164A-E8CE-507A-3BCB02017133}"/>
              </a:ext>
            </a:extLst>
          </p:cNvPr>
          <p:cNvGrpSpPr/>
          <p:nvPr/>
        </p:nvGrpSpPr>
        <p:grpSpPr>
          <a:xfrm>
            <a:off x="7342904" y="4598069"/>
            <a:ext cx="920319" cy="953795"/>
            <a:chOff x="9790237" y="2867934"/>
            <a:chExt cx="597977" cy="597977"/>
          </a:xfrm>
          <a:solidFill>
            <a:schemeClr val="accent6"/>
          </a:solidFill>
        </p:grpSpPr>
        <p:sp>
          <p:nvSpPr>
            <p:cNvPr id="47" name="Forma libre 378">
              <a:extLst>
                <a:ext uri="{FF2B5EF4-FFF2-40B4-BE49-F238E27FC236}">
                  <a16:creationId xmlns:a16="http://schemas.microsoft.com/office/drawing/2014/main" id="{F76F9085-F89D-F636-E6A4-615CD625332D}"/>
                </a:ext>
              </a:extLst>
            </p:cNvPr>
            <p:cNvSpPr/>
            <p:nvPr/>
          </p:nvSpPr>
          <p:spPr>
            <a:xfrm>
              <a:off x="9789361" y="2966720"/>
              <a:ext cx="599145" cy="399430"/>
            </a:xfrm>
            <a:custGeom>
              <a:avLst/>
              <a:gdLst>
                <a:gd name="connsiteX0" fmla="*/ 593537 w 599144"/>
                <a:gd name="connsiteY0" fmla="*/ 28043 h 399429"/>
                <a:gd name="connsiteX1" fmla="*/ 582138 w 599144"/>
                <a:gd name="connsiteY1" fmla="*/ 26547 h 399429"/>
                <a:gd name="connsiteX2" fmla="*/ 480577 w 599144"/>
                <a:gd name="connsiteY2" fmla="*/ 63483 h 399429"/>
                <a:gd name="connsiteX3" fmla="*/ 452352 w 599144"/>
                <a:gd name="connsiteY3" fmla="*/ 89445 h 399429"/>
                <a:gd name="connsiteX4" fmla="*/ 449919 w 599144"/>
                <a:gd name="connsiteY4" fmla="*/ 96462 h 399429"/>
                <a:gd name="connsiteX5" fmla="*/ 367861 w 599144"/>
                <a:gd name="connsiteY5" fmla="*/ 64554 h 399429"/>
                <a:gd name="connsiteX6" fmla="*/ 250836 w 599144"/>
                <a:gd name="connsiteY6" fmla="*/ 76168 h 399429"/>
                <a:gd name="connsiteX7" fmla="*/ 189789 w 599144"/>
                <a:gd name="connsiteY7" fmla="*/ 80345 h 399429"/>
                <a:gd name="connsiteX8" fmla="*/ 151921 w 599144"/>
                <a:gd name="connsiteY8" fmla="*/ 83365 h 399429"/>
                <a:gd name="connsiteX9" fmla="*/ 147379 w 599144"/>
                <a:gd name="connsiteY9" fmla="*/ 64531 h 399429"/>
                <a:gd name="connsiteX10" fmla="*/ 119154 w 599144"/>
                <a:gd name="connsiteY10" fmla="*/ 38569 h 399429"/>
                <a:gd name="connsiteX11" fmla="*/ 17592 w 599144"/>
                <a:gd name="connsiteY11" fmla="*/ 1631 h 399429"/>
                <a:gd name="connsiteX12" fmla="*/ 6194 w 599144"/>
                <a:gd name="connsiteY12" fmla="*/ 3127 h 399429"/>
                <a:gd name="connsiteX13" fmla="*/ 876 w 599144"/>
                <a:gd name="connsiteY13" fmla="*/ 13335 h 399429"/>
                <a:gd name="connsiteX14" fmla="*/ 876 w 599144"/>
                <a:gd name="connsiteY14" fmla="*/ 262491 h 399429"/>
                <a:gd name="connsiteX15" fmla="*/ 13334 w 599144"/>
                <a:gd name="connsiteY15" fmla="*/ 274950 h 399429"/>
                <a:gd name="connsiteX16" fmla="*/ 49722 w 599144"/>
                <a:gd name="connsiteY16" fmla="*/ 274950 h 399429"/>
                <a:gd name="connsiteX17" fmla="*/ 88904 w 599144"/>
                <a:gd name="connsiteY17" fmla="*/ 255863 h 399429"/>
                <a:gd name="connsiteX18" fmla="*/ 105892 w 599144"/>
                <a:gd name="connsiteY18" fmla="*/ 268672 h 399429"/>
                <a:gd name="connsiteX19" fmla="*/ 143326 w 599144"/>
                <a:gd name="connsiteY19" fmla="*/ 297396 h 399429"/>
                <a:gd name="connsiteX20" fmla="*/ 256591 w 599144"/>
                <a:gd name="connsiteY20" fmla="*/ 385464 h 399429"/>
                <a:gd name="connsiteX21" fmla="*/ 299864 w 599144"/>
                <a:gd name="connsiteY21" fmla="*/ 399529 h 399429"/>
                <a:gd name="connsiteX22" fmla="*/ 329258 w 599144"/>
                <a:gd name="connsiteY22" fmla="*/ 391219 h 399429"/>
                <a:gd name="connsiteX23" fmla="*/ 360475 w 599144"/>
                <a:gd name="connsiteY23" fmla="*/ 390525 h 399429"/>
                <a:gd name="connsiteX24" fmla="*/ 383578 w 599144"/>
                <a:gd name="connsiteY24" fmla="*/ 367409 h 399429"/>
                <a:gd name="connsiteX25" fmla="*/ 414625 w 599144"/>
                <a:gd name="connsiteY25" fmla="*/ 362859 h 399429"/>
                <a:gd name="connsiteX26" fmla="*/ 434868 w 599144"/>
                <a:gd name="connsiteY26" fmla="*/ 342481 h 399429"/>
                <a:gd name="connsiteX27" fmla="*/ 462083 w 599144"/>
                <a:gd name="connsiteY27" fmla="*/ 333794 h 399429"/>
                <a:gd name="connsiteX28" fmla="*/ 478407 w 599144"/>
                <a:gd name="connsiteY28" fmla="*/ 296842 h 399429"/>
                <a:gd name="connsiteX29" fmla="*/ 510008 w 599144"/>
                <a:gd name="connsiteY29" fmla="*/ 279360 h 399429"/>
                <a:gd name="connsiteX30" fmla="*/ 550006 w 599144"/>
                <a:gd name="connsiteY30" fmla="*/ 299864 h 399429"/>
                <a:gd name="connsiteX31" fmla="*/ 586394 w 599144"/>
                <a:gd name="connsiteY31" fmla="*/ 299864 h 399429"/>
                <a:gd name="connsiteX32" fmla="*/ 598852 w 599144"/>
                <a:gd name="connsiteY32" fmla="*/ 287406 h 399429"/>
                <a:gd name="connsiteX33" fmla="*/ 598852 w 599144"/>
                <a:gd name="connsiteY33" fmla="*/ 38251 h 399429"/>
                <a:gd name="connsiteX34" fmla="*/ 593537 w 599144"/>
                <a:gd name="connsiteY34" fmla="*/ 28043 h 399429"/>
                <a:gd name="connsiteX35" fmla="*/ 446962 w 599144"/>
                <a:gd name="connsiteY35" fmla="*/ 314003 h 399429"/>
                <a:gd name="connsiteX36" fmla="*/ 434200 w 599144"/>
                <a:gd name="connsiteY36" fmla="*/ 316412 h 399429"/>
                <a:gd name="connsiteX37" fmla="*/ 433720 w 599144"/>
                <a:gd name="connsiteY37" fmla="*/ 316162 h 399429"/>
                <a:gd name="connsiteX38" fmla="*/ 433106 w 599144"/>
                <a:gd name="connsiteY38" fmla="*/ 315438 h 399429"/>
                <a:gd name="connsiteX39" fmla="*/ 359636 w 599144"/>
                <a:gd name="connsiteY39" fmla="*/ 241859 h 399429"/>
                <a:gd name="connsiteX40" fmla="*/ 342032 w 599144"/>
                <a:gd name="connsiteY40" fmla="*/ 241482 h 399429"/>
                <a:gd name="connsiteX41" fmla="*/ 341655 w 599144"/>
                <a:gd name="connsiteY41" fmla="*/ 259086 h 399429"/>
                <a:gd name="connsiteX42" fmla="*/ 412505 w 599144"/>
                <a:gd name="connsiteY42" fmla="*/ 330445 h 399429"/>
                <a:gd name="connsiteX43" fmla="*/ 403470 w 599144"/>
                <a:gd name="connsiteY43" fmla="*/ 340585 h 399429"/>
                <a:gd name="connsiteX44" fmla="*/ 384053 w 599144"/>
                <a:gd name="connsiteY44" fmla="*/ 341023 h 399429"/>
                <a:gd name="connsiteX45" fmla="*/ 383727 w 599144"/>
                <a:gd name="connsiteY45" fmla="*/ 340857 h 399429"/>
                <a:gd name="connsiteX46" fmla="*/ 383346 w 599144"/>
                <a:gd name="connsiteY46" fmla="*/ 340402 h 399429"/>
                <a:gd name="connsiteX47" fmla="*/ 322444 w 599144"/>
                <a:gd name="connsiteY47" fmla="*/ 279415 h 399429"/>
                <a:gd name="connsiteX48" fmla="*/ 304840 w 599144"/>
                <a:gd name="connsiteY48" fmla="*/ 278673 h 399429"/>
                <a:gd name="connsiteX49" fmla="*/ 304098 w 599144"/>
                <a:gd name="connsiteY49" fmla="*/ 296277 h 399429"/>
                <a:gd name="connsiteX50" fmla="*/ 361872 w 599144"/>
                <a:gd name="connsiteY50" fmla="*/ 354749 h 399429"/>
                <a:gd name="connsiteX51" fmla="*/ 350413 w 599144"/>
                <a:gd name="connsiteY51" fmla="*/ 367739 h 399429"/>
                <a:gd name="connsiteX52" fmla="*/ 333394 w 599144"/>
                <a:gd name="connsiteY52" fmla="*/ 365202 h 399429"/>
                <a:gd name="connsiteX53" fmla="*/ 272540 w 599144"/>
                <a:gd name="connsiteY53" fmla="*/ 304257 h 399429"/>
                <a:gd name="connsiteX54" fmla="*/ 254936 w 599144"/>
                <a:gd name="connsiteY54" fmla="*/ 303662 h 399429"/>
                <a:gd name="connsiteX55" fmla="*/ 254340 w 599144"/>
                <a:gd name="connsiteY55" fmla="*/ 321266 h 399429"/>
                <a:gd name="connsiteX56" fmla="*/ 306267 w 599144"/>
                <a:gd name="connsiteY56" fmla="*/ 374211 h 399429"/>
                <a:gd name="connsiteX57" fmla="*/ 299864 w 599144"/>
                <a:gd name="connsiteY57" fmla="*/ 374613 h 399429"/>
                <a:gd name="connsiteX58" fmla="*/ 270277 w 599144"/>
                <a:gd name="connsiteY58" fmla="*/ 364637 h 399429"/>
                <a:gd name="connsiteX59" fmla="*/ 159336 w 599144"/>
                <a:gd name="connsiteY59" fmla="*/ 278307 h 399429"/>
                <a:gd name="connsiteX60" fmla="*/ 120856 w 599144"/>
                <a:gd name="connsiteY60" fmla="*/ 248757 h 399429"/>
                <a:gd name="connsiteX61" fmla="*/ 100000 w 599144"/>
                <a:gd name="connsiteY61" fmla="*/ 232995 h 399429"/>
                <a:gd name="connsiteX62" fmla="*/ 146645 w 599144"/>
                <a:gd name="connsiteY62" fmla="*/ 108593 h 399429"/>
                <a:gd name="connsiteX63" fmla="*/ 191977 w 599144"/>
                <a:gd name="connsiteY63" fmla="*/ 105161 h 399429"/>
                <a:gd name="connsiteX64" fmla="*/ 220553 w 599144"/>
                <a:gd name="connsiteY64" fmla="*/ 102760 h 399429"/>
                <a:gd name="connsiteX65" fmla="*/ 188011 w 599144"/>
                <a:gd name="connsiteY65" fmla="*/ 167949 h 399429"/>
                <a:gd name="connsiteX66" fmla="*/ 205664 w 599144"/>
                <a:gd name="connsiteY66" fmla="*/ 194800 h 399429"/>
                <a:gd name="connsiteX67" fmla="*/ 227053 w 599144"/>
                <a:gd name="connsiteY67" fmla="*/ 200298 h 399429"/>
                <a:gd name="connsiteX68" fmla="*/ 281860 w 599144"/>
                <a:gd name="connsiteY68" fmla="*/ 174530 h 399429"/>
                <a:gd name="connsiteX69" fmla="*/ 310121 w 599144"/>
                <a:gd name="connsiteY69" fmla="*/ 165564 h 399429"/>
                <a:gd name="connsiteX70" fmla="*/ 364856 w 599144"/>
                <a:gd name="connsiteY70" fmla="*/ 212366 h 399429"/>
                <a:gd name="connsiteX71" fmla="*/ 451952 w 599144"/>
                <a:gd name="connsiteY71" fmla="*/ 294036 h 399429"/>
                <a:gd name="connsiteX72" fmla="*/ 446962 w 599144"/>
                <a:gd name="connsiteY72" fmla="*/ 314003 h 39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99144" h="399429">
                  <a:moveTo>
                    <a:pt x="593537" y="28043"/>
                  </a:moveTo>
                  <a:cubicBezTo>
                    <a:pt x="590215" y="25708"/>
                    <a:pt x="585957" y="25135"/>
                    <a:pt x="582138" y="26547"/>
                  </a:cubicBezTo>
                  <a:lnTo>
                    <a:pt x="480577" y="63483"/>
                  </a:lnTo>
                  <a:cubicBezTo>
                    <a:pt x="467986" y="68058"/>
                    <a:pt x="457960" y="77280"/>
                    <a:pt x="452352" y="89445"/>
                  </a:cubicBezTo>
                  <a:cubicBezTo>
                    <a:pt x="451301" y="91726"/>
                    <a:pt x="450611" y="94095"/>
                    <a:pt x="449919" y="96462"/>
                  </a:cubicBezTo>
                  <a:cubicBezTo>
                    <a:pt x="432480" y="91504"/>
                    <a:pt x="400070" y="81149"/>
                    <a:pt x="367861" y="64554"/>
                  </a:cubicBezTo>
                  <a:cubicBezTo>
                    <a:pt x="326304" y="43135"/>
                    <a:pt x="291130" y="45872"/>
                    <a:pt x="250836" y="76168"/>
                  </a:cubicBezTo>
                  <a:cubicBezTo>
                    <a:pt x="234636" y="76440"/>
                    <a:pt x="211999" y="78388"/>
                    <a:pt x="189789" y="80345"/>
                  </a:cubicBezTo>
                  <a:cubicBezTo>
                    <a:pt x="175823" y="81578"/>
                    <a:pt x="162624" y="82712"/>
                    <a:pt x="151921" y="83365"/>
                  </a:cubicBezTo>
                  <a:cubicBezTo>
                    <a:pt x="151658" y="76936"/>
                    <a:pt x="150154" y="70557"/>
                    <a:pt x="147379" y="64531"/>
                  </a:cubicBezTo>
                  <a:cubicBezTo>
                    <a:pt x="141771" y="52364"/>
                    <a:pt x="131746" y="43142"/>
                    <a:pt x="119154" y="38569"/>
                  </a:cubicBezTo>
                  <a:lnTo>
                    <a:pt x="17592" y="1631"/>
                  </a:lnTo>
                  <a:cubicBezTo>
                    <a:pt x="13785" y="232"/>
                    <a:pt x="9502" y="804"/>
                    <a:pt x="6194" y="3127"/>
                  </a:cubicBezTo>
                  <a:cubicBezTo>
                    <a:pt x="2859" y="5464"/>
                    <a:pt x="876" y="9271"/>
                    <a:pt x="876" y="13335"/>
                  </a:cubicBezTo>
                  <a:lnTo>
                    <a:pt x="876" y="262491"/>
                  </a:lnTo>
                  <a:cubicBezTo>
                    <a:pt x="876" y="269377"/>
                    <a:pt x="6448" y="274950"/>
                    <a:pt x="13334" y="274950"/>
                  </a:cubicBezTo>
                  <a:lnTo>
                    <a:pt x="49722" y="274950"/>
                  </a:lnTo>
                  <a:cubicBezTo>
                    <a:pt x="65198" y="274950"/>
                    <a:pt x="79596" y="267650"/>
                    <a:pt x="88904" y="255863"/>
                  </a:cubicBezTo>
                  <a:cubicBezTo>
                    <a:pt x="93861" y="259633"/>
                    <a:pt x="99734" y="264048"/>
                    <a:pt x="105892" y="268672"/>
                  </a:cubicBezTo>
                  <a:cubicBezTo>
                    <a:pt x="120430" y="279610"/>
                    <a:pt x="136343" y="291543"/>
                    <a:pt x="143326" y="297396"/>
                  </a:cubicBezTo>
                  <a:cubicBezTo>
                    <a:pt x="189715" y="336229"/>
                    <a:pt x="245484" y="378165"/>
                    <a:pt x="256591" y="385464"/>
                  </a:cubicBezTo>
                  <a:cubicBezTo>
                    <a:pt x="266968" y="392277"/>
                    <a:pt x="285654" y="399529"/>
                    <a:pt x="299864" y="399529"/>
                  </a:cubicBezTo>
                  <a:cubicBezTo>
                    <a:pt x="305424" y="399529"/>
                    <a:pt x="319427" y="399529"/>
                    <a:pt x="329258" y="391219"/>
                  </a:cubicBezTo>
                  <a:cubicBezTo>
                    <a:pt x="339392" y="395197"/>
                    <a:pt x="350316" y="395003"/>
                    <a:pt x="360475" y="390525"/>
                  </a:cubicBezTo>
                  <a:cubicBezTo>
                    <a:pt x="370609" y="386060"/>
                    <a:pt x="378809" y="377642"/>
                    <a:pt x="383578" y="367409"/>
                  </a:cubicBezTo>
                  <a:cubicBezTo>
                    <a:pt x="393310" y="369404"/>
                    <a:pt x="404491" y="367944"/>
                    <a:pt x="414625" y="362859"/>
                  </a:cubicBezTo>
                  <a:cubicBezTo>
                    <a:pt x="424126" y="358102"/>
                    <a:pt x="431122" y="350900"/>
                    <a:pt x="434868" y="342481"/>
                  </a:cubicBezTo>
                  <a:cubicBezTo>
                    <a:pt x="443871" y="343308"/>
                    <a:pt x="453483" y="340377"/>
                    <a:pt x="462083" y="333794"/>
                  </a:cubicBezTo>
                  <a:cubicBezTo>
                    <a:pt x="474372" y="324401"/>
                    <a:pt x="479999" y="310528"/>
                    <a:pt x="478407" y="296842"/>
                  </a:cubicBezTo>
                  <a:lnTo>
                    <a:pt x="510008" y="279360"/>
                  </a:lnTo>
                  <a:cubicBezTo>
                    <a:pt x="519262" y="291904"/>
                    <a:pt x="533971" y="299864"/>
                    <a:pt x="550006" y="299864"/>
                  </a:cubicBezTo>
                  <a:lnTo>
                    <a:pt x="586394" y="299864"/>
                  </a:lnTo>
                  <a:cubicBezTo>
                    <a:pt x="593280" y="299864"/>
                    <a:pt x="598852" y="294292"/>
                    <a:pt x="598852" y="287406"/>
                  </a:cubicBezTo>
                  <a:lnTo>
                    <a:pt x="598852" y="38251"/>
                  </a:lnTo>
                  <a:cubicBezTo>
                    <a:pt x="598853" y="34187"/>
                    <a:pt x="596870" y="30379"/>
                    <a:pt x="593537" y="28043"/>
                  </a:cubicBezTo>
                  <a:close/>
                  <a:moveTo>
                    <a:pt x="446962" y="314003"/>
                  </a:moveTo>
                  <a:cubicBezTo>
                    <a:pt x="442740" y="317239"/>
                    <a:pt x="436828" y="319040"/>
                    <a:pt x="434200" y="316412"/>
                  </a:cubicBezTo>
                  <a:cubicBezTo>
                    <a:pt x="434066" y="316278"/>
                    <a:pt x="433858" y="316291"/>
                    <a:pt x="433720" y="316162"/>
                  </a:cubicBezTo>
                  <a:cubicBezTo>
                    <a:pt x="433482" y="315941"/>
                    <a:pt x="433364" y="315644"/>
                    <a:pt x="433106" y="315438"/>
                  </a:cubicBezTo>
                  <a:cubicBezTo>
                    <a:pt x="424200" y="308406"/>
                    <a:pt x="384296" y="267578"/>
                    <a:pt x="359636" y="241859"/>
                  </a:cubicBezTo>
                  <a:cubicBezTo>
                    <a:pt x="354880" y="236883"/>
                    <a:pt x="346984" y="236700"/>
                    <a:pt x="342032" y="241482"/>
                  </a:cubicBezTo>
                  <a:cubicBezTo>
                    <a:pt x="337057" y="246239"/>
                    <a:pt x="336886" y="254122"/>
                    <a:pt x="341655" y="259086"/>
                  </a:cubicBezTo>
                  <a:cubicBezTo>
                    <a:pt x="347443" y="265127"/>
                    <a:pt x="393908" y="313520"/>
                    <a:pt x="412505" y="330445"/>
                  </a:cubicBezTo>
                  <a:cubicBezTo>
                    <a:pt x="411116" y="335915"/>
                    <a:pt x="406045" y="339293"/>
                    <a:pt x="403470" y="340585"/>
                  </a:cubicBezTo>
                  <a:cubicBezTo>
                    <a:pt x="395489" y="344587"/>
                    <a:pt x="387168" y="343918"/>
                    <a:pt x="384053" y="341023"/>
                  </a:cubicBezTo>
                  <a:cubicBezTo>
                    <a:pt x="383961" y="340936"/>
                    <a:pt x="383822" y="340941"/>
                    <a:pt x="383727" y="340857"/>
                  </a:cubicBezTo>
                  <a:cubicBezTo>
                    <a:pt x="383575" y="340721"/>
                    <a:pt x="383508" y="340531"/>
                    <a:pt x="383346" y="340402"/>
                  </a:cubicBezTo>
                  <a:cubicBezTo>
                    <a:pt x="368406" y="328467"/>
                    <a:pt x="330924" y="288636"/>
                    <a:pt x="322444" y="279415"/>
                  </a:cubicBezTo>
                  <a:cubicBezTo>
                    <a:pt x="317784" y="274341"/>
                    <a:pt x="309913" y="274025"/>
                    <a:pt x="304840" y="278673"/>
                  </a:cubicBezTo>
                  <a:cubicBezTo>
                    <a:pt x="299779" y="283333"/>
                    <a:pt x="299438" y="291216"/>
                    <a:pt x="304098" y="296277"/>
                  </a:cubicBezTo>
                  <a:cubicBezTo>
                    <a:pt x="304507" y="296720"/>
                    <a:pt x="341240" y="336344"/>
                    <a:pt x="361872" y="354749"/>
                  </a:cubicBezTo>
                  <a:cubicBezTo>
                    <a:pt x="359844" y="360575"/>
                    <a:pt x="355713" y="365399"/>
                    <a:pt x="350413" y="367739"/>
                  </a:cubicBezTo>
                  <a:cubicBezTo>
                    <a:pt x="346502" y="369477"/>
                    <a:pt x="340384" y="370368"/>
                    <a:pt x="333394" y="365202"/>
                  </a:cubicBezTo>
                  <a:cubicBezTo>
                    <a:pt x="315504" y="350033"/>
                    <a:pt x="279601" y="311815"/>
                    <a:pt x="272540" y="304257"/>
                  </a:cubicBezTo>
                  <a:cubicBezTo>
                    <a:pt x="267856" y="299220"/>
                    <a:pt x="259948" y="298966"/>
                    <a:pt x="254936" y="303662"/>
                  </a:cubicBezTo>
                  <a:cubicBezTo>
                    <a:pt x="249911" y="308358"/>
                    <a:pt x="249644" y="316242"/>
                    <a:pt x="254340" y="321266"/>
                  </a:cubicBezTo>
                  <a:cubicBezTo>
                    <a:pt x="262712" y="330226"/>
                    <a:pt x="287456" y="356453"/>
                    <a:pt x="306267" y="374211"/>
                  </a:cubicBezTo>
                  <a:cubicBezTo>
                    <a:pt x="304166" y="374467"/>
                    <a:pt x="301960" y="374613"/>
                    <a:pt x="299864" y="374613"/>
                  </a:cubicBezTo>
                  <a:cubicBezTo>
                    <a:pt x="291615" y="374613"/>
                    <a:pt x="277443" y="369346"/>
                    <a:pt x="270277" y="364637"/>
                  </a:cubicBezTo>
                  <a:cubicBezTo>
                    <a:pt x="261543" y="358894"/>
                    <a:pt x="206698" y="317969"/>
                    <a:pt x="159336" y="278307"/>
                  </a:cubicBezTo>
                  <a:cubicBezTo>
                    <a:pt x="152171" y="272297"/>
                    <a:pt x="135820" y="259998"/>
                    <a:pt x="120856" y="248757"/>
                  </a:cubicBezTo>
                  <a:cubicBezTo>
                    <a:pt x="112835" y="242736"/>
                    <a:pt x="105446" y="237185"/>
                    <a:pt x="100000" y="232995"/>
                  </a:cubicBezTo>
                  <a:lnTo>
                    <a:pt x="146645" y="108593"/>
                  </a:lnTo>
                  <a:cubicBezTo>
                    <a:pt x="158752" y="108064"/>
                    <a:pt x="174894" y="106668"/>
                    <a:pt x="191977" y="105161"/>
                  </a:cubicBezTo>
                  <a:cubicBezTo>
                    <a:pt x="201640" y="104310"/>
                    <a:pt x="211310" y="103480"/>
                    <a:pt x="220553" y="102760"/>
                  </a:cubicBezTo>
                  <a:cubicBezTo>
                    <a:pt x="206348" y="117336"/>
                    <a:pt x="185227" y="143465"/>
                    <a:pt x="188011" y="167949"/>
                  </a:cubicBezTo>
                  <a:cubicBezTo>
                    <a:pt x="189289" y="179093"/>
                    <a:pt x="195384" y="188376"/>
                    <a:pt x="205664" y="194800"/>
                  </a:cubicBezTo>
                  <a:cubicBezTo>
                    <a:pt x="211504" y="198449"/>
                    <a:pt x="218707" y="200298"/>
                    <a:pt x="227053" y="200298"/>
                  </a:cubicBezTo>
                  <a:cubicBezTo>
                    <a:pt x="244754" y="200298"/>
                    <a:pt x="268210" y="191478"/>
                    <a:pt x="281860" y="174530"/>
                  </a:cubicBezTo>
                  <a:cubicBezTo>
                    <a:pt x="293575" y="172839"/>
                    <a:pt x="301483" y="169847"/>
                    <a:pt x="310121" y="165564"/>
                  </a:cubicBezTo>
                  <a:cubicBezTo>
                    <a:pt x="324720" y="179287"/>
                    <a:pt x="344295" y="195420"/>
                    <a:pt x="364856" y="212366"/>
                  </a:cubicBezTo>
                  <a:cubicBezTo>
                    <a:pt x="400648" y="241856"/>
                    <a:pt x="441221" y="275288"/>
                    <a:pt x="451952" y="294036"/>
                  </a:cubicBezTo>
                  <a:cubicBezTo>
                    <a:pt x="457923" y="304464"/>
                    <a:pt x="449639" y="311959"/>
                    <a:pt x="446962" y="314003"/>
                  </a:cubicBezTo>
                  <a:close/>
                </a:path>
              </a:pathLst>
            </a:custGeom>
            <a:grpFill/>
            <a:ln w="9525" cap="flat">
              <a:noFill/>
              <a:prstDash val="solid"/>
              <a:miter/>
            </a:ln>
          </p:spPr>
          <p:txBody>
            <a:bodyPr rtlCol="0" anchor="ctr"/>
            <a:lstStyle/>
            <a:p>
              <a:endParaRPr lang="es-MX"/>
            </a:p>
          </p:txBody>
        </p:sp>
      </p:grpSp>
      <p:grpSp>
        <p:nvGrpSpPr>
          <p:cNvPr id="48" name="Gráfico 30">
            <a:extLst>
              <a:ext uri="{FF2B5EF4-FFF2-40B4-BE49-F238E27FC236}">
                <a16:creationId xmlns:a16="http://schemas.microsoft.com/office/drawing/2014/main" id="{A5C20584-1F53-8035-EE95-20D02941FD29}"/>
              </a:ext>
            </a:extLst>
          </p:cNvPr>
          <p:cNvGrpSpPr/>
          <p:nvPr/>
        </p:nvGrpSpPr>
        <p:grpSpPr>
          <a:xfrm>
            <a:off x="10271466" y="1879065"/>
            <a:ext cx="922966" cy="816211"/>
            <a:chOff x="5119543" y="1514163"/>
            <a:chExt cx="597977" cy="597977"/>
          </a:xfrm>
          <a:solidFill>
            <a:schemeClr val="accent6"/>
          </a:solidFill>
        </p:grpSpPr>
        <p:sp>
          <p:nvSpPr>
            <p:cNvPr id="49" name="Forma libre 331">
              <a:extLst>
                <a:ext uri="{FF2B5EF4-FFF2-40B4-BE49-F238E27FC236}">
                  <a16:creationId xmlns:a16="http://schemas.microsoft.com/office/drawing/2014/main" id="{84B3986D-030F-EC83-0737-14ADAD429D59}"/>
                </a:ext>
              </a:extLst>
            </p:cNvPr>
            <p:cNvSpPr/>
            <p:nvPr/>
          </p:nvSpPr>
          <p:spPr>
            <a:xfrm>
              <a:off x="5118667" y="1513287"/>
              <a:ext cx="599145" cy="599145"/>
            </a:xfrm>
            <a:custGeom>
              <a:avLst/>
              <a:gdLst>
                <a:gd name="connsiteX0" fmla="*/ 586395 w 599144"/>
                <a:gd name="connsiteY0" fmla="*/ 274949 h 599144"/>
                <a:gd name="connsiteX1" fmla="*/ 570165 w 599144"/>
                <a:gd name="connsiteY1" fmla="*/ 273343 h 599144"/>
                <a:gd name="connsiteX2" fmla="*/ 573936 w 599144"/>
                <a:gd name="connsiteY2" fmla="*/ 237576 h 599144"/>
                <a:gd name="connsiteX3" fmla="*/ 536563 w 599144"/>
                <a:gd name="connsiteY3" fmla="*/ 200202 h 599144"/>
                <a:gd name="connsiteX4" fmla="*/ 499189 w 599144"/>
                <a:gd name="connsiteY4" fmla="*/ 237576 h 599144"/>
                <a:gd name="connsiteX5" fmla="*/ 539081 w 599144"/>
                <a:gd name="connsiteY5" fmla="*/ 288915 h 599144"/>
                <a:gd name="connsiteX6" fmla="*/ 526777 w 599144"/>
                <a:gd name="connsiteY6" fmla="*/ 310306 h 599144"/>
                <a:gd name="connsiteX7" fmla="*/ 365045 w 599144"/>
                <a:gd name="connsiteY7" fmla="*/ 206909 h 599144"/>
                <a:gd name="connsiteX8" fmla="*/ 390690 w 599144"/>
                <a:gd name="connsiteY8" fmla="*/ 174919 h 599144"/>
                <a:gd name="connsiteX9" fmla="*/ 474273 w 599144"/>
                <a:gd name="connsiteY9" fmla="*/ 88080 h 599144"/>
                <a:gd name="connsiteX10" fmla="*/ 387070 w 599144"/>
                <a:gd name="connsiteY10" fmla="*/ 876 h 599144"/>
                <a:gd name="connsiteX11" fmla="*/ 308396 w 599144"/>
                <a:gd name="connsiteY11" fmla="*/ 51105 h 599144"/>
                <a:gd name="connsiteX12" fmla="*/ 225117 w 599144"/>
                <a:gd name="connsiteY12" fmla="*/ 137912 h 599144"/>
                <a:gd name="connsiteX13" fmla="*/ 255207 w 599144"/>
                <a:gd name="connsiteY13" fmla="*/ 203271 h 599144"/>
                <a:gd name="connsiteX14" fmla="*/ 141099 w 599144"/>
                <a:gd name="connsiteY14" fmla="*/ 243196 h 599144"/>
                <a:gd name="connsiteX15" fmla="*/ 88081 w 599144"/>
                <a:gd name="connsiteY15" fmla="*/ 225117 h 599144"/>
                <a:gd name="connsiteX16" fmla="*/ 75623 w 599144"/>
                <a:gd name="connsiteY16" fmla="*/ 237576 h 599144"/>
                <a:gd name="connsiteX17" fmla="*/ 90611 w 599144"/>
                <a:gd name="connsiteY17" fmla="*/ 285959 h 599144"/>
                <a:gd name="connsiteX18" fmla="*/ 55975 w 599144"/>
                <a:gd name="connsiteY18" fmla="*/ 349696 h 599144"/>
                <a:gd name="connsiteX19" fmla="*/ 50708 w 599144"/>
                <a:gd name="connsiteY19" fmla="*/ 349696 h 599144"/>
                <a:gd name="connsiteX20" fmla="*/ 876 w 599144"/>
                <a:gd name="connsiteY20" fmla="*/ 399527 h 599144"/>
                <a:gd name="connsiteX21" fmla="*/ 38456 w 599144"/>
                <a:gd name="connsiteY21" fmla="*/ 467242 h 599144"/>
                <a:gd name="connsiteX22" fmla="*/ 125455 w 599144"/>
                <a:gd name="connsiteY22" fmla="*/ 521441 h 599144"/>
                <a:gd name="connsiteX23" fmla="*/ 125455 w 599144"/>
                <a:gd name="connsiteY23" fmla="*/ 586395 h 599144"/>
                <a:gd name="connsiteX24" fmla="*/ 137913 w 599144"/>
                <a:gd name="connsiteY24" fmla="*/ 598853 h 599144"/>
                <a:gd name="connsiteX25" fmla="*/ 187744 w 599144"/>
                <a:gd name="connsiteY25" fmla="*/ 598853 h 599144"/>
                <a:gd name="connsiteX26" fmla="*/ 198888 w 599144"/>
                <a:gd name="connsiteY26" fmla="*/ 591967 h 599144"/>
                <a:gd name="connsiteX27" fmla="*/ 213633 w 599144"/>
                <a:gd name="connsiteY27" fmla="*/ 562477 h 599144"/>
                <a:gd name="connsiteX28" fmla="*/ 386097 w 599144"/>
                <a:gd name="connsiteY28" fmla="*/ 562477 h 599144"/>
                <a:gd name="connsiteX29" fmla="*/ 400842 w 599144"/>
                <a:gd name="connsiteY29" fmla="*/ 591967 h 599144"/>
                <a:gd name="connsiteX30" fmla="*/ 411986 w 599144"/>
                <a:gd name="connsiteY30" fmla="*/ 598853 h 599144"/>
                <a:gd name="connsiteX31" fmla="*/ 461818 w 599144"/>
                <a:gd name="connsiteY31" fmla="*/ 598853 h 599144"/>
                <a:gd name="connsiteX32" fmla="*/ 474276 w 599144"/>
                <a:gd name="connsiteY32" fmla="*/ 586395 h 599144"/>
                <a:gd name="connsiteX33" fmla="*/ 474276 w 599144"/>
                <a:gd name="connsiteY33" fmla="*/ 520432 h 599144"/>
                <a:gd name="connsiteX34" fmla="*/ 549023 w 599144"/>
                <a:gd name="connsiteY34" fmla="*/ 387069 h 599144"/>
                <a:gd name="connsiteX35" fmla="*/ 538921 w 599144"/>
                <a:gd name="connsiteY35" fmla="*/ 334810 h 599144"/>
                <a:gd name="connsiteX36" fmla="*/ 562661 w 599144"/>
                <a:gd name="connsiteY36" fmla="*/ 297199 h 599144"/>
                <a:gd name="connsiteX37" fmla="*/ 586397 w 599144"/>
                <a:gd name="connsiteY37" fmla="*/ 299863 h 599144"/>
                <a:gd name="connsiteX38" fmla="*/ 598855 w 599144"/>
                <a:gd name="connsiteY38" fmla="*/ 287405 h 599144"/>
                <a:gd name="connsiteX39" fmla="*/ 586395 w 599144"/>
                <a:gd name="connsiteY39" fmla="*/ 274949 h 599144"/>
                <a:gd name="connsiteX40" fmla="*/ 374612 w 599144"/>
                <a:gd name="connsiteY40" fmla="*/ 63165 h 599144"/>
                <a:gd name="connsiteX41" fmla="*/ 387070 w 599144"/>
                <a:gd name="connsiteY41" fmla="*/ 50707 h 599144"/>
                <a:gd name="connsiteX42" fmla="*/ 399528 w 599144"/>
                <a:gd name="connsiteY42" fmla="*/ 63165 h 599144"/>
                <a:gd name="connsiteX43" fmla="*/ 399528 w 599144"/>
                <a:gd name="connsiteY43" fmla="*/ 112997 h 599144"/>
                <a:gd name="connsiteX44" fmla="*/ 387070 w 599144"/>
                <a:gd name="connsiteY44" fmla="*/ 125455 h 599144"/>
                <a:gd name="connsiteX45" fmla="*/ 374612 w 599144"/>
                <a:gd name="connsiteY45" fmla="*/ 112997 h 599144"/>
                <a:gd name="connsiteX46" fmla="*/ 374612 w 599144"/>
                <a:gd name="connsiteY46" fmla="*/ 63165 h 599144"/>
                <a:gd name="connsiteX47" fmla="*/ 125455 w 599144"/>
                <a:gd name="connsiteY47" fmla="*/ 374612 h 599144"/>
                <a:gd name="connsiteX48" fmla="*/ 100540 w 599144"/>
                <a:gd name="connsiteY48" fmla="*/ 349696 h 599144"/>
                <a:gd name="connsiteX49" fmla="*/ 125455 w 599144"/>
                <a:gd name="connsiteY49" fmla="*/ 324781 h 599144"/>
                <a:gd name="connsiteX50" fmla="*/ 150370 w 599144"/>
                <a:gd name="connsiteY50" fmla="*/ 349696 h 599144"/>
                <a:gd name="connsiteX51" fmla="*/ 125455 w 599144"/>
                <a:gd name="connsiteY51" fmla="*/ 374612 h 599144"/>
                <a:gd name="connsiteX52" fmla="*/ 250033 w 599144"/>
                <a:gd name="connsiteY52" fmla="*/ 137912 h 599144"/>
                <a:gd name="connsiteX53" fmla="*/ 300993 w 599144"/>
                <a:gd name="connsiteY53" fmla="*/ 76929 h 599144"/>
                <a:gd name="connsiteX54" fmla="*/ 299864 w 599144"/>
                <a:gd name="connsiteY54" fmla="*/ 88080 h 599144"/>
                <a:gd name="connsiteX55" fmla="*/ 301922 w 599144"/>
                <a:gd name="connsiteY55" fmla="*/ 106542 h 599144"/>
                <a:gd name="connsiteX56" fmla="*/ 299864 w 599144"/>
                <a:gd name="connsiteY56" fmla="*/ 112997 h 599144"/>
                <a:gd name="connsiteX57" fmla="*/ 299864 w 599144"/>
                <a:gd name="connsiteY57" fmla="*/ 162828 h 599144"/>
                <a:gd name="connsiteX58" fmla="*/ 312323 w 599144"/>
                <a:gd name="connsiteY58" fmla="*/ 175287 h 599144"/>
                <a:gd name="connsiteX59" fmla="*/ 324781 w 599144"/>
                <a:gd name="connsiteY59" fmla="*/ 162828 h 599144"/>
                <a:gd name="connsiteX60" fmla="*/ 324781 w 599144"/>
                <a:gd name="connsiteY60" fmla="*/ 148918 h 599144"/>
                <a:gd name="connsiteX61" fmla="*/ 364029 w 599144"/>
                <a:gd name="connsiteY61" fmla="*/ 171804 h 599144"/>
                <a:gd name="connsiteX62" fmla="*/ 312323 w 599144"/>
                <a:gd name="connsiteY62" fmla="*/ 200202 h 599144"/>
                <a:gd name="connsiteX63" fmla="*/ 250033 w 599144"/>
                <a:gd name="connsiteY63" fmla="*/ 137912 h 599144"/>
                <a:gd name="connsiteX64" fmla="*/ 398907 w 599144"/>
                <a:gd name="connsiteY64" fmla="*/ 278830 h 599144"/>
                <a:gd name="connsiteX65" fmla="*/ 387070 w 599144"/>
                <a:gd name="connsiteY65" fmla="*/ 287407 h 599144"/>
                <a:gd name="connsiteX66" fmla="*/ 383189 w 599144"/>
                <a:gd name="connsiteY66" fmla="*/ 286787 h 599144"/>
                <a:gd name="connsiteX67" fmla="*/ 216540 w 599144"/>
                <a:gd name="connsiteY67" fmla="*/ 286787 h 599144"/>
                <a:gd name="connsiteX68" fmla="*/ 200822 w 599144"/>
                <a:gd name="connsiteY68" fmla="*/ 278830 h 599144"/>
                <a:gd name="connsiteX69" fmla="*/ 208779 w 599144"/>
                <a:gd name="connsiteY69" fmla="*/ 263112 h 599144"/>
                <a:gd name="connsiteX70" fmla="*/ 390951 w 599144"/>
                <a:gd name="connsiteY70" fmla="*/ 263112 h 599144"/>
                <a:gd name="connsiteX71" fmla="*/ 398907 w 599144"/>
                <a:gd name="connsiteY71" fmla="*/ 278830 h 599144"/>
                <a:gd name="connsiteX72" fmla="*/ 546503 w 599144"/>
                <a:gd name="connsiteY72" fmla="*/ 264620 h 599144"/>
                <a:gd name="connsiteX73" fmla="*/ 524106 w 599144"/>
                <a:gd name="connsiteY73" fmla="*/ 237576 h 599144"/>
                <a:gd name="connsiteX74" fmla="*/ 536564 w 599144"/>
                <a:gd name="connsiteY74" fmla="*/ 225117 h 599144"/>
                <a:gd name="connsiteX75" fmla="*/ 549022 w 599144"/>
                <a:gd name="connsiteY75" fmla="*/ 237576 h 599144"/>
                <a:gd name="connsiteX76" fmla="*/ 546503 w 599144"/>
                <a:gd name="connsiteY76" fmla="*/ 264620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99144" h="599144">
                  <a:moveTo>
                    <a:pt x="586395" y="274949"/>
                  </a:moveTo>
                  <a:cubicBezTo>
                    <a:pt x="580737" y="274949"/>
                    <a:pt x="575299" y="274377"/>
                    <a:pt x="570165" y="273343"/>
                  </a:cubicBezTo>
                  <a:cubicBezTo>
                    <a:pt x="572537" y="262612"/>
                    <a:pt x="573936" y="250703"/>
                    <a:pt x="573936" y="237576"/>
                  </a:cubicBezTo>
                  <a:cubicBezTo>
                    <a:pt x="573936" y="216966"/>
                    <a:pt x="557172" y="200202"/>
                    <a:pt x="536563" y="200202"/>
                  </a:cubicBezTo>
                  <a:cubicBezTo>
                    <a:pt x="515954" y="200202"/>
                    <a:pt x="499189" y="216966"/>
                    <a:pt x="499189" y="237576"/>
                  </a:cubicBezTo>
                  <a:cubicBezTo>
                    <a:pt x="499189" y="258050"/>
                    <a:pt x="515576" y="277370"/>
                    <a:pt x="539081" y="288915"/>
                  </a:cubicBezTo>
                  <a:cubicBezTo>
                    <a:pt x="535483" y="297275"/>
                    <a:pt x="531201" y="304285"/>
                    <a:pt x="526777" y="310306"/>
                  </a:cubicBezTo>
                  <a:cubicBezTo>
                    <a:pt x="496395" y="259995"/>
                    <a:pt x="437224" y="221621"/>
                    <a:pt x="365045" y="206909"/>
                  </a:cubicBezTo>
                  <a:cubicBezTo>
                    <a:pt x="375862" y="198569"/>
                    <a:pt x="384674" y="187688"/>
                    <a:pt x="390690" y="174919"/>
                  </a:cubicBezTo>
                  <a:cubicBezTo>
                    <a:pt x="437059" y="172971"/>
                    <a:pt x="474273" y="134919"/>
                    <a:pt x="474273" y="88080"/>
                  </a:cubicBezTo>
                  <a:cubicBezTo>
                    <a:pt x="474274" y="40001"/>
                    <a:pt x="435149" y="876"/>
                    <a:pt x="387070" y="876"/>
                  </a:cubicBezTo>
                  <a:cubicBezTo>
                    <a:pt x="352254" y="876"/>
                    <a:pt x="322366" y="21530"/>
                    <a:pt x="308396" y="51105"/>
                  </a:cubicBezTo>
                  <a:cubicBezTo>
                    <a:pt x="262170" y="53207"/>
                    <a:pt x="225117" y="91177"/>
                    <a:pt x="225117" y="137912"/>
                  </a:cubicBezTo>
                  <a:cubicBezTo>
                    <a:pt x="225117" y="164054"/>
                    <a:pt x="236923" y="187273"/>
                    <a:pt x="255207" y="203271"/>
                  </a:cubicBezTo>
                  <a:cubicBezTo>
                    <a:pt x="213422" y="208984"/>
                    <a:pt x="174140" y="222617"/>
                    <a:pt x="141099" y="243196"/>
                  </a:cubicBezTo>
                  <a:cubicBezTo>
                    <a:pt x="125905" y="231480"/>
                    <a:pt x="107413" y="225117"/>
                    <a:pt x="88081" y="225117"/>
                  </a:cubicBezTo>
                  <a:cubicBezTo>
                    <a:pt x="81195" y="225117"/>
                    <a:pt x="75623" y="230689"/>
                    <a:pt x="75623" y="237576"/>
                  </a:cubicBezTo>
                  <a:cubicBezTo>
                    <a:pt x="75623" y="254766"/>
                    <a:pt x="80890" y="271591"/>
                    <a:pt x="90611" y="285959"/>
                  </a:cubicBezTo>
                  <a:cubicBezTo>
                    <a:pt x="73907" y="305461"/>
                    <a:pt x="62107" y="327178"/>
                    <a:pt x="55975" y="349696"/>
                  </a:cubicBezTo>
                  <a:lnTo>
                    <a:pt x="50708" y="349696"/>
                  </a:lnTo>
                  <a:cubicBezTo>
                    <a:pt x="23224" y="349696"/>
                    <a:pt x="876" y="372044"/>
                    <a:pt x="876" y="399527"/>
                  </a:cubicBezTo>
                  <a:cubicBezTo>
                    <a:pt x="876" y="427253"/>
                    <a:pt x="14927" y="452558"/>
                    <a:pt x="38456" y="467242"/>
                  </a:cubicBezTo>
                  <a:lnTo>
                    <a:pt x="125455" y="521441"/>
                  </a:lnTo>
                  <a:lnTo>
                    <a:pt x="125455" y="586395"/>
                  </a:lnTo>
                  <a:cubicBezTo>
                    <a:pt x="125455" y="593281"/>
                    <a:pt x="131027" y="598853"/>
                    <a:pt x="137913" y="598853"/>
                  </a:cubicBezTo>
                  <a:lnTo>
                    <a:pt x="187744" y="598853"/>
                  </a:lnTo>
                  <a:cubicBezTo>
                    <a:pt x="192465" y="598853"/>
                    <a:pt x="196771" y="596189"/>
                    <a:pt x="198888" y="591967"/>
                  </a:cubicBezTo>
                  <a:lnTo>
                    <a:pt x="213633" y="562477"/>
                  </a:lnTo>
                  <a:cubicBezTo>
                    <a:pt x="268768" y="577684"/>
                    <a:pt x="330960" y="577684"/>
                    <a:pt x="386097" y="562477"/>
                  </a:cubicBezTo>
                  <a:lnTo>
                    <a:pt x="400842" y="591967"/>
                  </a:lnTo>
                  <a:cubicBezTo>
                    <a:pt x="402959" y="596189"/>
                    <a:pt x="407266" y="598853"/>
                    <a:pt x="411986" y="598853"/>
                  </a:cubicBezTo>
                  <a:lnTo>
                    <a:pt x="461818" y="598853"/>
                  </a:lnTo>
                  <a:cubicBezTo>
                    <a:pt x="468704" y="598853"/>
                    <a:pt x="474276" y="593281"/>
                    <a:pt x="474276" y="586395"/>
                  </a:cubicBezTo>
                  <a:lnTo>
                    <a:pt x="474276" y="520432"/>
                  </a:lnTo>
                  <a:cubicBezTo>
                    <a:pt x="521869" y="485418"/>
                    <a:pt x="549023" y="437132"/>
                    <a:pt x="549023" y="387069"/>
                  </a:cubicBezTo>
                  <a:cubicBezTo>
                    <a:pt x="549023" y="368917"/>
                    <a:pt x="545385" y="351415"/>
                    <a:pt x="538921" y="334810"/>
                  </a:cubicBezTo>
                  <a:cubicBezTo>
                    <a:pt x="547362" y="325398"/>
                    <a:pt x="556038" y="313134"/>
                    <a:pt x="562661" y="297199"/>
                  </a:cubicBezTo>
                  <a:cubicBezTo>
                    <a:pt x="570302" y="298927"/>
                    <a:pt x="578282" y="299863"/>
                    <a:pt x="586397" y="299863"/>
                  </a:cubicBezTo>
                  <a:cubicBezTo>
                    <a:pt x="593283" y="299863"/>
                    <a:pt x="598855" y="294291"/>
                    <a:pt x="598855" y="287405"/>
                  </a:cubicBezTo>
                  <a:cubicBezTo>
                    <a:pt x="598853" y="280521"/>
                    <a:pt x="593281" y="274949"/>
                    <a:pt x="586395" y="274949"/>
                  </a:cubicBezTo>
                  <a:close/>
                  <a:moveTo>
                    <a:pt x="374612" y="63165"/>
                  </a:moveTo>
                  <a:cubicBezTo>
                    <a:pt x="374612" y="56279"/>
                    <a:pt x="380184" y="50707"/>
                    <a:pt x="387070" y="50707"/>
                  </a:cubicBezTo>
                  <a:cubicBezTo>
                    <a:pt x="393956" y="50707"/>
                    <a:pt x="399528" y="56279"/>
                    <a:pt x="399528" y="63165"/>
                  </a:cubicBezTo>
                  <a:lnTo>
                    <a:pt x="399528" y="112997"/>
                  </a:lnTo>
                  <a:cubicBezTo>
                    <a:pt x="399528" y="119883"/>
                    <a:pt x="393956" y="125455"/>
                    <a:pt x="387070" y="125455"/>
                  </a:cubicBezTo>
                  <a:cubicBezTo>
                    <a:pt x="380184" y="125455"/>
                    <a:pt x="374612" y="119883"/>
                    <a:pt x="374612" y="112997"/>
                  </a:cubicBezTo>
                  <a:lnTo>
                    <a:pt x="374612" y="63165"/>
                  </a:lnTo>
                  <a:close/>
                  <a:moveTo>
                    <a:pt x="125455" y="374612"/>
                  </a:moveTo>
                  <a:cubicBezTo>
                    <a:pt x="111720" y="374612"/>
                    <a:pt x="100540" y="363431"/>
                    <a:pt x="100540" y="349696"/>
                  </a:cubicBezTo>
                  <a:cubicBezTo>
                    <a:pt x="100540" y="335961"/>
                    <a:pt x="111720" y="324781"/>
                    <a:pt x="125455" y="324781"/>
                  </a:cubicBezTo>
                  <a:cubicBezTo>
                    <a:pt x="139190" y="324781"/>
                    <a:pt x="150370" y="335961"/>
                    <a:pt x="150370" y="349696"/>
                  </a:cubicBezTo>
                  <a:cubicBezTo>
                    <a:pt x="150370" y="363431"/>
                    <a:pt x="139190" y="374612"/>
                    <a:pt x="125455" y="374612"/>
                  </a:cubicBezTo>
                  <a:close/>
                  <a:moveTo>
                    <a:pt x="250033" y="137912"/>
                  </a:moveTo>
                  <a:cubicBezTo>
                    <a:pt x="250033" y="107651"/>
                    <a:pt x="271751" y="82432"/>
                    <a:pt x="300993" y="76929"/>
                  </a:cubicBezTo>
                  <a:cubicBezTo>
                    <a:pt x="300514" y="80619"/>
                    <a:pt x="299864" y="84262"/>
                    <a:pt x="299864" y="88080"/>
                  </a:cubicBezTo>
                  <a:cubicBezTo>
                    <a:pt x="299864" y="94424"/>
                    <a:pt x="300629" y="100579"/>
                    <a:pt x="301922" y="106542"/>
                  </a:cubicBezTo>
                  <a:cubicBezTo>
                    <a:pt x="300732" y="108452"/>
                    <a:pt x="299864" y="110579"/>
                    <a:pt x="299864" y="112997"/>
                  </a:cubicBezTo>
                  <a:lnTo>
                    <a:pt x="299864" y="162828"/>
                  </a:lnTo>
                  <a:cubicBezTo>
                    <a:pt x="299864" y="169715"/>
                    <a:pt x="305437" y="175287"/>
                    <a:pt x="312323" y="175287"/>
                  </a:cubicBezTo>
                  <a:cubicBezTo>
                    <a:pt x="319209" y="175287"/>
                    <a:pt x="324781" y="169715"/>
                    <a:pt x="324781" y="162828"/>
                  </a:cubicBezTo>
                  <a:lnTo>
                    <a:pt x="324781" y="148918"/>
                  </a:lnTo>
                  <a:cubicBezTo>
                    <a:pt x="335417" y="159806"/>
                    <a:pt x="348951" y="167640"/>
                    <a:pt x="364029" y="171804"/>
                  </a:cubicBezTo>
                  <a:cubicBezTo>
                    <a:pt x="352724" y="189158"/>
                    <a:pt x="333487" y="200202"/>
                    <a:pt x="312323" y="200202"/>
                  </a:cubicBezTo>
                  <a:cubicBezTo>
                    <a:pt x="277978" y="200202"/>
                    <a:pt x="250033" y="172257"/>
                    <a:pt x="250033" y="137912"/>
                  </a:cubicBezTo>
                  <a:close/>
                  <a:moveTo>
                    <a:pt x="398907" y="278830"/>
                  </a:moveTo>
                  <a:cubicBezTo>
                    <a:pt x="397179" y="284086"/>
                    <a:pt x="392313" y="287407"/>
                    <a:pt x="387070" y="287407"/>
                  </a:cubicBezTo>
                  <a:cubicBezTo>
                    <a:pt x="385780" y="287407"/>
                    <a:pt x="384478" y="287212"/>
                    <a:pt x="383189" y="286787"/>
                  </a:cubicBezTo>
                  <a:cubicBezTo>
                    <a:pt x="335985" y="271288"/>
                    <a:pt x="263744" y="271288"/>
                    <a:pt x="216540" y="286787"/>
                  </a:cubicBezTo>
                  <a:cubicBezTo>
                    <a:pt x="210056" y="288977"/>
                    <a:pt x="202988" y="285376"/>
                    <a:pt x="200822" y="278830"/>
                  </a:cubicBezTo>
                  <a:cubicBezTo>
                    <a:pt x="198681" y="272297"/>
                    <a:pt x="202233" y="265253"/>
                    <a:pt x="208779" y="263112"/>
                  </a:cubicBezTo>
                  <a:cubicBezTo>
                    <a:pt x="260922" y="246007"/>
                    <a:pt x="338808" y="246007"/>
                    <a:pt x="390951" y="263112"/>
                  </a:cubicBezTo>
                  <a:cubicBezTo>
                    <a:pt x="397496" y="265253"/>
                    <a:pt x="401048" y="272297"/>
                    <a:pt x="398907" y="278830"/>
                  </a:cubicBezTo>
                  <a:close/>
                  <a:moveTo>
                    <a:pt x="546503" y="264620"/>
                  </a:moveTo>
                  <a:cubicBezTo>
                    <a:pt x="532659" y="256748"/>
                    <a:pt x="524106" y="245884"/>
                    <a:pt x="524106" y="237576"/>
                  </a:cubicBezTo>
                  <a:cubicBezTo>
                    <a:pt x="524106" y="230702"/>
                    <a:pt x="529690" y="225117"/>
                    <a:pt x="536564" y="225117"/>
                  </a:cubicBezTo>
                  <a:cubicBezTo>
                    <a:pt x="543439" y="225117"/>
                    <a:pt x="549022" y="230701"/>
                    <a:pt x="549022" y="237576"/>
                  </a:cubicBezTo>
                  <a:cubicBezTo>
                    <a:pt x="549021" y="247418"/>
                    <a:pt x="548097" y="256420"/>
                    <a:pt x="546503" y="264620"/>
                  </a:cubicBezTo>
                  <a:close/>
                </a:path>
              </a:pathLst>
            </a:custGeom>
            <a:grpFill/>
            <a:ln w="9525" cap="flat">
              <a:noFill/>
              <a:prstDash val="solid"/>
              <a:miter/>
            </a:ln>
          </p:spPr>
          <p:txBody>
            <a:bodyPr rtlCol="0" anchor="ctr"/>
            <a:lstStyle/>
            <a:p>
              <a:endParaRPr lang="es-MX"/>
            </a:p>
          </p:txBody>
        </p:sp>
      </p:grpSp>
      <p:sp>
        <p:nvSpPr>
          <p:cNvPr id="5" name="Slide Number Placeholder 2">
            <a:extLst>
              <a:ext uri="{FF2B5EF4-FFF2-40B4-BE49-F238E27FC236}">
                <a16:creationId xmlns:a16="http://schemas.microsoft.com/office/drawing/2014/main" id="{BC0C0EC5-E0AE-F9A4-5640-F25A31BF3493}"/>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t>Slide </a:t>
            </a:r>
            <a:fld id="{6CC72DD5-14A2-49B9-A213-0F99922027F3}" type="slidenum">
              <a:rPr lang="en-GB" sz="1100" b="1" smtClean="0"/>
              <a:pPr algn="r"/>
              <a:t>10</a:t>
            </a:fld>
            <a:endParaRPr lang="en-GB" sz="1100" b="1" dirty="0"/>
          </a:p>
        </p:txBody>
      </p:sp>
    </p:spTree>
    <p:extLst>
      <p:ext uri="{BB962C8B-B14F-4D97-AF65-F5344CB8AC3E}">
        <p14:creationId xmlns:p14="http://schemas.microsoft.com/office/powerpoint/2010/main" val="398607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E40F-C810-C570-DA74-0E3E14DD8C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287538-9457-9E2B-D9F7-4EA9D2B3A338}"/>
              </a:ext>
            </a:extLst>
          </p:cNvPr>
          <p:cNvSpPr/>
          <p:nvPr/>
        </p:nvSpPr>
        <p:spPr>
          <a:xfrm>
            <a:off x="0" y="6530779"/>
            <a:ext cx="12192000" cy="327221"/>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062A3216-767A-02AB-1DDE-93E5F719D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1" y="6204841"/>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B51BB51F-0874-A49C-920E-55376F86D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686" y="6204840"/>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15B84069-1C6C-6938-0BA0-75E15B310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923" y="6204839"/>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E8845BB5-02B4-FCEE-2B27-6DAAC5DAB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9" y="6155920"/>
            <a:ext cx="879868" cy="7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a:extLst>
              <a:ext uri="{FF2B5EF4-FFF2-40B4-BE49-F238E27FC236}">
                <a16:creationId xmlns:a16="http://schemas.microsoft.com/office/drawing/2014/main" id="{1A75ABCA-2D39-FF59-A27D-8BCCBAA63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934" y="6354681"/>
            <a:ext cx="479134" cy="4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F4BD89A7-157F-9D66-98FD-FFEE1556EB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50" y="6204839"/>
            <a:ext cx="657980" cy="6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A3F364F9-870A-AA1E-2575-6417DF3E8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07666" y="6281931"/>
            <a:ext cx="725517" cy="6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77C71A85-C00F-1DF3-1435-F0F6508659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2320" y="6349017"/>
            <a:ext cx="396154" cy="48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F3945FEA-E962-B1BF-E4FC-E58A63D505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2979" y="6349017"/>
            <a:ext cx="419095" cy="4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666AB2B8-7E0A-734D-56C9-DBC730DBC7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656" y="6289062"/>
            <a:ext cx="489533" cy="48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Healthy communities main icon in orange">
            <a:extLst>
              <a:ext uri="{FF2B5EF4-FFF2-40B4-BE49-F238E27FC236}">
                <a16:creationId xmlns:a16="http://schemas.microsoft.com/office/drawing/2014/main" id="{6A7CB737-0271-2C80-BB49-DADA830E650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15" name="TextBox 14">
            <a:extLst>
              <a:ext uri="{FF2B5EF4-FFF2-40B4-BE49-F238E27FC236}">
                <a16:creationId xmlns:a16="http://schemas.microsoft.com/office/drawing/2014/main" id="{2ED86C35-DA1C-7455-2E3F-A693B7290003}"/>
              </a:ext>
            </a:extLst>
          </p:cNvPr>
          <p:cNvSpPr txBox="1"/>
          <p:nvPr/>
        </p:nvSpPr>
        <p:spPr>
          <a:xfrm>
            <a:off x="725864" y="116851"/>
            <a:ext cx="6282965" cy="646331"/>
          </a:xfrm>
          <a:prstGeom prst="rect">
            <a:avLst/>
          </a:prstGeom>
          <a:noFill/>
        </p:spPr>
        <p:txBody>
          <a:bodyPr wrap="square" rtlCol="0">
            <a:spAutoFit/>
          </a:bodyPr>
          <a:lstStyle/>
          <a:p>
            <a:r>
              <a:rPr lang="en-GB" b="1" dirty="0">
                <a:solidFill>
                  <a:schemeClr val="tx2"/>
                </a:solidFill>
              </a:rPr>
              <a:t>LNR Draft Cluster Neighbourhood Health Plan</a:t>
            </a:r>
          </a:p>
          <a:p>
            <a:r>
              <a:rPr lang="en-GB" b="1" dirty="0">
                <a:solidFill>
                  <a:schemeClr val="bg1">
                    <a:lumMod val="50000"/>
                  </a:schemeClr>
                </a:solidFill>
              </a:rPr>
              <a:t>Timeline for Neighbourhood Health Plan</a:t>
            </a:r>
          </a:p>
        </p:txBody>
      </p:sp>
      <p:cxnSp>
        <p:nvCxnSpPr>
          <p:cNvPr id="17" name="Straight Connector 16">
            <a:extLst>
              <a:ext uri="{FF2B5EF4-FFF2-40B4-BE49-F238E27FC236}">
                <a16:creationId xmlns:a16="http://schemas.microsoft.com/office/drawing/2014/main" id="{B5AEC7FD-8721-E770-CD38-A1B33083907D}"/>
              </a:ext>
            </a:extLst>
          </p:cNvPr>
          <p:cNvCxnSpPr/>
          <p:nvPr/>
        </p:nvCxnSpPr>
        <p:spPr>
          <a:xfrm>
            <a:off x="641023" y="3308808"/>
            <a:ext cx="10765410" cy="0"/>
          </a:xfrm>
          <a:prstGeom prst="line">
            <a:avLst/>
          </a:prstGeom>
        </p:spPr>
        <p:style>
          <a:lnRef idx="2">
            <a:schemeClr val="accent6"/>
          </a:lnRef>
          <a:fillRef idx="0">
            <a:schemeClr val="accent6"/>
          </a:fillRef>
          <a:effectRef idx="1">
            <a:schemeClr val="accent6"/>
          </a:effectRef>
          <a:fontRef idx="minor">
            <a:schemeClr val="tx1"/>
          </a:fontRef>
        </p:style>
      </p:cxnSp>
      <p:sp>
        <p:nvSpPr>
          <p:cNvPr id="18" name="Oval 17">
            <a:extLst>
              <a:ext uri="{FF2B5EF4-FFF2-40B4-BE49-F238E27FC236}">
                <a16:creationId xmlns:a16="http://schemas.microsoft.com/office/drawing/2014/main" id="{38BED5CD-EE99-713E-024C-5D7364AAB89C}"/>
              </a:ext>
            </a:extLst>
          </p:cNvPr>
          <p:cNvSpPr/>
          <p:nvPr/>
        </p:nvSpPr>
        <p:spPr>
          <a:xfrm>
            <a:off x="444871" y="3125558"/>
            <a:ext cx="280993" cy="303442"/>
          </a:xfrm>
          <a:prstGeom prst="ellipse">
            <a:avLst/>
          </a:prstGeom>
          <a:solidFill>
            <a:schemeClr val="bg1">
              <a:lumMod val="6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1BD73A4-CB20-AF2D-B8C6-FDF85532920E}"/>
              </a:ext>
            </a:extLst>
          </p:cNvPr>
          <p:cNvSpPr/>
          <p:nvPr/>
        </p:nvSpPr>
        <p:spPr>
          <a:xfrm>
            <a:off x="11321592" y="3157087"/>
            <a:ext cx="280993" cy="303442"/>
          </a:xfrm>
          <a:prstGeom prst="ellipse">
            <a:avLst/>
          </a:prstGeom>
          <a:solidFill>
            <a:schemeClr val="bg1">
              <a:lumMod val="6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23B04720-BDCA-58CE-6380-9A9C74D08DF1}"/>
              </a:ext>
            </a:extLst>
          </p:cNvPr>
          <p:cNvCxnSpPr>
            <a:stCxn id="18" idx="0"/>
          </p:cNvCxnSpPr>
          <p:nvPr/>
        </p:nvCxnSpPr>
        <p:spPr>
          <a:xfrm flipH="1" flipV="1">
            <a:off x="585367" y="2941163"/>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455975D-197C-DF17-E938-A268EA1D6B65}"/>
              </a:ext>
            </a:extLst>
          </p:cNvPr>
          <p:cNvCxnSpPr/>
          <p:nvPr/>
        </p:nvCxnSpPr>
        <p:spPr>
          <a:xfrm flipH="1" flipV="1">
            <a:off x="11462088" y="2967873"/>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042D698-6FD9-BAF2-916D-10FFB2634F49}"/>
              </a:ext>
            </a:extLst>
          </p:cNvPr>
          <p:cNvCxnSpPr/>
          <p:nvPr/>
        </p:nvCxnSpPr>
        <p:spPr>
          <a:xfrm flipH="1" flipV="1">
            <a:off x="2091485" y="3108077"/>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9D36F90-C152-A3D8-6A26-28D4A9799C4F}"/>
              </a:ext>
            </a:extLst>
          </p:cNvPr>
          <p:cNvCxnSpPr/>
          <p:nvPr/>
        </p:nvCxnSpPr>
        <p:spPr>
          <a:xfrm flipH="1" flipV="1">
            <a:off x="8575754" y="3113110"/>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992CAC3-2285-D745-74D0-7CF2235B1EEC}"/>
              </a:ext>
            </a:extLst>
          </p:cNvPr>
          <p:cNvCxnSpPr/>
          <p:nvPr/>
        </p:nvCxnSpPr>
        <p:spPr>
          <a:xfrm flipH="1" flipV="1">
            <a:off x="3751534" y="3119594"/>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E667CB5-901E-50BA-B98F-207CBB321856}"/>
              </a:ext>
            </a:extLst>
          </p:cNvPr>
          <p:cNvCxnSpPr/>
          <p:nvPr/>
        </p:nvCxnSpPr>
        <p:spPr>
          <a:xfrm flipH="1" flipV="1">
            <a:off x="6915704" y="3119594"/>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01FBF74-4D19-DE77-C20A-69AECB2895ED}"/>
              </a:ext>
            </a:extLst>
          </p:cNvPr>
          <p:cNvCxnSpPr/>
          <p:nvPr/>
        </p:nvCxnSpPr>
        <p:spPr>
          <a:xfrm flipH="1" flipV="1">
            <a:off x="5409588" y="3101808"/>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A590BB8-2A14-BF4C-AC9C-45D8794FBC47}"/>
              </a:ext>
            </a:extLst>
          </p:cNvPr>
          <p:cNvCxnSpPr/>
          <p:nvPr/>
        </p:nvCxnSpPr>
        <p:spPr>
          <a:xfrm flipH="1" flipV="1">
            <a:off x="10018920" y="3108486"/>
            <a:ext cx="1" cy="1843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BE0DBCA-59E6-D4F7-A522-7050C7D2FB6F}"/>
              </a:ext>
            </a:extLst>
          </p:cNvPr>
          <p:cNvSpPr txBox="1"/>
          <p:nvPr/>
        </p:nvSpPr>
        <p:spPr>
          <a:xfrm>
            <a:off x="87903" y="2270371"/>
            <a:ext cx="994927" cy="523220"/>
          </a:xfrm>
          <a:prstGeom prst="rect">
            <a:avLst/>
          </a:prstGeom>
          <a:noFill/>
        </p:spPr>
        <p:txBody>
          <a:bodyPr wrap="square" rtlCol="0">
            <a:spAutoFit/>
          </a:bodyPr>
          <a:lstStyle/>
          <a:p>
            <a:pPr algn="ctr"/>
            <a:r>
              <a:rPr lang="en-GB" sz="1400" b="1" dirty="0"/>
              <a:t>January 2026</a:t>
            </a:r>
          </a:p>
        </p:txBody>
      </p:sp>
      <p:sp>
        <p:nvSpPr>
          <p:cNvPr id="31" name="TextBox 30">
            <a:extLst>
              <a:ext uri="{FF2B5EF4-FFF2-40B4-BE49-F238E27FC236}">
                <a16:creationId xmlns:a16="http://schemas.microsoft.com/office/drawing/2014/main" id="{A16FC68D-B31B-2F57-9FAC-2621500F674F}"/>
              </a:ext>
            </a:extLst>
          </p:cNvPr>
          <p:cNvSpPr txBox="1"/>
          <p:nvPr/>
        </p:nvSpPr>
        <p:spPr>
          <a:xfrm>
            <a:off x="1594021" y="2516933"/>
            <a:ext cx="994927" cy="523220"/>
          </a:xfrm>
          <a:prstGeom prst="rect">
            <a:avLst/>
          </a:prstGeom>
          <a:noFill/>
        </p:spPr>
        <p:txBody>
          <a:bodyPr wrap="square" rtlCol="0">
            <a:spAutoFit/>
          </a:bodyPr>
          <a:lstStyle/>
          <a:p>
            <a:pPr algn="ctr"/>
            <a:r>
              <a:rPr lang="en-GB" sz="1400" b="1" dirty="0"/>
              <a:t>February 2026</a:t>
            </a:r>
          </a:p>
        </p:txBody>
      </p:sp>
      <p:sp>
        <p:nvSpPr>
          <p:cNvPr id="32" name="TextBox 31">
            <a:extLst>
              <a:ext uri="{FF2B5EF4-FFF2-40B4-BE49-F238E27FC236}">
                <a16:creationId xmlns:a16="http://schemas.microsoft.com/office/drawing/2014/main" id="{95127968-F7B0-A7CB-D0C6-B5675704B8CF}"/>
              </a:ext>
            </a:extLst>
          </p:cNvPr>
          <p:cNvSpPr txBox="1"/>
          <p:nvPr/>
        </p:nvSpPr>
        <p:spPr>
          <a:xfrm>
            <a:off x="3254070" y="2516933"/>
            <a:ext cx="994927" cy="523220"/>
          </a:xfrm>
          <a:prstGeom prst="rect">
            <a:avLst/>
          </a:prstGeom>
          <a:noFill/>
        </p:spPr>
        <p:txBody>
          <a:bodyPr wrap="square" rtlCol="0">
            <a:spAutoFit/>
          </a:bodyPr>
          <a:lstStyle/>
          <a:p>
            <a:pPr algn="ctr"/>
            <a:r>
              <a:rPr lang="en-GB" sz="1400" b="1" dirty="0"/>
              <a:t>March 2026</a:t>
            </a:r>
          </a:p>
        </p:txBody>
      </p:sp>
      <p:sp>
        <p:nvSpPr>
          <p:cNvPr id="33" name="TextBox 32">
            <a:extLst>
              <a:ext uri="{FF2B5EF4-FFF2-40B4-BE49-F238E27FC236}">
                <a16:creationId xmlns:a16="http://schemas.microsoft.com/office/drawing/2014/main" id="{458C7E34-A7A8-4F9F-DCE1-F49D29D91A5A}"/>
              </a:ext>
            </a:extLst>
          </p:cNvPr>
          <p:cNvSpPr txBox="1"/>
          <p:nvPr/>
        </p:nvSpPr>
        <p:spPr>
          <a:xfrm>
            <a:off x="4912124" y="2516933"/>
            <a:ext cx="994927" cy="523220"/>
          </a:xfrm>
          <a:prstGeom prst="rect">
            <a:avLst/>
          </a:prstGeom>
          <a:noFill/>
        </p:spPr>
        <p:txBody>
          <a:bodyPr wrap="square" rtlCol="0">
            <a:spAutoFit/>
          </a:bodyPr>
          <a:lstStyle/>
          <a:p>
            <a:pPr algn="ctr"/>
            <a:r>
              <a:rPr lang="en-GB" sz="1400" b="1" dirty="0"/>
              <a:t>April</a:t>
            </a:r>
          </a:p>
          <a:p>
            <a:pPr algn="ctr"/>
            <a:r>
              <a:rPr lang="en-GB" sz="1400" b="1" dirty="0"/>
              <a:t> 2026</a:t>
            </a:r>
          </a:p>
        </p:txBody>
      </p:sp>
      <p:sp>
        <p:nvSpPr>
          <p:cNvPr id="34" name="TextBox 33">
            <a:extLst>
              <a:ext uri="{FF2B5EF4-FFF2-40B4-BE49-F238E27FC236}">
                <a16:creationId xmlns:a16="http://schemas.microsoft.com/office/drawing/2014/main" id="{C5493962-092A-A7B0-843F-5E65670B744A}"/>
              </a:ext>
            </a:extLst>
          </p:cNvPr>
          <p:cNvSpPr txBox="1"/>
          <p:nvPr/>
        </p:nvSpPr>
        <p:spPr>
          <a:xfrm>
            <a:off x="6418240" y="2516933"/>
            <a:ext cx="994927" cy="523220"/>
          </a:xfrm>
          <a:prstGeom prst="rect">
            <a:avLst/>
          </a:prstGeom>
          <a:noFill/>
        </p:spPr>
        <p:txBody>
          <a:bodyPr wrap="square" rtlCol="0">
            <a:spAutoFit/>
          </a:bodyPr>
          <a:lstStyle/>
          <a:p>
            <a:pPr algn="ctr"/>
            <a:r>
              <a:rPr lang="en-GB" sz="1400" b="1" dirty="0"/>
              <a:t>May</a:t>
            </a:r>
          </a:p>
          <a:p>
            <a:pPr algn="ctr"/>
            <a:r>
              <a:rPr lang="en-GB" sz="1400" b="1" dirty="0"/>
              <a:t> 2026</a:t>
            </a:r>
          </a:p>
        </p:txBody>
      </p:sp>
      <p:sp>
        <p:nvSpPr>
          <p:cNvPr id="35" name="TextBox 34">
            <a:extLst>
              <a:ext uri="{FF2B5EF4-FFF2-40B4-BE49-F238E27FC236}">
                <a16:creationId xmlns:a16="http://schemas.microsoft.com/office/drawing/2014/main" id="{5C792E46-B9F2-EE53-BA45-601169AC27FC}"/>
              </a:ext>
            </a:extLst>
          </p:cNvPr>
          <p:cNvSpPr txBox="1"/>
          <p:nvPr/>
        </p:nvSpPr>
        <p:spPr>
          <a:xfrm>
            <a:off x="8078290" y="2516933"/>
            <a:ext cx="994927" cy="523220"/>
          </a:xfrm>
          <a:prstGeom prst="rect">
            <a:avLst/>
          </a:prstGeom>
          <a:noFill/>
        </p:spPr>
        <p:txBody>
          <a:bodyPr wrap="square" rtlCol="0">
            <a:spAutoFit/>
          </a:bodyPr>
          <a:lstStyle/>
          <a:p>
            <a:pPr algn="ctr"/>
            <a:r>
              <a:rPr lang="en-GB" sz="1400" b="1" dirty="0"/>
              <a:t>June</a:t>
            </a:r>
          </a:p>
          <a:p>
            <a:pPr algn="ctr"/>
            <a:r>
              <a:rPr lang="en-GB" sz="1400" b="1" dirty="0"/>
              <a:t> 2026</a:t>
            </a:r>
          </a:p>
        </p:txBody>
      </p:sp>
      <p:sp>
        <p:nvSpPr>
          <p:cNvPr id="36" name="TextBox 35">
            <a:extLst>
              <a:ext uri="{FF2B5EF4-FFF2-40B4-BE49-F238E27FC236}">
                <a16:creationId xmlns:a16="http://schemas.microsoft.com/office/drawing/2014/main" id="{59E7BE9D-12F6-83C9-23AB-C8052B7A9398}"/>
              </a:ext>
            </a:extLst>
          </p:cNvPr>
          <p:cNvSpPr txBox="1"/>
          <p:nvPr/>
        </p:nvSpPr>
        <p:spPr>
          <a:xfrm>
            <a:off x="9521458" y="2516933"/>
            <a:ext cx="994927" cy="523220"/>
          </a:xfrm>
          <a:prstGeom prst="rect">
            <a:avLst/>
          </a:prstGeom>
          <a:noFill/>
        </p:spPr>
        <p:txBody>
          <a:bodyPr wrap="square" rtlCol="0">
            <a:spAutoFit/>
          </a:bodyPr>
          <a:lstStyle/>
          <a:p>
            <a:pPr algn="ctr"/>
            <a:r>
              <a:rPr lang="en-GB" sz="1400" b="1" dirty="0"/>
              <a:t>July</a:t>
            </a:r>
          </a:p>
          <a:p>
            <a:pPr algn="ctr"/>
            <a:r>
              <a:rPr lang="en-GB" sz="1400" b="1" dirty="0"/>
              <a:t> 2026</a:t>
            </a:r>
          </a:p>
        </p:txBody>
      </p:sp>
      <p:sp>
        <p:nvSpPr>
          <p:cNvPr id="37" name="TextBox 36">
            <a:extLst>
              <a:ext uri="{FF2B5EF4-FFF2-40B4-BE49-F238E27FC236}">
                <a16:creationId xmlns:a16="http://schemas.microsoft.com/office/drawing/2014/main" id="{D3ED439F-2BD4-7636-6072-9D42834B514A}"/>
              </a:ext>
            </a:extLst>
          </p:cNvPr>
          <p:cNvSpPr txBox="1"/>
          <p:nvPr/>
        </p:nvSpPr>
        <p:spPr>
          <a:xfrm>
            <a:off x="10964624" y="2270371"/>
            <a:ext cx="994927" cy="523220"/>
          </a:xfrm>
          <a:prstGeom prst="rect">
            <a:avLst/>
          </a:prstGeom>
          <a:noFill/>
        </p:spPr>
        <p:txBody>
          <a:bodyPr wrap="square" rtlCol="0">
            <a:spAutoFit/>
          </a:bodyPr>
          <a:lstStyle/>
          <a:p>
            <a:pPr algn="ctr"/>
            <a:r>
              <a:rPr lang="en-GB" sz="1400" b="1" dirty="0"/>
              <a:t>August 2026</a:t>
            </a:r>
          </a:p>
        </p:txBody>
      </p:sp>
      <p:sp>
        <p:nvSpPr>
          <p:cNvPr id="38" name="Rectangle: Rounded Corners 37">
            <a:extLst>
              <a:ext uri="{FF2B5EF4-FFF2-40B4-BE49-F238E27FC236}">
                <a16:creationId xmlns:a16="http://schemas.microsoft.com/office/drawing/2014/main" id="{0E1456C2-92A9-C7BE-E410-9A1B21E155B5}"/>
              </a:ext>
            </a:extLst>
          </p:cNvPr>
          <p:cNvSpPr/>
          <p:nvPr/>
        </p:nvSpPr>
        <p:spPr>
          <a:xfrm>
            <a:off x="442373" y="1489547"/>
            <a:ext cx="3806624" cy="52321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Development of Draft Neighbourhood Plan</a:t>
            </a:r>
          </a:p>
        </p:txBody>
      </p:sp>
      <p:sp>
        <p:nvSpPr>
          <p:cNvPr id="39" name="Rectangle: Rounded Corners 38">
            <a:extLst>
              <a:ext uri="{FF2B5EF4-FFF2-40B4-BE49-F238E27FC236}">
                <a16:creationId xmlns:a16="http://schemas.microsoft.com/office/drawing/2014/main" id="{599AA570-B45F-CA54-AADC-8531FFEE356A}"/>
              </a:ext>
            </a:extLst>
          </p:cNvPr>
          <p:cNvSpPr/>
          <p:nvPr/>
        </p:nvSpPr>
        <p:spPr>
          <a:xfrm>
            <a:off x="1470582" y="3640774"/>
            <a:ext cx="1263192" cy="1395054"/>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Draft to West Executive Place Board</a:t>
            </a:r>
          </a:p>
          <a:p>
            <a:pPr algn="ctr"/>
            <a:r>
              <a:rPr lang="en-GB" sz="1200" b="1" dirty="0">
                <a:solidFill>
                  <a:schemeClr val="tx1"/>
                </a:solidFill>
              </a:rPr>
              <a:t>26/02/26</a:t>
            </a:r>
          </a:p>
        </p:txBody>
      </p:sp>
      <p:sp>
        <p:nvSpPr>
          <p:cNvPr id="40" name="Rectangle: Rounded Corners 39">
            <a:extLst>
              <a:ext uri="{FF2B5EF4-FFF2-40B4-BE49-F238E27FC236}">
                <a16:creationId xmlns:a16="http://schemas.microsoft.com/office/drawing/2014/main" id="{84C7B537-2598-F8F1-7CF3-25866B472751}"/>
              </a:ext>
            </a:extLst>
          </p:cNvPr>
          <p:cNvSpPr/>
          <p:nvPr/>
        </p:nvSpPr>
        <p:spPr>
          <a:xfrm>
            <a:off x="3119937" y="3640774"/>
            <a:ext cx="1263192" cy="139505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Draft to West Place Board Workshop</a:t>
            </a:r>
          </a:p>
          <a:p>
            <a:pPr algn="ctr"/>
            <a:r>
              <a:rPr lang="en-GB" sz="1200" b="1" dirty="0">
                <a:solidFill>
                  <a:schemeClr val="tx1"/>
                </a:solidFill>
              </a:rPr>
              <a:t>24/03/26</a:t>
            </a:r>
          </a:p>
        </p:txBody>
      </p:sp>
      <p:sp>
        <p:nvSpPr>
          <p:cNvPr id="41" name="Rectangle: Rounded Corners 40">
            <a:extLst>
              <a:ext uri="{FF2B5EF4-FFF2-40B4-BE49-F238E27FC236}">
                <a16:creationId xmlns:a16="http://schemas.microsoft.com/office/drawing/2014/main" id="{67CC3635-231D-8E8A-2EF0-228779624F14}"/>
              </a:ext>
            </a:extLst>
          </p:cNvPr>
          <p:cNvSpPr/>
          <p:nvPr/>
        </p:nvSpPr>
        <p:spPr>
          <a:xfrm>
            <a:off x="7944157" y="3645806"/>
            <a:ext cx="1263192" cy="1390020"/>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Sign-off at North/ West Health &amp; Wellbeing Boards</a:t>
            </a:r>
          </a:p>
          <a:p>
            <a:pPr algn="ctr"/>
            <a:r>
              <a:rPr lang="en-GB" sz="1200" b="1" dirty="0">
                <a:solidFill>
                  <a:schemeClr val="tx1"/>
                </a:solidFill>
              </a:rPr>
              <a:t>24/06/26</a:t>
            </a:r>
          </a:p>
        </p:txBody>
      </p:sp>
      <p:sp>
        <p:nvSpPr>
          <p:cNvPr id="42" name="Rectangle: Rounded Corners 41">
            <a:extLst>
              <a:ext uri="{FF2B5EF4-FFF2-40B4-BE49-F238E27FC236}">
                <a16:creationId xmlns:a16="http://schemas.microsoft.com/office/drawing/2014/main" id="{82F2C41F-C5DA-E6DF-8100-128C40B17F67}"/>
              </a:ext>
            </a:extLst>
          </p:cNvPr>
          <p:cNvSpPr/>
          <p:nvPr/>
        </p:nvSpPr>
        <p:spPr>
          <a:xfrm>
            <a:off x="6284107" y="3645806"/>
            <a:ext cx="1263192" cy="139505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Draft to Joint Health &amp; Wellbeing Board Workshop</a:t>
            </a:r>
          </a:p>
          <a:p>
            <a:pPr algn="ctr"/>
            <a:r>
              <a:rPr lang="en-GB" sz="1200" b="1" dirty="0">
                <a:solidFill>
                  <a:schemeClr val="tx1"/>
                </a:solidFill>
              </a:rPr>
              <a:t>19/05/26</a:t>
            </a:r>
          </a:p>
        </p:txBody>
      </p:sp>
      <p:sp>
        <p:nvSpPr>
          <p:cNvPr id="43" name="Rectangle: Rounded Corners 42">
            <a:extLst>
              <a:ext uri="{FF2B5EF4-FFF2-40B4-BE49-F238E27FC236}">
                <a16:creationId xmlns:a16="http://schemas.microsoft.com/office/drawing/2014/main" id="{2C59D2E7-F7FC-8611-60D5-34DD7E61DB81}"/>
              </a:ext>
            </a:extLst>
          </p:cNvPr>
          <p:cNvSpPr/>
          <p:nvPr/>
        </p:nvSpPr>
        <p:spPr>
          <a:xfrm>
            <a:off x="4346335" y="1489547"/>
            <a:ext cx="1712871" cy="52321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Formal Engagement</a:t>
            </a:r>
          </a:p>
        </p:txBody>
      </p:sp>
      <p:sp>
        <p:nvSpPr>
          <p:cNvPr id="44" name="Rectangle: Rounded Corners 43">
            <a:extLst>
              <a:ext uri="{FF2B5EF4-FFF2-40B4-BE49-F238E27FC236}">
                <a16:creationId xmlns:a16="http://schemas.microsoft.com/office/drawing/2014/main" id="{950441BC-6AE1-62B4-994C-D5831A276574}"/>
              </a:ext>
            </a:extLst>
          </p:cNvPr>
          <p:cNvSpPr/>
          <p:nvPr/>
        </p:nvSpPr>
        <p:spPr>
          <a:xfrm>
            <a:off x="6156545" y="1468484"/>
            <a:ext cx="1518315" cy="52321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Refinement &amp; Feedback</a:t>
            </a:r>
          </a:p>
        </p:txBody>
      </p:sp>
      <p:sp>
        <p:nvSpPr>
          <p:cNvPr id="45" name="Rectangle: Rounded Corners 44">
            <a:extLst>
              <a:ext uri="{FF2B5EF4-FFF2-40B4-BE49-F238E27FC236}">
                <a16:creationId xmlns:a16="http://schemas.microsoft.com/office/drawing/2014/main" id="{E4411F78-D32D-DEC1-26EF-4512FC398A0E}"/>
              </a:ext>
            </a:extLst>
          </p:cNvPr>
          <p:cNvSpPr/>
          <p:nvPr/>
        </p:nvSpPr>
        <p:spPr>
          <a:xfrm>
            <a:off x="7772199" y="1479347"/>
            <a:ext cx="1518315" cy="52321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Consolidation</a:t>
            </a:r>
          </a:p>
        </p:txBody>
      </p:sp>
      <p:sp>
        <p:nvSpPr>
          <p:cNvPr id="46" name="Rectangle: Rounded Corners 45">
            <a:extLst>
              <a:ext uri="{FF2B5EF4-FFF2-40B4-BE49-F238E27FC236}">
                <a16:creationId xmlns:a16="http://schemas.microsoft.com/office/drawing/2014/main" id="{F5EB7E19-51D6-110D-B12C-FC8196A8FAFD}"/>
              </a:ext>
            </a:extLst>
          </p:cNvPr>
          <p:cNvSpPr/>
          <p:nvPr/>
        </p:nvSpPr>
        <p:spPr>
          <a:xfrm>
            <a:off x="9387853" y="1479347"/>
            <a:ext cx="2361774" cy="523216"/>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Sign-off &amp; Publication</a:t>
            </a:r>
          </a:p>
        </p:txBody>
      </p:sp>
      <p:sp>
        <p:nvSpPr>
          <p:cNvPr id="13" name="Slide Number Placeholder 2">
            <a:extLst>
              <a:ext uri="{FF2B5EF4-FFF2-40B4-BE49-F238E27FC236}">
                <a16:creationId xmlns:a16="http://schemas.microsoft.com/office/drawing/2014/main" id="{B7475E26-9185-B774-F994-7E9F76B59535}"/>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11</a:t>
            </a:fld>
            <a:endParaRPr lang="en-GB" sz="1100" b="1" dirty="0">
              <a:solidFill>
                <a:schemeClr val="bg1"/>
              </a:solidFill>
            </a:endParaRPr>
          </a:p>
        </p:txBody>
      </p:sp>
    </p:spTree>
    <p:extLst>
      <p:ext uri="{BB962C8B-B14F-4D97-AF65-F5344CB8AC3E}">
        <p14:creationId xmlns:p14="http://schemas.microsoft.com/office/powerpoint/2010/main" val="161117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B2B3-BE8B-7613-02D1-3A23F12797D1}"/>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C98E54-3B48-E2B9-7A7B-A5F783ABD972}"/>
              </a:ext>
            </a:extLst>
          </p:cNvPr>
          <p:cNvSpPr/>
          <p:nvPr/>
        </p:nvSpPr>
        <p:spPr>
          <a:xfrm>
            <a:off x="9731604" y="3280529"/>
            <a:ext cx="2150684" cy="3129698"/>
          </a:xfrm>
          <a:prstGeom prst="roundRect">
            <a:avLst>
              <a:gd name="adj" fmla="val 9509"/>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ysClr val="windowText" lastClr="000000"/>
              </a:solidFill>
            </a:endParaRPr>
          </a:p>
          <a:p>
            <a:pPr algn="ctr"/>
            <a:endParaRPr lang="en-GB" sz="1600" dirty="0">
              <a:solidFill>
                <a:sysClr val="windowText" lastClr="000000"/>
              </a:solidFill>
            </a:endParaRPr>
          </a:p>
          <a:p>
            <a:pPr algn="ctr"/>
            <a:endParaRPr lang="en-GB" sz="900" dirty="0">
              <a:solidFill>
                <a:sysClr val="windowText" lastClr="000000"/>
              </a:solidFill>
            </a:endParaRPr>
          </a:p>
          <a:p>
            <a:pPr algn="ctr"/>
            <a:r>
              <a:rPr lang="en-GB" sz="1600" dirty="0">
                <a:solidFill>
                  <a:sysClr val="windowText" lastClr="000000"/>
                </a:solidFill>
              </a:rPr>
              <a:t>2026-27 UEC Strategy:</a:t>
            </a:r>
          </a:p>
          <a:p>
            <a:pPr marL="285750" indent="-285750" algn="ctr">
              <a:buFont typeface="Arial" panose="020B0604020202020204" pitchFamily="34" charset="0"/>
              <a:buChar char="•"/>
            </a:pPr>
            <a:r>
              <a:rPr lang="en-GB" sz="1600" dirty="0">
                <a:solidFill>
                  <a:sysClr val="windowText" lastClr="000000"/>
                </a:solidFill>
              </a:rPr>
              <a:t>Integrated Neighbourhood Health Model.</a:t>
            </a:r>
          </a:p>
          <a:p>
            <a:pPr marL="285750" indent="-285750" algn="ctr">
              <a:buFont typeface="Arial" panose="020B0604020202020204" pitchFamily="34" charset="0"/>
              <a:buChar char="•"/>
            </a:pPr>
            <a:r>
              <a:rPr lang="en-GB" sz="1600" dirty="0">
                <a:solidFill>
                  <a:sysClr val="windowText" lastClr="000000"/>
                </a:solidFill>
              </a:rPr>
              <a:t>24/7 UCR capacity.</a:t>
            </a:r>
          </a:p>
          <a:p>
            <a:pPr marL="285750" indent="-285750" algn="ctr">
              <a:buFont typeface="Arial" panose="020B0604020202020204" pitchFamily="34" charset="0"/>
              <a:buChar char="•"/>
            </a:pPr>
            <a:r>
              <a:rPr lang="en-GB" sz="1600" dirty="0">
                <a:solidFill>
                  <a:sysClr val="windowText" lastClr="000000"/>
                </a:solidFill>
              </a:rPr>
              <a:t>Expansion of Frailty SDEC</a:t>
            </a:r>
          </a:p>
          <a:p>
            <a:pPr algn="ctr"/>
            <a:endParaRPr lang="en-GB" dirty="0">
              <a:solidFill>
                <a:sysClr val="windowText" lastClr="000000"/>
              </a:solidFill>
            </a:endParaRPr>
          </a:p>
        </p:txBody>
      </p:sp>
      <p:sp>
        <p:nvSpPr>
          <p:cNvPr id="17" name="Rectangle: Rounded Corners 16">
            <a:extLst>
              <a:ext uri="{FF2B5EF4-FFF2-40B4-BE49-F238E27FC236}">
                <a16:creationId xmlns:a16="http://schemas.microsoft.com/office/drawing/2014/main" id="{01B5CC96-ED49-2A25-4412-A1F37A243A3B}"/>
              </a:ext>
            </a:extLst>
          </p:cNvPr>
          <p:cNvSpPr/>
          <p:nvPr/>
        </p:nvSpPr>
        <p:spPr>
          <a:xfrm>
            <a:off x="2665185" y="3280529"/>
            <a:ext cx="2150684" cy="3129698"/>
          </a:xfrm>
          <a:prstGeom prst="roundRect">
            <a:avLst>
              <a:gd name="adj" fmla="val 9509"/>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1600" dirty="0">
                <a:solidFill>
                  <a:sysClr val="windowText" lastClr="000000"/>
                </a:solidFill>
              </a:rPr>
              <a:t>Pilots for Neighbourhood GP access + management of LTC</a:t>
            </a:r>
          </a:p>
          <a:p>
            <a:pPr algn="ctr"/>
            <a:r>
              <a:rPr lang="en-GB" sz="1600" dirty="0">
                <a:solidFill>
                  <a:sysClr val="windowText" lastClr="000000"/>
                </a:solidFill>
              </a:rPr>
              <a:t>(Wellingborough &amp; Rural South)</a:t>
            </a:r>
          </a:p>
        </p:txBody>
      </p:sp>
      <p:sp>
        <p:nvSpPr>
          <p:cNvPr id="18" name="Rectangle: Rounded Corners 17">
            <a:extLst>
              <a:ext uri="{FF2B5EF4-FFF2-40B4-BE49-F238E27FC236}">
                <a16:creationId xmlns:a16="http://schemas.microsoft.com/office/drawing/2014/main" id="{7B8BF4A3-356B-FFA9-6B96-05E6AD30C42E}"/>
              </a:ext>
            </a:extLst>
          </p:cNvPr>
          <p:cNvSpPr/>
          <p:nvPr/>
        </p:nvSpPr>
        <p:spPr>
          <a:xfrm>
            <a:off x="5020658" y="3280529"/>
            <a:ext cx="2150684" cy="3129698"/>
          </a:xfrm>
          <a:prstGeom prst="roundRect">
            <a:avLst>
              <a:gd name="adj" fmla="val 9509"/>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CYP Single Provider Model already exploring what INT would look like for this cohort</a:t>
            </a:r>
          </a:p>
        </p:txBody>
      </p:sp>
      <p:sp>
        <p:nvSpPr>
          <p:cNvPr id="19" name="Rectangle: Rounded Corners 18">
            <a:extLst>
              <a:ext uri="{FF2B5EF4-FFF2-40B4-BE49-F238E27FC236}">
                <a16:creationId xmlns:a16="http://schemas.microsoft.com/office/drawing/2014/main" id="{0A6F5147-5E74-A060-DB23-A02683A99040}"/>
              </a:ext>
            </a:extLst>
          </p:cNvPr>
          <p:cNvSpPr/>
          <p:nvPr/>
        </p:nvSpPr>
        <p:spPr>
          <a:xfrm>
            <a:off x="7376131" y="3280529"/>
            <a:ext cx="2150684" cy="3129698"/>
          </a:xfrm>
          <a:prstGeom prst="roundRect">
            <a:avLst>
              <a:gd name="adj" fmla="val 9509"/>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1600" dirty="0">
                <a:solidFill>
                  <a:sysClr val="windowText" lastClr="000000"/>
                </a:solidFill>
              </a:rPr>
              <a:t>Commencing with MSK and Dietetic services:</a:t>
            </a:r>
          </a:p>
          <a:p>
            <a:pPr marL="285750" indent="-285750" algn="ctr">
              <a:buFont typeface="Arial" panose="020B0604020202020204" pitchFamily="34" charset="0"/>
              <a:buChar char="•"/>
            </a:pPr>
            <a:r>
              <a:rPr lang="en-GB" sz="1600" dirty="0">
                <a:solidFill>
                  <a:sysClr val="windowText" lastClr="000000"/>
                </a:solidFill>
              </a:rPr>
              <a:t>Data Baselining exercise,</a:t>
            </a:r>
          </a:p>
          <a:p>
            <a:pPr marL="285750" indent="-285750" algn="ctr">
              <a:buFont typeface="Arial" panose="020B0604020202020204" pitchFamily="34" charset="0"/>
              <a:buChar char="•"/>
            </a:pPr>
            <a:r>
              <a:rPr lang="en-GB" sz="1600" dirty="0">
                <a:solidFill>
                  <a:sysClr val="windowText" lastClr="000000"/>
                </a:solidFill>
              </a:rPr>
              <a:t>Specification Review</a:t>
            </a:r>
          </a:p>
          <a:p>
            <a:pPr marL="285750" indent="-285750" algn="ctr">
              <a:buFont typeface="Arial" panose="020B0604020202020204" pitchFamily="34" charset="0"/>
              <a:buChar char="•"/>
            </a:pPr>
            <a:r>
              <a:rPr lang="en-GB" sz="1600" dirty="0">
                <a:solidFill>
                  <a:sysClr val="windowText" lastClr="000000"/>
                </a:solidFill>
              </a:rPr>
              <a:t>Explore MSK SPOA</a:t>
            </a:r>
          </a:p>
        </p:txBody>
      </p:sp>
      <p:sp>
        <p:nvSpPr>
          <p:cNvPr id="16" name="Rectangle: Rounded Corners 15">
            <a:extLst>
              <a:ext uri="{FF2B5EF4-FFF2-40B4-BE49-F238E27FC236}">
                <a16:creationId xmlns:a16="http://schemas.microsoft.com/office/drawing/2014/main" id="{B4EBBBB2-18D5-67B5-2EA9-AAB9F27D827F}"/>
              </a:ext>
            </a:extLst>
          </p:cNvPr>
          <p:cNvSpPr/>
          <p:nvPr/>
        </p:nvSpPr>
        <p:spPr>
          <a:xfrm>
            <a:off x="309712" y="3280529"/>
            <a:ext cx="2150684" cy="3129698"/>
          </a:xfrm>
          <a:prstGeom prst="roundRect">
            <a:avLst>
              <a:gd name="adj" fmla="val 9509"/>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600" dirty="0">
                <a:solidFill>
                  <a:sysClr val="windowText" lastClr="000000"/>
                </a:solidFill>
              </a:rPr>
              <a:t>Frailty MDTs already in place (national exemplar)</a:t>
            </a:r>
          </a:p>
          <a:p>
            <a:pPr algn="ctr"/>
            <a:endParaRPr lang="en-GB" sz="1600" dirty="0">
              <a:solidFill>
                <a:sysClr val="windowText" lastClr="000000"/>
              </a:solidFill>
            </a:endParaRPr>
          </a:p>
          <a:p>
            <a:pPr algn="ctr"/>
            <a:r>
              <a:rPr lang="en-GB" sz="1600" dirty="0">
                <a:solidFill>
                  <a:sysClr val="windowText" lastClr="000000"/>
                </a:solidFill>
              </a:rPr>
              <a:t>Bolster with Older Adult MH and specialist Geriatrician</a:t>
            </a:r>
          </a:p>
          <a:p>
            <a:pPr algn="ctr"/>
            <a:endParaRPr lang="en-GB" sz="1600" dirty="0">
              <a:solidFill>
                <a:sysClr val="windowText" lastClr="000000"/>
              </a:solidFill>
            </a:endParaRPr>
          </a:p>
        </p:txBody>
      </p:sp>
      <p:sp>
        <p:nvSpPr>
          <p:cNvPr id="11" name="Rectangle: Rounded Corners 10">
            <a:extLst>
              <a:ext uri="{FF2B5EF4-FFF2-40B4-BE49-F238E27FC236}">
                <a16:creationId xmlns:a16="http://schemas.microsoft.com/office/drawing/2014/main" id="{E3026D42-75BD-F072-477B-69CB9002A9B7}"/>
              </a:ext>
            </a:extLst>
          </p:cNvPr>
          <p:cNvSpPr/>
          <p:nvPr/>
        </p:nvSpPr>
        <p:spPr>
          <a:xfrm>
            <a:off x="309712" y="2212549"/>
            <a:ext cx="2150684" cy="1448586"/>
          </a:xfrm>
          <a:prstGeom prst="roundRect">
            <a:avLst>
              <a:gd name="adj" fmla="val 9509"/>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Aging Well Programme</a:t>
            </a:r>
          </a:p>
        </p:txBody>
      </p:sp>
      <p:pic>
        <p:nvPicPr>
          <p:cNvPr id="2" name="Picture 1" descr="Healthy communities main icon in orange">
            <a:extLst>
              <a:ext uri="{FF2B5EF4-FFF2-40B4-BE49-F238E27FC236}">
                <a16:creationId xmlns:a16="http://schemas.microsoft.com/office/drawing/2014/main" id="{84724B02-AB84-DC38-2CB3-0B653C21E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3" name="TextBox 2">
            <a:extLst>
              <a:ext uri="{FF2B5EF4-FFF2-40B4-BE49-F238E27FC236}">
                <a16:creationId xmlns:a16="http://schemas.microsoft.com/office/drawing/2014/main" id="{4DB06144-2D62-3D55-7F48-EC0B2E41FBF1}"/>
              </a:ext>
            </a:extLst>
          </p:cNvPr>
          <p:cNvSpPr txBox="1"/>
          <p:nvPr/>
        </p:nvSpPr>
        <p:spPr>
          <a:xfrm>
            <a:off x="725864" y="116851"/>
            <a:ext cx="6282965" cy="646331"/>
          </a:xfrm>
          <a:prstGeom prst="rect">
            <a:avLst/>
          </a:prstGeom>
          <a:noFill/>
        </p:spPr>
        <p:txBody>
          <a:bodyPr wrap="square" rtlCol="0">
            <a:spAutoFit/>
          </a:bodyPr>
          <a:lstStyle/>
          <a:p>
            <a:r>
              <a:rPr lang="en-GB" b="1" dirty="0">
                <a:solidFill>
                  <a:schemeClr val="tx2"/>
                </a:solidFill>
              </a:rPr>
              <a:t>LNR Draft Cluster Neighbourhood Health Plan</a:t>
            </a:r>
          </a:p>
          <a:p>
            <a:r>
              <a:rPr lang="en-GB" b="1" dirty="0">
                <a:solidFill>
                  <a:schemeClr val="bg1">
                    <a:lumMod val="50000"/>
                  </a:schemeClr>
                </a:solidFill>
              </a:rPr>
              <a:t>LNR DRAFT Cluster Neighbourhood Health Plan</a:t>
            </a:r>
          </a:p>
        </p:txBody>
      </p:sp>
      <p:sp>
        <p:nvSpPr>
          <p:cNvPr id="4" name="Rectangle 3">
            <a:extLst>
              <a:ext uri="{FF2B5EF4-FFF2-40B4-BE49-F238E27FC236}">
                <a16:creationId xmlns:a16="http://schemas.microsoft.com/office/drawing/2014/main" id="{C2702999-CFD0-3E12-6DC8-2F63F1709648}"/>
              </a:ext>
            </a:extLst>
          </p:cNvPr>
          <p:cNvSpPr/>
          <p:nvPr/>
        </p:nvSpPr>
        <p:spPr>
          <a:xfrm>
            <a:off x="0" y="6598763"/>
            <a:ext cx="12192000" cy="259237"/>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325B97F-4874-B0CF-75C7-77CCA84DD84F}"/>
              </a:ext>
            </a:extLst>
          </p:cNvPr>
          <p:cNvSpPr/>
          <p:nvPr/>
        </p:nvSpPr>
        <p:spPr>
          <a:xfrm>
            <a:off x="2665185" y="2212549"/>
            <a:ext cx="2150684" cy="1448586"/>
          </a:xfrm>
          <a:prstGeom prst="roundRect">
            <a:avLst>
              <a:gd name="adj" fmla="val 9509"/>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New Care Models Programme</a:t>
            </a:r>
          </a:p>
        </p:txBody>
      </p:sp>
      <p:sp>
        <p:nvSpPr>
          <p:cNvPr id="13" name="Rectangle: Rounded Corners 12">
            <a:extLst>
              <a:ext uri="{FF2B5EF4-FFF2-40B4-BE49-F238E27FC236}">
                <a16:creationId xmlns:a16="http://schemas.microsoft.com/office/drawing/2014/main" id="{5C74F786-1CAA-65D0-C315-CDCEDA4B9BAB}"/>
              </a:ext>
            </a:extLst>
          </p:cNvPr>
          <p:cNvSpPr/>
          <p:nvPr/>
        </p:nvSpPr>
        <p:spPr>
          <a:xfrm>
            <a:off x="5020658" y="2212549"/>
            <a:ext cx="2150684" cy="1448586"/>
          </a:xfrm>
          <a:prstGeom prst="roundRect">
            <a:avLst>
              <a:gd name="adj" fmla="val 9509"/>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CYP Single Provider Model</a:t>
            </a:r>
          </a:p>
          <a:p>
            <a:pPr algn="ctr"/>
            <a:r>
              <a:rPr lang="en-GB" b="1" dirty="0">
                <a:solidFill>
                  <a:sysClr val="windowText" lastClr="000000"/>
                </a:solidFill>
              </a:rPr>
              <a:t>Family Hubs</a:t>
            </a:r>
          </a:p>
        </p:txBody>
      </p:sp>
      <p:sp>
        <p:nvSpPr>
          <p:cNvPr id="14" name="Rectangle: Rounded Corners 13">
            <a:extLst>
              <a:ext uri="{FF2B5EF4-FFF2-40B4-BE49-F238E27FC236}">
                <a16:creationId xmlns:a16="http://schemas.microsoft.com/office/drawing/2014/main" id="{FC6E3951-298F-CFF8-76FF-7288AECC4256}"/>
              </a:ext>
            </a:extLst>
          </p:cNvPr>
          <p:cNvSpPr/>
          <p:nvPr/>
        </p:nvSpPr>
        <p:spPr>
          <a:xfrm>
            <a:off x="7376131" y="2212549"/>
            <a:ext cx="2150684" cy="1448586"/>
          </a:xfrm>
          <a:prstGeom prst="roundRect">
            <a:avLst>
              <a:gd name="adj" fmla="val 9509"/>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Standardising Community Services</a:t>
            </a:r>
          </a:p>
        </p:txBody>
      </p:sp>
      <p:sp>
        <p:nvSpPr>
          <p:cNvPr id="15" name="Rectangle: Rounded Corners 14">
            <a:extLst>
              <a:ext uri="{FF2B5EF4-FFF2-40B4-BE49-F238E27FC236}">
                <a16:creationId xmlns:a16="http://schemas.microsoft.com/office/drawing/2014/main" id="{029C628A-60DC-3472-48C1-4845B6322922}"/>
              </a:ext>
            </a:extLst>
          </p:cNvPr>
          <p:cNvSpPr/>
          <p:nvPr/>
        </p:nvSpPr>
        <p:spPr>
          <a:xfrm>
            <a:off x="9731604" y="2212549"/>
            <a:ext cx="2150684" cy="1448586"/>
          </a:xfrm>
          <a:prstGeom prst="roundRect">
            <a:avLst>
              <a:gd name="adj" fmla="val 9509"/>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System UEC Programme</a:t>
            </a:r>
          </a:p>
          <a:p>
            <a:pPr algn="ctr"/>
            <a:r>
              <a:rPr lang="en-GB" b="1" dirty="0">
                <a:solidFill>
                  <a:sysClr val="windowText" lastClr="000000"/>
                </a:solidFill>
              </a:rPr>
              <a:t>(UCR SPOA)</a:t>
            </a:r>
          </a:p>
        </p:txBody>
      </p:sp>
      <p:sp>
        <p:nvSpPr>
          <p:cNvPr id="6" name="Rectangle: Rounded Corners 5">
            <a:extLst>
              <a:ext uri="{FF2B5EF4-FFF2-40B4-BE49-F238E27FC236}">
                <a16:creationId xmlns:a16="http://schemas.microsoft.com/office/drawing/2014/main" id="{A84B996D-13AF-E53F-74D5-8E44BB3E65EF}"/>
              </a:ext>
            </a:extLst>
          </p:cNvPr>
          <p:cNvSpPr/>
          <p:nvPr/>
        </p:nvSpPr>
        <p:spPr>
          <a:xfrm>
            <a:off x="309712" y="1698396"/>
            <a:ext cx="2150684" cy="772998"/>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Frailty</a:t>
            </a:r>
          </a:p>
        </p:txBody>
      </p:sp>
      <p:sp>
        <p:nvSpPr>
          <p:cNvPr id="7" name="Rectangle: Rounded Corners 6">
            <a:extLst>
              <a:ext uri="{FF2B5EF4-FFF2-40B4-BE49-F238E27FC236}">
                <a16:creationId xmlns:a16="http://schemas.microsoft.com/office/drawing/2014/main" id="{91048D3A-8940-5CD9-F6FE-9008DB7B4833}"/>
              </a:ext>
            </a:extLst>
          </p:cNvPr>
          <p:cNvSpPr/>
          <p:nvPr/>
        </p:nvSpPr>
        <p:spPr>
          <a:xfrm>
            <a:off x="9731604" y="1698396"/>
            <a:ext cx="2150684" cy="772998"/>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Urgent Care</a:t>
            </a:r>
          </a:p>
        </p:txBody>
      </p:sp>
      <p:sp>
        <p:nvSpPr>
          <p:cNvPr id="8" name="Rectangle: Rounded Corners 7">
            <a:extLst>
              <a:ext uri="{FF2B5EF4-FFF2-40B4-BE49-F238E27FC236}">
                <a16:creationId xmlns:a16="http://schemas.microsoft.com/office/drawing/2014/main" id="{7CE43EC1-D7B5-3D5D-1BD9-A267F3796F75}"/>
              </a:ext>
            </a:extLst>
          </p:cNvPr>
          <p:cNvSpPr/>
          <p:nvPr/>
        </p:nvSpPr>
        <p:spPr>
          <a:xfrm>
            <a:off x="5020658" y="1698396"/>
            <a:ext cx="2150684" cy="772998"/>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CYP</a:t>
            </a:r>
          </a:p>
        </p:txBody>
      </p:sp>
      <p:sp>
        <p:nvSpPr>
          <p:cNvPr id="9" name="Rectangle: Rounded Corners 8">
            <a:extLst>
              <a:ext uri="{FF2B5EF4-FFF2-40B4-BE49-F238E27FC236}">
                <a16:creationId xmlns:a16="http://schemas.microsoft.com/office/drawing/2014/main" id="{02F0A0C5-4F2A-B453-9660-9B8481891C1C}"/>
              </a:ext>
            </a:extLst>
          </p:cNvPr>
          <p:cNvSpPr/>
          <p:nvPr/>
        </p:nvSpPr>
        <p:spPr>
          <a:xfrm>
            <a:off x="2665185" y="1698396"/>
            <a:ext cx="2150684" cy="772998"/>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Primary Care</a:t>
            </a:r>
          </a:p>
        </p:txBody>
      </p:sp>
      <p:sp>
        <p:nvSpPr>
          <p:cNvPr id="10" name="Rectangle: Rounded Corners 9">
            <a:extLst>
              <a:ext uri="{FF2B5EF4-FFF2-40B4-BE49-F238E27FC236}">
                <a16:creationId xmlns:a16="http://schemas.microsoft.com/office/drawing/2014/main" id="{2F60AF85-AF35-50C2-DAC5-9B2FEEECA2C9}"/>
              </a:ext>
            </a:extLst>
          </p:cNvPr>
          <p:cNvSpPr/>
          <p:nvPr/>
        </p:nvSpPr>
        <p:spPr>
          <a:xfrm>
            <a:off x="7376131" y="1698396"/>
            <a:ext cx="2150684" cy="772998"/>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Community Services</a:t>
            </a:r>
          </a:p>
        </p:txBody>
      </p:sp>
      <p:sp>
        <p:nvSpPr>
          <p:cNvPr id="5" name="Rectangle: Rounded Corners 4">
            <a:extLst>
              <a:ext uri="{FF2B5EF4-FFF2-40B4-BE49-F238E27FC236}">
                <a16:creationId xmlns:a16="http://schemas.microsoft.com/office/drawing/2014/main" id="{ED771EBF-ED5F-34C4-2A3E-59174B234C0C}"/>
              </a:ext>
            </a:extLst>
          </p:cNvPr>
          <p:cNvSpPr/>
          <p:nvPr/>
        </p:nvSpPr>
        <p:spPr>
          <a:xfrm>
            <a:off x="309712" y="989814"/>
            <a:ext cx="11572576" cy="520046"/>
          </a:xfrm>
          <a:prstGeom prst="round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Delivery Models</a:t>
            </a:r>
          </a:p>
        </p:txBody>
      </p:sp>
      <p:sp>
        <p:nvSpPr>
          <p:cNvPr id="21" name="Slide Number Placeholder 2">
            <a:extLst>
              <a:ext uri="{FF2B5EF4-FFF2-40B4-BE49-F238E27FC236}">
                <a16:creationId xmlns:a16="http://schemas.microsoft.com/office/drawing/2014/main" id="{CC98F3DF-00A8-485A-D9B6-8FE9298212D6}"/>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12</a:t>
            </a:fld>
            <a:endParaRPr lang="en-GB" sz="1100" b="1" dirty="0">
              <a:solidFill>
                <a:schemeClr val="bg1"/>
              </a:solidFill>
            </a:endParaRPr>
          </a:p>
        </p:txBody>
      </p:sp>
    </p:spTree>
    <p:extLst>
      <p:ext uri="{BB962C8B-B14F-4D97-AF65-F5344CB8AC3E}">
        <p14:creationId xmlns:p14="http://schemas.microsoft.com/office/powerpoint/2010/main" val="109673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F178-6B41-1549-69C6-B1375C1183C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1912BD-EF9C-1925-11A8-3EB5CFF50060}"/>
              </a:ext>
            </a:extLst>
          </p:cNvPr>
          <p:cNvSpPr/>
          <p:nvPr/>
        </p:nvSpPr>
        <p:spPr>
          <a:xfrm>
            <a:off x="0" y="0"/>
            <a:ext cx="2954517" cy="68580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b="1" dirty="0">
              <a:solidFill>
                <a:schemeClr val="bg1"/>
              </a:solidFill>
            </a:endParaRPr>
          </a:p>
          <a:p>
            <a:r>
              <a:rPr lang="en-GB" b="1" dirty="0">
                <a:solidFill>
                  <a:schemeClr val="bg1"/>
                </a:solidFill>
              </a:rPr>
              <a:t>Integrated Neighbourhood Teams (INTs)</a:t>
            </a:r>
          </a:p>
          <a:p>
            <a:endParaRPr lang="en-GB" dirty="0">
              <a:solidFill>
                <a:schemeClr val="bg1"/>
              </a:solidFill>
            </a:endParaRPr>
          </a:p>
          <a:p>
            <a:r>
              <a:rPr lang="en-GB" sz="1400" i="1" dirty="0">
                <a:solidFill>
                  <a:schemeClr val="bg1"/>
                </a:solidFill>
              </a:rPr>
              <a:t>INTs will bring together different professionals and partners to work side by side to support people. </a:t>
            </a:r>
          </a:p>
          <a:p>
            <a:endParaRPr lang="en-GB" sz="1400" i="1" dirty="0">
              <a:solidFill>
                <a:schemeClr val="bg1"/>
              </a:solidFill>
            </a:endParaRPr>
          </a:p>
          <a:p>
            <a:r>
              <a:rPr lang="en-GB" sz="1400" i="1" dirty="0">
                <a:solidFill>
                  <a:schemeClr val="bg1"/>
                </a:solidFill>
              </a:rPr>
              <a:t>They will know their neighbourhoods inside out, and can tailor care to what matters for local people</a:t>
            </a:r>
          </a:p>
          <a:p>
            <a:endParaRPr lang="en-GB" sz="1400" i="1" dirty="0">
              <a:solidFill>
                <a:schemeClr val="bg1"/>
              </a:solidFill>
            </a:endParaRPr>
          </a:p>
          <a:p>
            <a:r>
              <a:rPr lang="en-GB" sz="1400" i="1" dirty="0">
                <a:solidFill>
                  <a:schemeClr val="bg1"/>
                </a:solidFill>
              </a:rPr>
              <a:t>They will deliver assessment, </a:t>
            </a:r>
          </a:p>
          <a:p>
            <a:r>
              <a:rPr lang="en-GB" sz="1400" i="1" dirty="0">
                <a:solidFill>
                  <a:schemeClr val="bg1"/>
                </a:solidFill>
              </a:rPr>
              <a:t>care planning, coordination,</a:t>
            </a:r>
          </a:p>
          <a:p>
            <a:r>
              <a:rPr lang="en-GB" sz="1400" i="1" dirty="0">
                <a:solidFill>
                  <a:schemeClr val="bg1"/>
                </a:solidFill>
              </a:rPr>
              <a:t>And follow-on support.</a:t>
            </a:r>
          </a:p>
          <a:p>
            <a:endParaRPr lang="en-GB" sz="1400" i="1" dirty="0">
              <a:solidFill>
                <a:schemeClr val="bg1"/>
              </a:solidFill>
            </a:endParaRPr>
          </a:p>
          <a:p>
            <a:r>
              <a:rPr lang="en-GB" sz="1400" b="1" dirty="0">
                <a:solidFill>
                  <a:schemeClr val="bg1"/>
                </a:solidFill>
              </a:rPr>
              <a:t>“By 2027, 95% of people with complex needs should have a Shared Care Plan”</a:t>
            </a:r>
          </a:p>
          <a:p>
            <a:endParaRPr lang="en-GB" sz="1400" dirty="0">
              <a:solidFill>
                <a:schemeClr val="bg1"/>
              </a:solidFill>
            </a:endParaRPr>
          </a:p>
          <a:p>
            <a:r>
              <a:rPr lang="en-GB" b="1" dirty="0">
                <a:solidFill>
                  <a:schemeClr val="bg1"/>
                </a:solidFill>
              </a:rPr>
              <a:t>NHSE has asked for an initial focus on:</a:t>
            </a:r>
          </a:p>
          <a:p>
            <a:pPr marL="285750" indent="-285750">
              <a:buFont typeface="Wingdings" panose="05000000000000000000" pitchFamily="2" charset="2"/>
              <a:buChar char="v"/>
            </a:pPr>
            <a:r>
              <a:rPr lang="en-GB" sz="1400" dirty="0">
                <a:solidFill>
                  <a:schemeClr val="bg1"/>
                </a:solidFill>
              </a:rPr>
              <a:t>Frailty, those who need end-of-life care.</a:t>
            </a:r>
          </a:p>
          <a:p>
            <a:pPr marL="285750" indent="-285750">
              <a:buFont typeface="Wingdings" panose="05000000000000000000" pitchFamily="2" charset="2"/>
              <a:buChar char="v"/>
            </a:pPr>
            <a:r>
              <a:rPr lang="en-GB" sz="1400" dirty="0">
                <a:solidFill>
                  <a:schemeClr val="bg1"/>
                </a:solidFill>
              </a:rPr>
              <a:t>People with multiple LTC.</a:t>
            </a:r>
          </a:p>
          <a:p>
            <a:pPr marL="285750" indent="-285750">
              <a:buFont typeface="Wingdings" panose="05000000000000000000" pitchFamily="2" charset="2"/>
              <a:buChar char="v"/>
            </a:pPr>
            <a:r>
              <a:rPr lang="en-GB" sz="1400" dirty="0">
                <a:solidFill>
                  <a:schemeClr val="bg1"/>
                </a:solidFill>
              </a:rPr>
              <a:t>Children &amp; Young People.</a:t>
            </a:r>
          </a:p>
          <a:p>
            <a:pPr marL="285750" indent="-285750">
              <a:buFont typeface="Wingdings" panose="05000000000000000000" pitchFamily="2" charset="2"/>
              <a:buChar char="v"/>
            </a:pPr>
            <a:r>
              <a:rPr lang="en-GB" sz="1400" dirty="0">
                <a:solidFill>
                  <a:schemeClr val="bg1"/>
                </a:solidFill>
              </a:rPr>
              <a:t>People with Cancer.</a:t>
            </a:r>
          </a:p>
          <a:p>
            <a:endParaRPr lang="en-GB" sz="1400" dirty="0">
              <a:solidFill>
                <a:schemeClr val="bg1"/>
              </a:solidFill>
            </a:endParaRPr>
          </a:p>
          <a:p>
            <a:endParaRPr lang="en-GB" sz="1400" dirty="0">
              <a:solidFill>
                <a:schemeClr val="bg1"/>
              </a:solidFill>
            </a:endParaRPr>
          </a:p>
          <a:p>
            <a:endParaRPr lang="en-GB" sz="1400" dirty="0">
              <a:solidFill>
                <a:schemeClr val="bg1"/>
              </a:solidFill>
            </a:endParaRPr>
          </a:p>
        </p:txBody>
      </p:sp>
      <p:sp>
        <p:nvSpPr>
          <p:cNvPr id="10" name="Oval 9">
            <a:extLst>
              <a:ext uri="{FF2B5EF4-FFF2-40B4-BE49-F238E27FC236}">
                <a16:creationId xmlns:a16="http://schemas.microsoft.com/office/drawing/2014/main" id="{D5C1B632-97B4-6BA7-B6E2-615A9976B8DB}"/>
              </a:ext>
            </a:extLst>
          </p:cNvPr>
          <p:cNvSpPr/>
          <p:nvPr/>
        </p:nvSpPr>
        <p:spPr>
          <a:xfrm>
            <a:off x="2365341" y="2863391"/>
            <a:ext cx="1178351" cy="113121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ealthy communities main icon in orange">
            <a:extLst>
              <a:ext uri="{FF2B5EF4-FFF2-40B4-BE49-F238E27FC236}">
                <a16:creationId xmlns:a16="http://schemas.microsoft.com/office/drawing/2014/main" id="{5ABBA2D7-3D33-7CA9-AEDD-62084A2110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4097" y="2918580"/>
            <a:ext cx="1020837" cy="1020837"/>
          </a:xfrm>
          <a:prstGeom prst="rect">
            <a:avLst/>
          </a:prstGeom>
        </p:spPr>
      </p:pic>
      <p:sp>
        <p:nvSpPr>
          <p:cNvPr id="2" name="TextBox 1">
            <a:extLst>
              <a:ext uri="{FF2B5EF4-FFF2-40B4-BE49-F238E27FC236}">
                <a16:creationId xmlns:a16="http://schemas.microsoft.com/office/drawing/2014/main" id="{9BCAFCEF-74E8-2D18-9DB7-4072E2101C75}"/>
              </a:ext>
            </a:extLst>
          </p:cNvPr>
          <p:cNvSpPr txBox="1"/>
          <p:nvPr/>
        </p:nvSpPr>
        <p:spPr>
          <a:xfrm>
            <a:off x="3073138" y="258253"/>
            <a:ext cx="6282965" cy="646331"/>
          </a:xfrm>
          <a:prstGeom prst="rect">
            <a:avLst/>
          </a:prstGeom>
          <a:noFill/>
        </p:spPr>
        <p:txBody>
          <a:bodyPr wrap="square" rtlCol="0">
            <a:spAutoFit/>
          </a:bodyPr>
          <a:lstStyle/>
          <a:p>
            <a:r>
              <a:rPr lang="en-GB" b="1" dirty="0">
                <a:solidFill>
                  <a:schemeClr val="tx2"/>
                </a:solidFill>
              </a:rPr>
              <a:t>LNR Draft Cluster Neighbourhood Health Plan </a:t>
            </a:r>
          </a:p>
          <a:p>
            <a:r>
              <a:rPr lang="en-GB" b="1" dirty="0">
                <a:solidFill>
                  <a:schemeClr val="bg1">
                    <a:lumMod val="50000"/>
                  </a:schemeClr>
                </a:solidFill>
              </a:rPr>
              <a:t>Integrated Neighbourhood Teams (Northamptonshire)</a:t>
            </a:r>
          </a:p>
        </p:txBody>
      </p:sp>
      <p:graphicFrame>
        <p:nvGraphicFramePr>
          <p:cNvPr id="4" name="Table 3">
            <a:extLst>
              <a:ext uri="{FF2B5EF4-FFF2-40B4-BE49-F238E27FC236}">
                <a16:creationId xmlns:a16="http://schemas.microsoft.com/office/drawing/2014/main" id="{A01D007A-B72D-DA4D-C706-FF5636FBB5A6}"/>
              </a:ext>
            </a:extLst>
          </p:cNvPr>
          <p:cNvGraphicFramePr>
            <a:graphicFrameLocks noGrp="1"/>
          </p:cNvGraphicFramePr>
          <p:nvPr/>
        </p:nvGraphicFramePr>
        <p:xfrm>
          <a:off x="7723827" y="1103933"/>
          <a:ext cx="4205663" cy="5495814"/>
        </p:xfrm>
        <a:graphic>
          <a:graphicData uri="http://schemas.openxmlformats.org/drawingml/2006/table">
            <a:tbl>
              <a:tblPr firstRow="1" bandRow="1">
                <a:tableStyleId>{912C8C85-51F0-491E-9774-3900AFEF0FD7}</a:tableStyleId>
              </a:tblPr>
              <a:tblGrid>
                <a:gridCol w="4205663">
                  <a:extLst>
                    <a:ext uri="{9D8B030D-6E8A-4147-A177-3AD203B41FA5}">
                      <a16:colId xmlns:a16="http://schemas.microsoft.com/office/drawing/2014/main" val="2940551912"/>
                    </a:ext>
                  </a:extLst>
                </a:gridCol>
              </a:tblGrid>
              <a:tr h="679396">
                <a:tc>
                  <a:txBody>
                    <a:bodyPr/>
                    <a:lstStyle/>
                    <a:p>
                      <a:pPr algn="ctr"/>
                      <a:r>
                        <a:rPr lang="en-GB" sz="1400" dirty="0"/>
                        <a:t>Integrated Neighbourhood Team</a:t>
                      </a:r>
                    </a:p>
                    <a:p>
                      <a:pPr algn="ctr"/>
                      <a:r>
                        <a:rPr lang="en-GB" sz="1400" dirty="0"/>
                        <a:t>Maturity Framework</a:t>
                      </a:r>
                    </a:p>
                  </a:txBody>
                  <a:tcPr anchor="ctr"/>
                </a:tc>
                <a:extLst>
                  <a:ext uri="{0D108BD9-81ED-4DB2-BD59-A6C34878D82A}">
                    <a16:rowId xmlns:a16="http://schemas.microsoft.com/office/drawing/2014/main" val="2621335361"/>
                  </a:ext>
                </a:extLst>
              </a:tr>
              <a:tr h="825665">
                <a:tc>
                  <a:txBody>
                    <a:bodyPr/>
                    <a:lstStyle/>
                    <a:p>
                      <a:pPr algn="l"/>
                      <a:r>
                        <a:rPr lang="en-GB" sz="1400" b="1" dirty="0"/>
                        <a:t>Level One – Foundational:</a:t>
                      </a:r>
                    </a:p>
                    <a:p>
                      <a:pPr algn="l"/>
                      <a:r>
                        <a:rPr lang="en-GB" sz="1200" b="0" i="0" u="none" strike="noStrike" kern="1200" baseline="0" dirty="0">
                          <a:solidFill>
                            <a:schemeClr val="tx1"/>
                          </a:solidFill>
                          <a:latin typeface="+mn-lt"/>
                          <a:ea typeface="+mn-ea"/>
                          <a:cs typeface="+mn-cs"/>
                        </a:rPr>
                        <a:t>Early multidisciplinary working, developing neighbourhood identity, initial use of shared data, basic risk stratification, and emerging links with VCSE and social care. </a:t>
                      </a:r>
                      <a:endParaRPr lang="en-GB" sz="1200" dirty="0"/>
                    </a:p>
                  </a:txBody>
                  <a:tcPr anchor="ctr"/>
                </a:tc>
                <a:extLst>
                  <a:ext uri="{0D108BD9-81ED-4DB2-BD59-A6C34878D82A}">
                    <a16:rowId xmlns:a16="http://schemas.microsoft.com/office/drawing/2014/main" val="4081034906"/>
                  </a:ext>
                </a:extLst>
              </a:tr>
              <a:tr h="1180689">
                <a:tc>
                  <a:txBody>
                    <a:bodyPr/>
                    <a:lstStyle/>
                    <a:p>
                      <a:pPr algn="l"/>
                      <a:r>
                        <a:rPr lang="en-GB" sz="1400" b="1" dirty="0"/>
                        <a:t>Level Two – Developing:</a:t>
                      </a:r>
                    </a:p>
                    <a:p>
                      <a:pPr algn="l"/>
                      <a:r>
                        <a:rPr lang="en-GB" sz="1200" b="0" i="0" u="none" strike="noStrike" kern="1200" baseline="0" dirty="0">
                          <a:solidFill>
                            <a:schemeClr val="tx1"/>
                          </a:solidFill>
                          <a:latin typeface="+mn-lt"/>
                          <a:ea typeface="+mn-ea"/>
                          <a:cs typeface="+mn-cs"/>
                        </a:rPr>
                        <a:t>More consistent MDT working, shared caseload discussions, improved digital information sharing, proactive pathways beginning to take shape (e.g., frailty, CYP, mental health), and strengthened partnership working. </a:t>
                      </a:r>
                      <a:endParaRPr lang="en-GB" sz="1200" dirty="0"/>
                    </a:p>
                  </a:txBody>
                  <a:tcPr anchor="ctr"/>
                </a:tc>
                <a:extLst>
                  <a:ext uri="{0D108BD9-81ED-4DB2-BD59-A6C34878D82A}">
                    <a16:rowId xmlns:a16="http://schemas.microsoft.com/office/drawing/2014/main" val="2435154402"/>
                  </a:ext>
                </a:extLst>
              </a:tr>
              <a:tr h="1294088">
                <a:tc>
                  <a:txBody>
                    <a:bodyPr/>
                    <a:lstStyle/>
                    <a:p>
                      <a:pPr algn="l"/>
                      <a:r>
                        <a:rPr lang="en-GB" sz="1400" b="1" dirty="0"/>
                        <a:t>Level Three – Maturing:</a:t>
                      </a:r>
                    </a:p>
                    <a:p>
                      <a:pPr algn="l"/>
                      <a:r>
                        <a:rPr lang="en-GB" sz="1200" b="0" i="0" u="none" strike="noStrike" kern="1200" baseline="0" dirty="0">
                          <a:solidFill>
                            <a:schemeClr val="tx1"/>
                          </a:solidFill>
                          <a:latin typeface="+mn-lt"/>
                          <a:ea typeface="+mn-ea"/>
                          <a:cs typeface="+mn-cs"/>
                        </a:rPr>
                        <a:t>Integrated teams with shared planning and delivery, routine proactive care, embedded population health management, neighbourhood-based access models, joint workforce planning, aligned community services, and co-designed escalation pathways. </a:t>
                      </a:r>
                      <a:endParaRPr lang="en-GB" sz="1200" dirty="0"/>
                    </a:p>
                  </a:txBody>
                  <a:tcPr anchor="ctr"/>
                </a:tc>
                <a:extLst>
                  <a:ext uri="{0D108BD9-81ED-4DB2-BD59-A6C34878D82A}">
                    <a16:rowId xmlns:a16="http://schemas.microsoft.com/office/drawing/2014/main" val="1396350173"/>
                  </a:ext>
                </a:extLst>
              </a:tr>
              <a:tr h="1488201">
                <a:tc>
                  <a:txBody>
                    <a:bodyPr/>
                    <a:lstStyle/>
                    <a:p>
                      <a:pPr algn="l"/>
                      <a:r>
                        <a:rPr lang="en-GB" sz="1400" b="1" dirty="0"/>
                        <a:t>Level Four – Advanced/ Optimised:</a:t>
                      </a:r>
                    </a:p>
                    <a:p>
                      <a:pPr algn="l"/>
                      <a:r>
                        <a:rPr lang="en-GB" sz="1200" b="0" i="0" u="none" strike="noStrike" kern="1200" baseline="0" dirty="0">
                          <a:solidFill>
                            <a:schemeClr val="tx1"/>
                          </a:solidFill>
                          <a:latin typeface="+mn-lt"/>
                          <a:ea typeface="+mn-ea"/>
                          <a:cs typeface="+mn-cs"/>
                        </a:rPr>
                        <a:t>Fully coordinated neighbourhood delivery with seamless digital integration, shared workforce and estates models, expanded community diagnostics and specialist outreach, 24/7 neighbourhood urgent and crisis support, and consistently improved access, outcomes and experience across all priority areas. </a:t>
                      </a:r>
                      <a:endParaRPr lang="en-GB" sz="1200" dirty="0"/>
                    </a:p>
                  </a:txBody>
                  <a:tcPr anchor="ctr"/>
                </a:tc>
                <a:extLst>
                  <a:ext uri="{0D108BD9-81ED-4DB2-BD59-A6C34878D82A}">
                    <a16:rowId xmlns:a16="http://schemas.microsoft.com/office/drawing/2014/main" val="1240246722"/>
                  </a:ext>
                </a:extLst>
              </a:tr>
            </a:tbl>
          </a:graphicData>
        </a:graphic>
      </p:graphicFrame>
      <p:sp>
        <p:nvSpPr>
          <p:cNvPr id="7" name="TextBox 6">
            <a:extLst>
              <a:ext uri="{FF2B5EF4-FFF2-40B4-BE49-F238E27FC236}">
                <a16:creationId xmlns:a16="http://schemas.microsoft.com/office/drawing/2014/main" id="{94F4DCBE-083D-EE6D-0098-6345F507B8E2}"/>
              </a:ext>
            </a:extLst>
          </p:cNvPr>
          <p:cNvSpPr txBox="1"/>
          <p:nvPr/>
        </p:nvSpPr>
        <p:spPr>
          <a:xfrm>
            <a:off x="3543690" y="1312683"/>
            <a:ext cx="3997753" cy="5078313"/>
          </a:xfrm>
          <a:prstGeom prst="rect">
            <a:avLst/>
          </a:prstGeom>
          <a:noFill/>
        </p:spPr>
        <p:txBody>
          <a:bodyPr wrap="square" rtlCol="0">
            <a:spAutoFit/>
          </a:bodyPr>
          <a:lstStyle/>
          <a:p>
            <a:r>
              <a:rPr lang="en-GB" b="1" dirty="0"/>
              <a:t>Integrated Neighbourhood Teams in Northamptonshire will deliver a set of shared functions, including:</a:t>
            </a:r>
          </a:p>
          <a:p>
            <a:endParaRPr lang="en-GB" dirty="0"/>
          </a:p>
          <a:p>
            <a:pPr marL="285750" indent="-285750">
              <a:buFont typeface="Wingdings" panose="05000000000000000000" pitchFamily="2" charset="2"/>
              <a:buChar char="§"/>
            </a:pPr>
            <a:r>
              <a:rPr lang="en-GB" dirty="0"/>
              <a:t>Proactive identification of need,</a:t>
            </a:r>
          </a:p>
          <a:p>
            <a:pPr marL="285750" indent="-285750">
              <a:buFont typeface="Wingdings" panose="05000000000000000000" pitchFamily="2" charset="2"/>
              <a:buChar char="§"/>
            </a:pPr>
            <a:r>
              <a:rPr lang="en-GB" dirty="0"/>
              <a:t>Coordinated multi-disciplinary care,</a:t>
            </a:r>
          </a:p>
          <a:p>
            <a:pPr marL="285750" indent="-285750">
              <a:buFont typeface="Wingdings" panose="05000000000000000000" pitchFamily="2" charset="2"/>
              <a:buChar char="§"/>
            </a:pPr>
            <a:r>
              <a:rPr lang="en-GB" dirty="0"/>
              <a:t>Personalised support planning,</a:t>
            </a:r>
          </a:p>
          <a:p>
            <a:pPr marL="285750" indent="-285750">
              <a:buFont typeface="Wingdings" panose="05000000000000000000" pitchFamily="2" charset="2"/>
              <a:buChar char="§"/>
            </a:pPr>
            <a:r>
              <a:rPr lang="en-GB" dirty="0"/>
              <a:t>Rapid escalation,</a:t>
            </a:r>
          </a:p>
          <a:p>
            <a:pPr marL="285750" indent="-285750">
              <a:buFont typeface="Wingdings" panose="05000000000000000000" pitchFamily="2" charset="2"/>
              <a:buChar char="§"/>
            </a:pPr>
            <a:r>
              <a:rPr lang="en-GB" dirty="0"/>
              <a:t>Seamless links to community, acute and VCSE sector partners.</a:t>
            </a:r>
          </a:p>
          <a:p>
            <a:endParaRPr lang="en-GB" dirty="0"/>
          </a:p>
          <a:p>
            <a:endParaRPr lang="en-GB" dirty="0"/>
          </a:p>
          <a:p>
            <a:r>
              <a:rPr lang="en-GB" dirty="0"/>
              <a:t>INTs will be developed in phases, using the ‘Maturity Framework’ (opposite). Phase One will focus on:</a:t>
            </a:r>
          </a:p>
          <a:p>
            <a:pPr marL="342900" indent="-342900">
              <a:buAutoNum type="arabicParenR"/>
            </a:pPr>
            <a:r>
              <a:rPr lang="en-GB" b="1" dirty="0"/>
              <a:t>Frailty</a:t>
            </a:r>
            <a:r>
              <a:rPr lang="en-GB" dirty="0"/>
              <a:t> (via Aging Well programme)</a:t>
            </a:r>
          </a:p>
          <a:p>
            <a:pPr marL="342900" indent="-342900">
              <a:buAutoNum type="arabicParenR"/>
            </a:pPr>
            <a:r>
              <a:rPr lang="en-GB" b="1" dirty="0"/>
              <a:t>CYP</a:t>
            </a:r>
            <a:r>
              <a:rPr lang="en-GB" dirty="0"/>
              <a:t> (via Single Provider Model)</a:t>
            </a:r>
          </a:p>
        </p:txBody>
      </p:sp>
    </p:spTree>
    <p:extLst>
      <p:ext uri="{BB962C8B-B14F-4D97-AF65-F5344CB8AC3E}">
        <p14:creationId xmlns:p14="http://schemas.microsoft.com/office/powerpoint/2010/main" val="251787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DC7FB-4F51-F12D-8E35-BA58135889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93866F-9A8A-D1D5-C55C-0F58D4F629E6}"/>
              </a:ext>
            </a:extLst>
          </p:cNvPr>
          <p:cNvSpPr/>
          <p:nvPr/>
        </p:nvSpPr>
        <p:spPr>
          <a:xfrm>
            <a:off x="0" y="6530779"/>
            <a:ext cx="12192000" cy="327221"/>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C8053A0D-0AEA-96AA-99EA-3EADCBFC7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1" y="6204841"/>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CB8ED94-F594-4570-4ED9-FA5E00EB6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686" y="6204840"/>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DB5F9FB4-0C0F-E779-7ADD-8C8CBE6F5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923" y="6204839"/>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28A3007B-E0E9-13FD-97EC-C3DE8FF97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9" y="6155920"/>
            <a:ext cx="879868" cy="7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a:extLst>
              <a:ext uri="{FF2B5EF4-FFF2-40B4-BE49-F238E27FC236}">
                <a16:creationId xmlns:a16="http://schemas.microsoft.com/office/drawing/2014/main" id="{A0BBC123-BDF7-A599-24F8-662929C08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934" y="6354681"/>
            <a:ext cx="479134" cy="4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BC7B2234-F265-CB70-3BBE-B800D14FC9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50" y="6204839"/>
            <a:ext cx="657980" cy="6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CF22A92A-8711-A3F9-6DAA-5420BA251F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07666" y="6281931"/>
            <a:ext cx="725517" cy="6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30ABE639-C0C8-B693-2EA9-09A9D65CC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2320" y="6349017"/>
            <a:ext cx="396154" cy="48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B694D093-09CD-F401-9598-59C95915FE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2979" y="6349017"/>
            <a:ext cx="419095" cy="4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F7E7F8CB-BB67-84DE-5FB7-15EDF98A3E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656" y="6289062"/>
            <a:ext cx="489533" cy="48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Healthy communities main icon in orange">
            <a:extLst>
              <a:ext uri="{FF2B5EF4-FFF2-40B4-BE49-F238E27FC236}">
                <a16:creationId xmlns:a16="http://schemas.microsoft.com/office/drawing/2014/main" id="{0BAC7B19-4E92-C85F-C92B-C358BD3111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15" name="TextBox 14">
            <a:extLst>
              <a:ext uri="{FF2B5EF4-FFF2-40B4-BE49-F238E27FC236}">
                <a16:creationId xmlns:a16="http://schemas.microsoft.com/office/drawing/2014/main" id="{D345E393-C5D5-AA09-6B6C-0ADE5E785969}"/>
              </a:ext>
            </a:extLst>
          </p:cNvPr>
          <p:cNvSpPr txBox="1"/>
          <p:nvPr/>
        </p:nvSpPr>
        <p:spPr>
          <a:xfrm>
            <a:off x="725864" y="116851"/>
            <a:ext cx="6282965" cy="646331"/>
          </a:xfrm>
          <a:prstGeom prst="rect">
            <a:avLst/>
          </a:prstGeom>
          <a:noFill/>
        </p:spPr>
        <p:txBody>
          <a:bodyPr wrap="square" rtlCol="0">
            <a:spAutoFit/>
          </a:bodyPr>
          <a:lstStyle/>
          <a:p>
            <a:r>
              <a:rPr lang="en-GB" b="1" dirty="0">
                <a:solidFill>
                  <a:schemeClr val="tx2"/>
                </a:solidFill>
              </a:rPr>
              <a:t>LNR Draft Cluster Neighbourhood Health Plan</a:t>
            </a:r>
          </a:p>
          <a:p>
            <a:r>
              <a:rPr lang="en-GB" b="1" dirty="0">
                <a:solidFill>
                  <a:schemeClr val="bg1">
                    <a:lumMod val="50000"/>
                  </a:schemeClr>
                </a:solidFill>
              </a:rPr>
              <a:t>Integrated Neighbourhood Teams</a:t>
            </a:r>
          </a:p>
        </p:txBody>
      </p:sp>
      <p:graphicFrame>
        <p:nvGraphicFramePr>
          <p:cNvPr id="13" name="Diagram 12">
            <a:extLst>
              <a:ext uri="{FF2B5EF4-FFF2-40B4-BE49-F238E27FC236}">
                <a16:creationId xmlns:a16="http://schemas.microsoft.com/office/drawing/2014/main" id="{C9CB4D5C-27DF-AD19-F85F-B820EC05322A}"/>
              </a:ext>
            </a:extLst>
          </p:cNvPr>
          <p:cNvGraphicFramePr/>
          <p:nvPr/>
        </p:nvGraphicFramePr>
        <p:xfrm>
          <a:off x="-106415" y="843039"/>
          <a:ext cx="6282965" cy="5418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6" name="Diagram 15">
            <a:extLst>
              <a:ext uri="{FF2B5EF4-FFF2-40B4-BE49-F238E27FC236}">
                <a16:creationId xmlns:a16="http://schemas.microsoft.com/office/drawing/2014/main" id="{38522A39-DB4B-B621-42C6-9D6B7F525C00}"/>
              </a:ext>
            </a:extLst>
          </p:cNvPr>
          <p:cNvGraphicFramePr/>
          <p:nvPr/>
        </p:nvGraphicFramePr>
        <p:xfrm>
          <a:off x="5969784" y="846529"/>
          <a:ext cx="6282965" cy="541866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7" name="TextBox 16">
            <a:extLst>
              <a:ext uri="{FF2B5EF4-FFF2-40B4-BE49-F238E27FC236}">
                <a16:creationId xmlns:a16="http://schemas.microsoft.com/office/drawing/2014/main" id="{FE2972E5-443F-F001-0CF4-867D02A2DEBC}"/>
              </a:ext>
            </a:extLst>
          </p:cNvPr>
          <p:cNvSpPr txBox="1"/>
          <p:nvPr/>
        </p:nvSpPr>
        <p:spPr>
          <a:xfrm>
            <a:off x="1960775" y="2690336"/>
            <a:ext cx="2069875" cy="1477328"/>
          </a:xfrm>
          <a:prstGeom prst="rect">
            <a:avLst/>
          </a:prstGeom>
          <a:noFill/>
        </p:spPr>
        <p:txBody>
          <a:bodyPr wrap="square" rtlCol="0">
            <a:spAutoFit/>
          </a:bodyPr>
          <a:lstStyle/>
          <a:p>
            <a:pPr algn="ctr"/>
            <a:r>
              <a:rPr lang="en-GB" b="1" dirty="0"/>
              <a:t>Through Neighbourhood working, </a:t>
            </a:r>
            <a:r>
              <a:rPr lang="en-GB" b="1" u="sng" dirty="0"/>
              <a:t>our residents </a:t>
            </a:r>
            <a:r>
              <a:rPr lang="en-GB" b="1" dirty="0"/>
              <a:t>will experience…</a:t>
            </a:r>
          </a:p>
        </p:txBody>
      </p:sp>
      <p:sp>
        <p:nvSpPr>
          <p:cNvPr id="18" name="TextBox 17">
            <a:extLst>
              <a:ext uri="{FF2B5EF4-FFF2-40B4-BE49-F238E27FC236}">
                <a16:creationId xmlns:a16="http://schemas.microsoft.com/office/drawing/2014/main" id="{E630B546-42F2-0F48-87D0-E6A6ABEA0E49}"/>
              </a:ext>
            </a:extLst>
          </p:cNvPr>
          <p:cNvSpPr txBox="1"/>
          <p:nvPr/>
        </p:nvSpPr>
        <p:spPr>
          <a:xfrm>
            <a:off x="8076328" y="2828835"/>
            <a:ext cx="2069875" cy="1200329"/>
          </a:xfrm>
          <a:prstGeom prst="rect">
            <a:avLst/>
          </a:prstGeom>
          <a:noFill/>
        </p:spPr>
        <p:txBody>
          <a:bodyPr wrap="square" rtlCol="0">
            <a:spAutoFit/>
          </a:bodyPr>
          <a:lstStyle/>
          <a:p>
            <a:pPr algn="ctr"/>
            <a:r>
              <a:rPr lang="en-GB" b="1" dirty="0"/>
              <a:t>Through Neighbourhood working, </a:t>
            </a:r>
            <a:r>
              <a:rPr lang="en-GB" b="1" u="sng" dirty="0"/>
              <a:t>our staff </a:t>
            </a:r>
            <a:r>
              <a:rPr lang="en-GB" b="1" dirty="0"/>
              <a:t>will experience…</a:t>
            </a:r>
          </a:p>
        </p:txBody>
      </p:sp>
      <p:sp>
        <p:nvSpPr>
          <p:cNvPr id="19" name="Slide Number Placeholder 2">
            <a:extLst>
              <a:ext uri="{FF2B5EF4-FFF2-40B4-BE49-F238E27FC236}">
                <a16:creationId xmlns:a16="http://schemas.microsoft.com/office/drawing/2014/main" id="{7765E1AC-E36E-D638-752D-04038220B8A7}"/>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14</a:t>
            </a:fld>
            <a:endParaRPr lang="en-GB" sz="1100" b="1" dirty="0">
              <a:solidFill>
                <a:schemeClr val="bg1"/>
              </a:solidFill>
            </a:endParaRPr>
          </a:p>
        </p:txBody>
      </p:sp>
    </p:spTree>
    <p:extLst>
      <p:ext uri="{BB962C8B-B14F-4D97-AF65-F5344CB8AC3E}">
        <p14:creationId xmlns:p14="http://schemas.microsoft.com/office/powerpoint/2010/main" val="403550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016A2-6A4B-A522-7D63-1F4B00A04E5F}"/>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DDFD61E-7432-4214-116A-902642CE5389}"/>
              </a:ext>
            </a:extLst>
          </p:cNvPr>
          <p:cNvSpPr/>
          <p:nvPr/>
        </p:nvSpPr>
        <p:spPr>
          <a:xfrm>
            <a:off x="158883" y="2356701"/>
            <a:ext cx="3871767" cy="3751582"/>
          </a:xfrm>
          <a:prstGeom prst="roundRect">
            <a:avLst>
              <a:gd name="adj" fmla="val 4068"/>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Baseline 1</a:t>
            </a:r>
            <a:r>
              <a:rPr lang="en-GB" sz="1400" baseline="30000" dirty="0">
                <a:solidFill>
                  <a:schemeClr val="tx1"/>
                </a:solidFill>
              </a:rPr>
              <a:t>st</a:t>
            </a:r>
            <a:r>
              <a:rPr lang="en-GB" sz="1400" dirty="0">
                <a:solidFill>
                  <a:schemeClr val="tx1"/>
                </a:solidFill>
              </a:rPr>
              <a:t> tranche of SDC services (MSK and Dietetics) + Specification Review. </a:t>
            </a:r>
          </a:p>
          <a:p>
            <a:pPr marL="285750" indent="-285750">
              <a:buFont typeface="Arial" panose="020B0604020202020204" pitchFamily="34" charset="0"/>
              <a:buChar char="•"/>
            </a:pPr>
            <a:r>
              <a:rPr lang="en-GB" sz="1400" dirty="0">
                <a:solidFill>
                  <a:schemeClr val="tx1"/>
                </a:solidFill>
              </a:rPr>
              <a:t>Instigate preparations for increased Care Planning (+ measurement approach for 95% target).</a:t>
            </a:r>
          </a:p>
          <a:p>
            <a:pPr marL="285750" indent="-285750">
              <a:buFont typeface="Arial" panose="020B0604020202020204" pitchFamily="34" charset="0"/>
              <a:buChar char="•"/>
            </a:pPr>
            <a:r>
              <a:rPr lang="en-GB" sz="1400" dirty="0">
                <a:solidFill>
                  <a:schemeClr val="tx1"/>
                </a:solidFill>
              </a:rPr>
              <a:t>Consolidate 2025-26 UEC Contract Variation + confirm/ commence 2026-27 UEC expansion. </a:t>
            </a:r>
          </a:p>
          <a:p>
            <a:pPr marL="285750" indent="-285750">
              <a:buFont typeface="Arial" panose="020B0604020202020204" pitchFamily="34" charset="0"/>
              <a:buChar char="•"/>
            </a:pPr>
            <a:r>
              <a:rPr lang="en-GB" sz="1400" dirty="0">
                <a:solidFill>
                  <a:schemeClr val="tx1"/>
                </a:solidFill>
              </a:rPr>
              <a:t>Establish appropriate contribution to INTs/ Neighbourhood Health Centres.</a:t>
            </a:r>
          </a:p>
          <a:p>
            <a:pPr marL="285750" indent="-285750">
              <a:buFont typeface="Arial" panose="020B0604020202020204" pitchFamily="34" charset="0"/>
              <a:buChar char="•"/>
            </a:pPr>
            <a:r>
              <a:rPr lang="en-GB" sz="1400" dirty="0">
                <a:solidFill>
                  <a:schemeClr val="tx1"/>
                </a:solidFill>
              </a:rPr>
              <a:t>Where possible, decide on most appropriate team structure by neighbourhood footprint, by service. </a:t>
            </a:r>
          </a:p>
        </p:txBody>
      </p:sp>
      <p:sp>
        <p:nvSpPr>
          <p:cNvPr id="22" name="Rectangle: Rounded Corners 21">
            <a:extLst>
              <a:ext uri="{FF2B5EF4-FFF2-40B4-BE49-F238E27FC236}">
                <a16:creationId xmlns:a16="http://schemas.microsoft.com/office/drawing/2014/main" id="{3B33F9F8-D494-8FA6-EBA9-AB364FBDF5D4}"/>
              </a:ext>
            </a:extLst>
          </p:cNvPr>
          <p:cNvSpPr/>
          <p:nvPr/>
        </p:nvSpPr>
        <p:spPr>
          <a:xfrm>
            <a:off x="4160112" y="2290713"/>
            <a:ext cx="3871767" cy="3826077"/>
          </a:xfrm>
          <a:prstGeom prst="roundRect">
            <a:avLst>
              <a:gd name="adj" fmla="val 303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sz="1000" dirty="0">
              <a:solidFill>
                <a:schemeClr val="tx1"/>
              </a:solidFill>
            </a:endParaRPr>
          </a:p>
          <a:p>
            <a:endParaRPr lang="en-GB" sz="800" dirty="0">
              <a:solidFill>
                <a:schemeClr val="tx1"/>
              </a:solidFill>
            </a:endParaRPr>
          </a:p>
          <a:p>
            <a:pPr marL="285750" indent="-285750">
              <a:buFont typeface="Arial" panose="020B0604020202020204" pitchFamily="34" charset="0"/>
              <a:buChar char="•"/>
            </a:pPr>
            <a:r>
              <a:rPr lang="en-GB" sz="1400" dirty="0">
                <a:solidFill>
                  <a:schemeClr val="tx1"/>
                </a:solidFill>
              </a:rPr>
              <a:t>Complete due diligence &amp; contract negotiations for Single Provider Model.</a:t>
            </a:r>
          </a:p>
          <a:p>
            <a:pPr marL="285750" indent="-285750">
              <a:buFont typeface="Arial" panose="020B0604020202020204" pitchFamily="34" charset="0"/>
              <a:buChar char="•"/>
            </a:pPr>
            <a:r>
              <a:rPr lang="en-GB" sz="1400" dirty="0">
                <a:solidFill>
                  <a:schemeClr val="tx1"/>
                </a:solidFill>
              </a:rPr>
              <a:t>Confirm Commissioning &amp; Procurement Strategy for Single Provider Model.</a:t>
            </a:r>
          </a:p>
          <a:p>
            <a:pPr marL="285750" indent="-285750">
              <a:buFont typeface="Arial" panose="020B0604020202020204" pitchFamily="34" charset="0"/>
              <a:buChar char="•"/>
            </a:pPr>
            <a:r>
              <a:rPr lang="en-GB" sz="1400" dirty="0">
                <a:solidFill>
                  <a:schemeClr val="tx1"/>
                </a:solidFill>
              </a:rPr>
              <a:t>Assess readiness to plan care at Population Health level (not just deliver commissioned services)</a:t>
            </a:r>
          </a:p>
          <a:p>
            <a:pPr marL="285750" indent="-285750">
              <a:buFont typeface="Arial" panose="020B0604020202020204" pitchFamily="34" charset="0"/>
              <a:buChar char="•"/>
            </a:pPr>
            <a:r>
              <a:rPr lang="en-GB" sz="1400" dirty="0">
                <a:solidFill>
                  <a:schemeClr val="tx1"/>
                </a:solidFill>
              </a:rPr>
              <a:t>Embed in-reach arrangements to existing/emerging Women’s Hubs and Family Hubs.</a:t>
            </a:r>
          </a:p>
          <a:p>
            <a:pPr marL="285750" indent="-285750">
              <a:buFont typeface="Arial" panose="020B0604020202020204" pitchFamily="34" charset="0"/>
              <a:buChar char="•"/>
            </a:pPr>
            <a:r>
              <a:rPr lang="en-GB" sz="1400" dirty="0">
                <a:solidFill>
                  <a:schemeClr val="tx1"/>
                </a:solidFill>
              </a:rPr>
              <a:t>Establish appropriate contribution to INTs/ Neighbourhood Health Centres.</a:t>
            </a:r>
          </a:p>
          <a:p>
            <a:pPr marL="285750" indent="-285750">
              <a:buFont typeface="Arial" panose="020B0604020202020204" pitchFamily="34" charset="0"/>
              <a:buChar char="•"/>
            </a:pPr>
            <a:r>
              <a:rPr lang="en-GB" sz="1400" dirty="0">
                <a:solidFill>
                  <a:schemeClr val="tx1"/>
                </a:solidFill>
              </a:rPr>
              <a:t>Confirm response to DfE’s Best Start in Life Strategy.</a:t>
            </a:r>
          </a:p>
          <a:p>
            <a:pPr marL="285750" indent="-285750">
              <a:buFont typeface="Arial" panose="020B0604020202020204" pitchFamily="34" charset="0"/>
              <a:buChar char="•"/>
            </a:pPr>
            <a:r>
              <a:rPr lang="en-GB" sz="1400" dirty="0">
                <a:solidFill>
                  <a:schemeClr val="tx1"/>
                </a:solidFill>
              </a:rPr>
              <a:t>Confirm response to new SEND White Paper reforms.</a:t>
            </a:r>
          </a:p>
          <a:p>
            <a:pPr marL="285750" indent="-285750">
              <a:buFont typeface="Arial" panose="020B0604020202020204" pitchFamily="34" charset="0"/>
              <a:buChar char="•"/>
            </a:pPr>
            <a:endParaRPr lang="en-GB" sz="1400" dirty="0">
              <a:solidFill>
                <a:schemeClr val="tx1"/>
              </a:solidFill>
            </a:endParaRPr>
          </a:p>
        </p:txBody>
      </p:sp>
      <p:sp>
        <p:nvSpPr>
          <p:cNvPr id="23" name="Rectangle: Rounded Corners 22">
            <a:extLst>
              <a:ext uri="{FF2B5EF4-FFF2-40B4-BE49-F238E27FC236}">
                <a16:creationId xmlns:a16="http://schemas.microsoft.com/office/drawing/2014/main" id="{28B4586A-94CC-C820-FE04-993F83426700}"/>
              </a:ext>
            </a:extLst>
          </p:cNvPr>
          <p:cNvSpPr/>
          <p:nvPr/>
        </p:nvSpPr>
        <p:spPr>
          <a:xfrm>
            <a:off x="8161350" y="2282206"/>
            <a:ext cx="3871767" cy="3826077"/>
          </a:xfrm>
          <a:prstGeom prst="roundRect">
            <a:avLst>
              <a:gd name="adj" fmla="val 2782"/>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Plan and implement appropriate Older Adult Mental Health input to Frailty MDTs under Aging Well Programme.</a:t>
            </a:r>
          </a:p>
          <a:p>
            <a:pPr marL="285750" indent="-285750">
              <a:buFont typeface="Arial" panose="020B0604020202020204" pitchFamily="34" charset="0"/>
              <a:buChar char="•"/>
            </a:pPr>
            <a:r>
              <a:rPr lang="en-GB" sz="1400" dirty="0">
                <a:solidFill>
                  <a:schemeClr val="tx1"/>
                </a:solidFill>
              </a:rPr>
              <a:t>Establish vision/ proposals for any expansion of 24/7 Mental Health UEC alternatives.</a:t>
            </a:r>
          </a:p>
          <a:p>
            <a:pPr marL="285750" indent="-285750">
              <a:buFont typeface="Arial" panose="020B0604020202020204" pitchFamily="34" charset="0"/>
              <a:buChar char="•"/>
            </a:pPr>
            <a:r>
              <a:rPr lang="en-GB" sz="1400" dirty="0">
                <a:solidFill>
                  <a:schemeClr val="tx1"/>
                </a:solidFill>
              </a:rPr>
              <a:t>Establish appropriate contribution to INTs/ Neighbourhood Health Centres.</a:t>
            </a:r>
          </a:p>
          <a:p>
            <a:pPr marL="285750" indent="-285750">
              <a:buFont typeface="Arial" panose="020B0604020202020204" pitchFamily="34" charset="0"/>
              <a:buChar char="•"/>
            </a:pPr>
            <a:r>
              <a:rPr lang="en-GB" sz="1400" dirty="0">
                <a:solidFill>
                  <a:schemeClr val="tx1"/>
                </a:solidFill>
              </a:rPr>
              <a:t>Where possible, decide on most appropriate team structure by neighbourhood footprint, by non-CMHT services. </a:t>
            </a:r>
          </a:p>
        </p:txBody>
      </p:sp>
      <p:sp>
        <p:nvSpPr>
          <p:cNvPr id="2" name="Rectangle 1">
            <a:extLst>
              <a:ext uri="{FF2B5EF4-FFF2-40B4-BE49-F238E27FC236}">
                <a16:creationId xmlns:a16="http://schemas.microsoft.com/office/drawing/2014/main" id="{85759901-760F-D0FF-8FF5-09370A0EE5E1}"/>
              </a:ext>
            </a:extLst>
          </p:cNvPr>
          <p:cNvSpPr/>
          <p:nvPr/>
        </p:nvSpPr>
        <p:spPr>
          <a:xfrm>
            <a:off x="0" y="6530779"/>
            <a:ext cx="12192000" cy="327221"/>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2F197996-8DB6-C9FB-58A9-BDF431605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1" y="6204841"/>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FD8E0F4B-2CDD-D022-4EEF-FD8717B39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686" y="6204840"/>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3B1E8091-AE81-3941-8B22-43ED03BF6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923" y="6204839"/>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7F31B85-375E-8DD8-550D-BFF71AFCD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9" y="6155920"/>
            <a:ext cx="879868" cy="7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a:extLst>
              <a:ext uri="{FF2B5EF4-FFF2-40B4-BE49-F238E27FC236}">
                <a16:creationId xmlns:a16="http://schemas.microsoft.com/office/drawing/2014/main" id="{0DDEC974-EF15-EA6E-B89C-A4FDBA3AB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934" y="6354681"/>
            <a:ext cx="479134" cy="4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6D5B7CB2-7407-AE62-5BA3-1B06D94B7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50" y="6204839"/>
            <a:ext cx="657980" cy="6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0201D842-5171-1130-188D-A8BADF3CC2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07666" y="6281931"/>
            <a:ext cx="725517" cy="6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C2AB50C9-CBE9-1519-ED05-70177DE6FD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2320" y="6349017"/>
            <a:ext cx="396154" cy="48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ADB8EA00-9A7D-57B8-EE9B-9F246081A0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2979" y="6349017"/>
            <a:ext cx="419095" cy="4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E01E4F3E-EC50-8AC4-FAD8-9E9F717CDC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656" y="6289062"/>
            <a:ext cx="489533" cy="48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Healthy communities main icon in orange">
            <a:extLst>
              <a:ext uri="{FF2B5EF4-FFF2-40B4-BE49-F238E27FC236}">
                <a16:creationId xmlns:a16="http://schemas.microsoft.com/office/drawing/2014/main" id="{0D7A8CB7-D477-C91B-3C8D-EEBD7A922B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15" name="TextBox 14">
            <a:extLst>
              <a:ext uri="{FF2B5EF4-FFF2-40B4-BE49-F238E27FC236}">
                <a16:creationId xmlns:a16="http://schemas.microsoft.com/office/drawing/2014/main" id="{94134F6F-3FD1-55CC-FB7B-69C1F56EFEC0}"/>
              </a:ext>
            </a:extLst>
          </p:cNvPr>
          <p:cNvSpPr txBox="1"/>
          <p:nvPr/>
        </p:nvSpPr>
        <p:spPr>
          <a:xfrm>
            <a:off x="725864" y="116851"/>
            <a:ext cx="6282965" cy="646331"/>
          </a:xfrm>
          <a:prstGeom prst="rect">
            <a:avLst/>
          </a:prstGeom>
          <a:noFill/>
        </p:spPr>
        <p:txBody>
          <a:bodyPr wrap="square" rtlCol="0">
            <a:spAutoFit/>
          </a:bodyPr>
          <a:lstStyle/>
          <a:p>
            <a:r>
              <a:rPr lang="en-GB" b="1" dirty="0"/>
              <a:t>LNR Draft Cluster Neighbourhood Health Plan</a:t>
            </a:r>
          </a:p>
          <a:p>
            <a:r>
              <a:rPr lang="en-GB" b="1" dirty="0">
                <a:solidFill>
                  <a:schemeClr val="bg1">
                    <a:lumMod val="50000"/>
                  </a:schemeClr>
                </a:solidFill>
              </a:rPr>
              <a:t>Next Steps for NHFT</a:t>
            </a:r>
          </a:p>
        </p:txBody>
      </p:sp>
      <p:sp>
        <p:nvSpPr>
          <p:cNvPr id="13" name="Slide Number Placeholder 2">
            <a:extLst>
              <a:ext uri="{FF2B5EF4-FFF2-40B4-BE49-F238E27FC236}">
                <a16:creationId xmlns:a16="http://schemas.microsoft.com/office/drawing/2014/main" id="{947C339C-81DC-A6AF-3A19-EEFC97846197}"/>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15</a:t>
            </a:fld>
            <a:endParaRPr lang="en-GB" sz="1100" b="1" dirty="0">
              <a:solidFill>
                <a:schemeClr val="bg1"/>
              </a:solidFill>
            </a:endParaRPr>
          </a:p>
        </p:txBody>
      </p:sp>
      <p:sp>
        <p:nvSpPr>
          <p:cNvPr id="17" name="Rectangle: Rounded Corners 16">
            <a:extLst>
              <a:ext uri="{FF2B5EF4-FFF2-40B4-BE49-F238E27FC236}">
                <a16:creationId xmlns:a16="http://schemas.microsoft.com/office/drawing/2014/main" id="{EB5C4267-D1AA-E0BF-35C0-A6476E1BD279}"/>
              </a:ext>
            </a:extLst>
          </p:cNvPr>
          <p:cNvSpPr/>
          <p:nvPr/>
        </p:nvSpPr>
        <p:spPr>
          <a:xfrm>
            <a:off x="158882" y="1473225"/>
            <a:ext cx="3871767" cy="1131217"/>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Adult Community Care Delivery Pathway</a:t>
            </a:r>
          </a:p>
        </p:txBody>
      </p:sp>
      <p:sp>
        <p:nvSpPr>
          <p:cNvPr id="18" name="Rectangle: Rounded Corners 17">
            <a:extLst>
              <a:ext uri="{FF2B5EF4-FFF2-40B4-BE49-F238E27FC236}">
                <a16:creationId xmlns:a16="http://schemas.microsoft.com/office/drawing/2014/main" id="{57F656B4-A385-9836-78F3-8013D0B7DC6B}"/>
              </a:ext>
            </a:extLst>
          </p:cNvPr>
          <p:cNvSpPr/>
          <p:nvPr/>
        </p:nvSpPr>
        <p:spPr>
          <a:xfrm>
            <a:off x="8161350" y="1473225"/>
            <a:ext cx="3871767" cy="1131217"/>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Mental Health, Learning Disabilities &amp; Autism Care Delivery Pathway</a:t>
            </a:r>
          </a:p>
        </p:txBody>
      </p:sp>
      <p:sp>
        <p:nvSpPr>
          <p:cNvPr id="19" name="Rectangle: Rounded Corners 18">
            <a:extLst>
              <a:ext uri="{FF2B5EF4-FFF2-40B4-BE49-F238E27FC236}">
                <a16:creationId xmlns:a16="http://schemas.microsoft.com/office/drawing/2014/main" id="{57786DAF-3F41-1B72-983D-0B911E69DADD}"/>
              </a:ext>
            </a:extLst>
          </p:cNvPr>
          <p:cNvSpPr/>
          <p:nvPr/>
        </p:nvSpPr>
        <p:spPr>
          <a:xfrm>
            <a:off x="4160115" y="1473225"/>
            <a:ext cx="3871767" cy="1131217"/>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Children &amp; Young People’s Care Delivery Pathway</a:t>
            </a:r>
          </a:p>
        </p:txBody>
      </p:sp>
      <p:sp>
        <p:nvSpPr>
          <p:cNvPr id="16" name="Rectangle: Rounded Corners 15">
            <a:extLst>
              <a:ext uri="{FF2B5EF4-FFF2-40B4-BE49-F238E27FC236}">
                <a16:creationId xmlns:a16="http://schemas.microsoft.com/office/drawing/2014/main" id="{993FF35A-15F4-AB03-30CC-D64213F5C878}"/>
              </a:ext>
            </a:extLst>
          </p:cNvPr>
          <p:cNvSpPr/>
          <p:nvPr/>
        </p:nvSpPr>
        <p:spPr>
          <a:xfrm>
            <a:off x="158880" y="853600"/>
            <a:ext cx="11874240" cy="489533"/>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Considering current/emerging work through Neighbourhood lens now (to avoid repeating/ re-building work later)</a:t>
            </a:r>
          </a:p>
        </p:txBody>
      </p:sp>
    </p:spTree>
    <p:extLst>
      <p:ext uri="{BB962C8B-B14F-4D97-AF65-F5344CB8AC3E}">
        <p14:creationId xmlns:p14="http://schemas.microsoft.com/office/powerpoint/2010/main" val="352143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9D2C-C698-83A4-2D9F-4ABA1F9E2D94}"/>
              </a:ext>
            </a:extLst>
          </p:cNvPr>
          <p:cNvSpPr>
            <a:spLocks noGrp="1"/>
          </p:cNvSpPr>
          <p:nvPr>
            <p:ph type="ctrTitle"/>
          </p:nvPr>
        </p:nvSpPr>
        <p:spPr>
          <a:xfrm>
            <a:off x="361587" y="726510"/>
            <a:ext cx="6402237" cy="5824602"/>
          </a:xfrm>
        </p:spPr>
        <p:txBody>
          <a:bodyPr/>
          <a:lstStyle/>
          <a:p>
            <a:r>
              <a:rPr lang="en-GB" dirty="0">
                <a:latin typeface="Aptos" panose="020B0004020202020204" pitchFamily="34" charset="0"/>
              </a:rPr>
              <a:t>NHFT Care Delivery Pathways</a:t>
            </a:r>
            <a:br>
              <a:rPr lang="en-GB" dirty="0">
                <a:latin typeface="Aptos" panose="020B0004020202020204" pitchFamily="34" charset="0"/>
              </a:rPr>
            </a:br>
            <a:br>
              <a:rPr lang="en-GB" dirty="0">
                <a:latin typeface="Aptos" panose="020B0004020202020204" pitchFamily="34" charset="0"/>
              </a:rPr>
            </a:br>
            <a:r>
              <a:rPr lang="en-GB" sz="4400" dirty="0">
                <a:solidFill>
                  <a:schemeClr val="tx1"/>
                </a:solidFill>
                <a:latin typeface="Aptos" panose="020B0004020202020204" pitchFamily="34" charset="0"/>
              </a:rPr>
              <a:t>Our services</a:t>
            </a:r>
          </a:p>
        </p:txBody>
      </p:sp>
    </p:spTree>
    <p:extLst>
      <p:ext uri="{BB962C8B-B14F-4D97-AF65-F5344CB8AC3E}">
        <p14:creationId xmlns:p14="http://schemas.microsoft.com/office/powerpoint/2010/main" val="416664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B398291-4291-F914-F245-C8FA0B7C5775}"/>
              </a:ext>
            </a:extLst>
          </p:cNvPr>
          <p:cNvSpPr/>
          <p:nvPr/>
        </p:nvSpPr>
        <p:spPr>
          <a:xfrm>
            <a:off x="753642" y="1331547"/>
            <a:ext cx="2551252" cy="296488"/>
          </a:xfrm>
          <a:prstGeom prst="roundRect">
            <a:avLst>
              <a:gd name="adj" fmla="val 331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Mental Health Inpatients:</a:t>
            </a:r>
            <a:endParaRPr kumimoji="0" lang="en-GB"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9" name="Rectangle: Rounded Corners 38">
            <a:extLst>
              <a:ext uri="{FF2B5EF4-FFF2-40B4-BE49-F238E27FC236}">
                <a16:creationId xmlns:a16="http://schemas.microsoft.com/office/drawing/2014/main" id="{E1B6FCB7-0637-F955-CE78-B064E4FEC157}"/>
              </a:ext>
            </a:extLst>
          </p:cNvPr>
          <p:cNvSpPr/>
          <p:nvPr/>
        </p:nvSpPr>
        <p:spPr>
          <a:xfrm>
            <a:off x="753642" y="2285955"/>
            <a:ext cx="2551253" cy="312845"/>
          </a:xfrm>
          <a:prstGeom prst="roundRect">
            <a:avLst>
              <a:gd name="adj" fmla="val 331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Learning Disability Services:</a:t>
            </a:r>
          </a:p>
        </p:txBody>
      </p:sp>
      <p:sp>
        <p:nvSpPr>
          <p:cNvPr id="44" name="Rectangle: Rounded Corners 43">
            <a:extLst>
              <a:ext uri="{FF2B5EF4-FFF2-40B4-BE49-F238E27FC236}">
                <a16:creationId xmlns:a16="http://schemas.microsoft.com/office/drawing/2014/main" id="{EB247FC0-98D9-5267-D6C3-CAE542E48489}"/>
              </a:ext>
            </a:extLst>
          </p:cNvPr>
          <p:cNvSpPr/>
          <p:nvPr/>
        </p:nvSpPr>
        <p:spPr>
          <a:xfrm>
            <a:off x="8952383" y="1342305"/>
            <a:ext cx="2509903" cy="281435"/>
          </a:xfrm>
          <a:prstGeom prst="roundRect">
            <a:avLst>
              <a:gd name="adj" fmla="val 33122"/>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Psychology Services</a:t>
            </a:r>
          </a:p>
        </p:txBody>
      </p:sp>
      <p:sp>
        <p:nvSpPr>
          <p:cNvPr id="55" name="Rectangle: Rounded Corners 54">
            <a:extLst>
              <a:ext uri="{FF2B5EF4-FFF2-40B4-BE49-F238E27FC236}">
                <a16:creationId xmlns:a16="http://schemas.microsoft.com/office/drawing/2014/main" id="{D8009BF7-FA20-FF70-6738-8C3FF1A52303}"/>
              </a:ext>
            </a:extLst>
          </p:cNvPr>
          <p:cNvSpPr/>
          <p:nvPr/>
        </p:nvSpPr>
        <p:spPr>
          <a:xfrm>
            <a:off x="6268155" y="2975196"/>
            <a:ext cx="2495350" cy="36734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Integrated Response Hub</a:t>
            </a:r>
          </a:p>
        </p:txBody>
      </p:sp>
      <p:sp>
        <p:nvSpPr>
          <p:cNvPr id="67" name="Rectangle: Rounded Corners 66">
            <a:extLst>
              <a:ext uri="{FF2B5EF4-FFF2-40B4-BE49-F238E27FC236}">
                <a16:creationId xmlns:a16="http://schemas.microsoft.com/office/drawing/2014/main" id="{E35757BD-A6CA-8021-339A-912D123DB1B3}"/>
              </a:ext>
            </a:extLst>
          </p:cNvPr>
          <p:cNvSpPr/>
          <p:nvPr/>
        </p:nvSpPr>
        <p:spPr>
          <a:xfrm>
            <a:off x="3523442" y="1694758"/>
            <a:ext cx="2512468"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Community Mental Health Teams (CMHTs) </a:t>
            </a:r>
          </a:p>
        </p:txBody>
      </p:sp>
      <p:sp>
        <p:nvSpPr>
          <p:cNvPr id="104" name="Rectangle: Rounded Corners 103">
            <a:extLst>
              <a:ext uri="{FF2B5EF4-FFF2-40B4-BE49-F238E27FC236}">
                <a16:creationId xmlns:a16="http://schemas.microsoft.com/office/drawing/2014/main" id="{AF460D23-9B4D-4771-2029-3564337B2725}"/>
              </a:ext>
            </a:extLst>
          </p:cNvPr>
          <p:cNvSpPr/>
          <p:nvPr/>
        </p:nvSpPr>
        <p:spPr>
          <a:xfrm>
            <a:off x="741920" y="4789099"/>
            <a:ext cx="2584787" cy="412439"/>
          </a:xfrm>
          <a:prstGeom prst="roundRect">
            <a:avLst>
              <a:gd name="adj" fmla="val 331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Older People’s Mental Health Services &amp; YPD</a:t>
            </a:r>
          </a:p>
        </p:txBody>
      </p:sp>
      <p:sp>
        <p:nvSpPr>
          <p:cNvPr id="105" name="Rectangle: Rounded Corners 104">
            <a:extLst>
              <a:ext uri="{FF2B5EF4-FFF2-40B4-BE49-F238E27FC236}">
                <a16:creationId xmlns:a16="http://schemas.microsoft.com/office/drawing/2014/main" id="{509F10B1-5883-7EDD-5804-0057EFDA38D6}"/>
              </a:ext>
            </a:extLst>
          </p:cNvPr>
          <p:cNvSpPr/>
          <p:nvPr/>
        </p:nvSpPr>
        <p:spPr>
          <a:xfrm>
            <a:off x="6268155" y="1697637"/>
            <a:ext cx="2512468"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Crisis Houses</a:t>
            </a:r>
          </a:p>
        </p:txBody>
      </p:sp>
      <p:sp>
        <p:nvSpPr>
          <p:cNvPr id="106" name="Rectangle: Rounded Corners 105">
            <a:extLst>
              <a:ext uri="{FF2B5EF4-FFF2-40B4-BE49-F238E27FC236}">
                <a16:creationId xmlns:a16="http://schemas.microsoft.com/office/drawing/2014/main" id="{0B46F6A8-FE23-CEB4-F83E-39077D189B82}"/>
              </a:ext>
            </a:extLst>
          </p:cNvPr>
          <p:cNvSpPr/>
          <p:nvPr/>
        </p:nvSpPr>
        <p:spPr>
          <a:xfrm>
            <a:off x="6268155" y="2123490"/>
            <a:ext cx="2512468"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ALMHS Acute Liaison Service</a:t>
            </a:r>
          </a:p>
        </p:txBody>
      </p:sp>
      <p:sp>
        <p:nvSpPr>
          <p:cNvPr id="107" name="Rectangle: Rounded Corners 106">
            <a:extLst>
              <a:ext uri="{FF2B5EF4-FFF2-40B4-BE49-F238E27FC236}">
                <a16:creationId xmlns:a16="http://schemas.microsoft.com/office/drawing/2014/main" id="{9CBD58B9-C254-ABA9-1339-1BD661876D8F}"/>
              </a:ext>
            </a:extLst>
          </p:cNvPr>
          <p:cNvSpPr/>
          <p:nvPr/>
        </p:nvSpPr>
        <p:spPr>
          <a:xfrm>
            <a:off x="6268155" y="2549343"/>
            <a:ext cx="2495350"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Liaison Psychiatry Older People (LPOP)</a:t>
            </a:r>
          </a:p>
        </p:txBody>
      </p:sp>
      <p:sp>
        <p:nvSpPr>
          <p:cNvPr id="109" name="Rectangle: Rounded Corners 108">
            <a:extLst>
              <a:ext uri="{FF2B5EF4-FFF2-40B4-BE49-F238E27FC236}">
                <a16:creationId xmlns:a16="http://schemas.microsoft.com/office/drawing/2014/main" id="{9DBB2F10-97BA-62C6-BA81-C31A51D93C05}"/>
              </a:ext>
            </a:extLst>
          </p:cNvPr>
          <p:cNvSpPr/>
          <p:nvPr/>
        </p:nvSpPr>
        <p:spPr>
          <a:xfrm>
            <a:off x="6268155" y="3413069"/>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Op Alloy</a:t>
            </a:r>
          </a:p>
        </p:txBody>
      </p:sp>
      <p:sp>
        <p:nvSpPr>
          <p:cNvPr id="111" name="Rectangle: Rounded Corners 110">
            <a:extLst>
              <a:ext uri="{FF2B5EF4-FFF2-40B4-BE49-F238E27FC236}">
                <a16:creationId xmlns:a16="http://schemas.microsoft.com/office/drawing/2014/main" id="{0708C8C7-17E7-1E6F-2C9E-4E44ECA8467D}"/>
              </a:ext>
            </a:extLst>
          </p:cNvPr>
          <p:cNvSpPr/>
          <p:nvPr/>
        </p:nvSpPr>
        <p:spPr>
          <a:xfrm>
            <a:off x="6268155" y="3824567"/>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Community Recovery Team</a:t>
            </a:r>
          </a:p>
        </p:txBody>
      </p:sp>
      <p:sp>
        <p:nvSpPr>
          <p:cNvPr id="113" name="Rectangle: Rounded Corners 112">
            <a:extLst>
              <a:ext uri="{FF2B5EF4-FFF2-40B4-BE49-F238E27FC236}">
                <a16:creationId xmlns:a16="http://schemas.microsoft.com/office/drawing/2014/main" id="{D174B175-33C8-EAE4-971F-DECE19E5C1AE}"/>
              </a:ext>
            </a:extLst>
          </p:cNvPr>
          <p:cNvSpPr/>
          <p:nvPr/>
        </p:nvSpPr>
        <p:spPr>
          <a:xfrm>
            <a:off x="6268155" y="4236065"/>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IPS Countywide</a:t>
            </a:r>
          </a:p>
        </p:txBody>
      </p:sp>
      <p:sp>
        <p:nvSpPr>
          <p:cNvPr id="115" name="Rectangle: Rounded Corners 114">
            <a:extLst>
              <a:ext uri="{FF2B5EF4-FFF2-40B4-BE49-F238E27FC236}">
                <a16:creationId xmlns:a16="http://schemas.microsoft.com/office/drawing/2014/main" id="{407314B8-A9F9-7EDE-F9C7-7720D2ADF7D2}"/>
              </a:ext>
            </a:extLst>
          </p:cNvPr>
          <p:cNvSpPr/>
          <p:nvPr/>
        </p:nvSpPr>
        <p:spPr>
          <a:xfrm>
            <a:off x="6268155" y="4647563"/>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N-Step</a:t>
            </a:r>
          </a:p>
        </p:txBody>
      </p:sp>
      <p:sp>
        <p:nvSpPr>
          <p:cNvPr id="119" name="Rectangle: Rounded Corners 118">
            <a:extLst>
              <a:ext uri="{FF2B5EF4-FFF2-40B4-BE49-F238E27FC236}">
                <a16:creationId xmlns:a16="http://schemas.microsoft.com/office/drawing/2014/main" id="{C62C648E-3899-3E50-4470-62B07558F2B4}"/>
              </a:ext>
            </a:extLst>
          </p:cNvPr>
          <p:cNvSpPr/>
          <p:nvPr/>
        </p:nvSpPr>
        <p:spPr>
          <a:xfrm>
            <a:off x="6268155" y="5059061"/>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Liaison and Diversion</a:t>
            </a:r>
          </a:p>
        </p:txBody>
      </p:sp>
      <p:sp>
        <p:nvSpPr>
          <p:cNvPr id="121" name="Rectangle: Rounded Corners 120">
            <a:extLst>
              <a:ext uri="{FF2B5EF4-FFF2-40B4-BE49-F238E27FC236}">
                <a16:creationId xmlns:a16="http://schemas.microsoft.com/office/drawing/2014/main" id="{9AD7B358-EE20-83A3-F0B9-BED030165D80}"/>
              </a:ext>
            </a:extLst>
          </p:cNvPr>
          <p:cNvSpPr/>
          <p:nvPr/>
        </p:nvSpPr>
        <p:spPr>
          <a:xfrm>
            <a:off x="6268155" y="5470562"/>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Offender Personality Disorder</a:t>
            </a:r>
          </a:p>
        </p:txBody>
      </p:sp>
      <p:sp>
        <p:nvSpPr>
          <p:cNvPr id="122" name="Rectangle: Rounded Corners 121">
            <a:extLst>
              <a:ext uri="{FF2B5EF4-FFF2-40B4-BE49-F238E27FC236}">
                <a16:creationId xmlns:a16="http://schemas.microsoft.com/office/drawing/2014/main" id="{636BC3E3-BD73-2C48-3E4B-913795E82419}"/>
              </a:ext>
            </a:extLst>
          </p:cNvPr>
          <p:cNvSpPr/>
          <p:nvPr/>
        </p:nvSpPr>
        <p:spPr>
          <a:xfrm>
            <a:off x="4904799" y="5895607"/>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Reconnect Service</a:t>
            </a:r>
          </a:p>
        </p:txBody>
      </p:sp>
      <p:sp>
        <p:nvSpPr>
          <p:cNvPr id="125" name="Rectangle: Rounded Corners 124">
            <a:extLst>
              <a:ext uri="{FF2B5EF4-FFF2-40B4-BE49-F238E27FC236}">
                <a16:creationId xmlns:a16="http://schemas.microsoft.com/office/drawing/2014/main" id="{B9A65878-2EEE-48B7-C836-8FC7600C48F1}"/>
              </a:ext>
            </a:extLst>
          </p:cNvPr>
          <p:cNvSpPr/>
          <p:nvPr/>
        </p:nvSpPr>
        <p:spPr>
          <a:xfrm>
            <a:off x="8952383" y="1712435"/>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Eating Disorders Service</a:t>
            </a:r>
          </a:p>
        </p:txBody>
      </p:sp>
      <p:sp>
        <p:nvSpPr>
          <p:cNvPr id="126" name="Rectangle: Rounded Corners 125">
            <a:extLst>
              <a:ext uri="{FF2B5EF4-FFF2-40B4-BE49-F238E27FC236}">
                <a16:creationId xmlns:a16="http://schemas.microsoft.com/office/drawing/2014/main" id="{B67CA7FA-17D8-FCAD-8927-593387AFB3A1}"/>
              </a:ext>
            </a:extLst>
          </p:cNvPr>
          <p:cNvSpPr/>
          <p:nvPr/>
        </p:nvSpPr>
        <p:spPr>
          <a:xfrm>
            <a:off x="8952382" y="2137932"/>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Complex PTSD</a:t>
            </a:r>
          </a:p>
        </p:txBody>
      </p:sp>
      <p:sp>
        <p:nvSpPr>
          <p:cNvPr id="127" name="Rectangle: Rounded Corners 126">
            <a:extLst>
              <a:ext uri="{FF2B5EF4-FFF2-40B4-BE49-F238E27FC236}">
                <a16:creationId xmlns:a16="http://schemas.microsoft.com/office/drawing/2014/main" id="{F7CBF11D-77E5-6DBC-229A-570C7DC20E45}"/>
              </a:ext>
            </a:extLst>
          </p:cNvPr>
          <p:cNvSpPr/>
          <p:nvPr/>
        </p:nvSpPr>
        <p:spPr>
          <a:xfrm>
            <a:off x="8952381" y="2563429"/>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AAATT Service</a:t>
            </a:r>
          </a:p>
        </p:txBody>
      </p:sp>
      <p:sp>
        <p:nvSpPr>
          <p:cNvPr id="128" name="Rectangle: Rounded Corners 127">
            <a:extLst>
              <a:ext uri="{FF2B5EF4-FFF2-40B4-BE49-F238E27FC236}">
                <a16:creationId xmlns:a16="http://schemas.microsoft.com/office/drawing/2014/main" id="{68750867-2C0E-C1DE-7D2C-24D2AF853EA8}"/>
              </a:ext>
            </a:extLst>
          </p:cNvPr>
          <p:cNvSpPr/>
          <p:nvPr/>
        </p:nvSpPr>
        <p:spPr>
          <a:xfrm>
            <a:off x="8952380" y="2988926"/>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Perinatal MH and Maternal Loss</a:t>
            </a:r>
          </a:p>
        </p:txBody>
      </p:sp>
      <p:sp>
        <p:nvSpPr>
          <p:cNvPr id="129" name="Rectangle: Rounded Corners 128">
            <a:extLst>
              <a:ext uri="{FF2B5EF4-FFF2-40B4-BE49-F238E27FC236}">
                <a16:creationId xmlns:a16="http://schemas.microsoft.com/office/drawing/2014/main" id="{EA9FD0C8-0B1B-B492-B7F8-66557AD33007}"/>
              </a:ext>
            </a:extLst>
          </p:cNvPr>
          <p:cNvSpPr/>
          <p:nvPr/>
        </p:nvSpPr>
        <p:spPr>
          <a:xfrm>
            <a:off x="8952380" y="3414423"/>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Talking Therapies</a:t>
            </a:r>
          </a:p>
        </p:txBody>
      </p:sp>
      <p:sp>
        <p:nvSpPr>
          <p:cNvPr id="130" name="Rectangle: Rounded Corners 129">
            <a:extLst>
              <a:ext uri="{FF2B5EF4-FFF2-40B4-BE49-F238E27FC236}">
                <a16:creationId xmlns:a16="http://schemas.microsoft.com/office/drawing/2014/main" id="{92FAA302-4674-DD2C-71ED-C710C86529C9}"/>
              </a:ext>
            </a:extLst>
          </p:cNvPr>
          <p:cNvSpPr/>
          <p:nvPr/>
        </p:nvSpPr>
        <p:spPr>
          <a:xfrm>
            <a:off x="8960941" y="3839921"/>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Personality Disorder Hub</a:t>
            </a:r>
          </a:p>
        </p:txBody>
      </p:sp>
      <p:sp>
        <p:nvSpPr>
          <p:cNvPr id="40" name="Rectangle: Rounded Corners 39">
            <a:extLst>
              <a:ext uri="{FF2B5EF4-FFF2-40B4-BE49-F238E27FC236}">
                <a16:creationId xmlns:a16="http://schemas.microsoft.com/office/drawing/2014/main" id="{21CD8DD6-689D-7602-ECB4-B78BBBB38076}"/>
              </a:ext>
            </a:extLst>
          </p:cNvPr>
          <p:cNvSpPr/>
          <p:nvPr/>
        </p:nvSpPr>
        <p:spPr>
          <a:xfrm>
            <a:off x="3523442" y="1346600"/>
            <a:ext cx="5275179" cy="281435"/>
          </a:xfrm>
          <a:prstGeom prst="roundRect">
            <a:avLst>
              <a:gd name="adj" fmla="val 3312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Mental Health Community Pathway</a:t>
            </a:r>
          </a:p>
        </p:txBody>
      </p:sp>
      <p:sp>
        <p:nvSpPr>
          <p:cNvPr id="45" name="Rectangle: Rounded Corners 44">
            <a:extLst>
              <a:ext uri="{FF2B5EF4-FFF2-40B4-BE49-F238E27FC236}">
                <a16:creationId xmlns:a16="http://schemas.microsoft.com/office/drawing/2014/main" id="{0D6B1C37-52BD-F295-9903-1B490EA9AAEA}"/>
              </a:ext>
            </a:extLst>
          </p:cNvPr>
          <p:cNvSpPr/>
          <p:nvPr/>
        </p:nvSpPr>
        <p:spPr>
          <a:xfrm>
            <a:off x="3523442" y="2124889"/>
            <a:ext cx="2512468" cy="32933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UCAT – Urgent Care Assessment Team</a:t>
            </a:r>
          </a:p>
        </p:txBody>
      </p:sp>
      <p:sp>
        <p:nvSpPr>
          <p:cNvPr id="46" name="Rectangle: Rounded Corners 45">
            <a:extLst>
              <a:ext uri="{FF2B5EF4-FFF2-40B4-BE49-F238E27FC236}">
                <a16:creationId xmlns:a16="http://schemas.microsoft.com/office/drawing/2014/main" id="{F41C7232-AA7E-EEB5-01D0-4ED701CB7D86}"/>
              </a:ext>
            </a:extLst>
          </p:cNvPr>
          <p:cNvSpPr/>
          <p:nvPr/>
        </p:nvSpPr>
        <p:spPr>
          <a:xfrm>
            <a:off x="3523442" y="2529032"/>
            <a:ext cx="2506268" cy="37891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Homelessness Provision</a:t>
            </a:r>
          </a:p>
        </p:txBody>
      </p:sp>
      <p:sp>
        <p:nvSpPr>
          <p:cNvPr id="52" name="Rectangle: Rounded Corners 51">
            <a:extLst>
              <a:ext uri="{FF2B5EF4-FFF2-40B4-BE49-F238E27FC236}">
                <a16:creationId xmlns:a16="http://schemas.microsoft.com/office/drawing/2014/main" id="{26E9A608-0EF9-40D0-8F26-773A71CBD226}"/>
              </a:ext>
            </a:extLst>
          </p:cNvPr>
          <p:cNvSpPr/>
          <p:nvPr/>
        </p:nvSpPr>
        <p:spPr>
          <a:xfrm>
            <a:off x="3523442" y="2982755"/>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Dementia and Delirium</a:t>
            </a:r>
          </a:p>
        </p:txBody>
      </p:sp>
      <p:sp>
        <p:nvSpPr>
          <p:cNvPr id="108" name="Rectangle: Rounded Corners 107">
            <a:extLst>
              <a:ext uri="{FF2B5EF4-FFF2-40B4-BE49-F238E27FC236}">
                <a16:creationId xmlns:a16="http://schemas.microsoft.com/office/drawing/2014/main" id="{F3C74B82-2AE8-BCA4-4A3E-D0E48B452852}"/>
              </a:ext>
            </a:extLst>
          </p:cNvPr>
          <p:cNvSpPr/>
          <p:nvPr/>
        </p:nvSpPr>
        <p:spPr>
          <a:xfrm>
            <a:off x="3523442" y="3398531"/>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Crisis Response Unit</a:t>
            </a:r>
          </a:p>
        </p:txBody>
      </p:sp>
      <p:sp>
        <p:nvSpPr>
          <p:cNvPr id="110" name="Rectangle: Rounded Corners 109">
            <a:extLst>
              <a:ext uri="{FF2B5EF4-FFF2-40B4-BE49-F238E27FC236}">
                <a16:creationId xmlns:a16="http://schemas.microsoft.com/office/drawing/2014/main" id="{74DE9D68-6A4D-1CF3-AB3D-BAD8F92C7240}"/>
              </a:ext>
            </a:extLst>
          </p:cNvPr>
          <p:cNvSpPr/>
          <p:nvPr/>
        </p:nvSpPr>
        <p:spPr>
          <a:xfrm>
            <a:off x="3523442" y="3814307"/>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Meadowbank</a:t>
            </a:r>
          </a:p>
        </p:txBody>
      </p:sp>
      <p:sp>
        <p:nvSpPr>
          <p:cNvPr id="112" name="Rectangle: Rounded Corners 111">
            <a:extLst>
              <a:ext uri="{FF2B5EF4-FFF2-40B4-BE49-F238E27FC236}">
                <a16:creationId xmlns:a16="http://schemas.microsoft.com/office/drawing/2014/main" id="{1B0960AD-ECDA-C131-A576-57AC26FD9096}"/>
              </a:ext>
            </a:extLst>
          </p:cNvPr>
          <p:cNvSpPr/>
          <p:nvPr/>
        </p:nvSpPr>
        <p:spPr>
          <a:xfrm>
            <a:off x="3523442" y="4230083"/>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Individual Funding Team</a:t>
            </a:r>
          </a:p>
        </p:txBody>
      </p:sp>
      <p:sp>
        <p:nvSpPr>
          <p:cNvPr id="114" name="Rectangle: Rounded Corners 113">
            <a:extLst>
              <a:ext uri="{FF2B5EF4-FFF2-40B4-BE49-F238E27FC236}">
                <a16:creationId xmlns:a16="http://schemas.microsoft.com/office/drawing/2014/main" id="{28D9BC06-1EE2-7BF0-A582-79151D88202B}"/>
              </a:ext>
            </a:extLst>
          </p:cNvPr>
          <p:cNvSpPr/>
          <p:nvPr/>
        </p:nvSpPr>
        <p:spPr>
          <a:xfrm>
            <a:off x="3523442" y="4645859"/>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Specialist Perinatal MH Service </a:t>
            </a:r>
          </a:p>
        </p:txBody>
      </p:sp>
      <p:sp>
        <p:nvSpPr>
          <p:cNvPr id="118" name="Rectangle: Rounded Corners 117">
            <a:extLst>
              <a:ext uri="{FF2B5EF4-FFF2-40B4-BE49-F238E27FC236}">
                <a16:creationId xmlns:a16="http://schemas.microsoft.com/office/drawing/2014/main" id="{7F664800-71BC-C7FE-0CE9-0F8F38B0ED7C}"/>
              </a:ext>
            </a:extLst>
          </p:cNvPr>
          <p:cNvSpPr/>
          <p:nvPr/>
        </p:nvSpPr>
        <p:spPr>
          <a:xfrm>
            <a:off x="3523442" y="5061635"/>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Community Forensic Team</a:t>
            </a:r>
          </a:p>
        </p:txBody>
      </p:sp>
      <p:sp>
        <p:nvSpPr>
          <p:cNvPr id="120" name="Rectangle: Rounded Corners 119">
            <a:extLst>
              <a:ext uri="{FF2B5EF4-FFF2-40B4-BE49-F238E27FC236}">
                <a16:creationId xmlns:a16="http://schemas.microsoft.com/office/drawing/2014/main" id="{879F3766-5F81-F372-F847-12C3B8E71778}"/>
              </a:ext>
            </a:extLst>
          </p:cNvPr>
          <p:cNvSpPr/>
          <p:nvPr/>
        </p:nvSpPr>
        <p:spPr>
          <a:xfrm>
            <a:off x="3523442" y="5477414"/>
            <a:ext cx="2512472"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MH Treatment Requirements</a:t>
            </a:r>
          </a:p>
        </p:txBody>
      </p:sp>
      <p:sp>
        <p:nvSpPr>
          <p:cNvPr id="65" name="Rectangle: Rounded Corners 64">
            <a:extLst>
              <a:ext uri="{FF2B5EF4-FFF2-40B4-BE49-F238E27FC236}">
                <a16:creationId xmlns:a16="http://schemas.microsoft.com/office/drawing/2014/main" id="{FD690FCE-5F5F-FD69-BAF9-582486219311}"/>
              </a:ext>
            </a:extLst>
          </p:cNvPr>
          <p:cNvSpPr/>
          <p:nvPr/>
        </p:nvSpPr>
        <p:spPr>
          <a:xfrm>
            <a:off x="753642" y="1683792"/>
            <a:ext cx="2537559" cy="496072"/>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Adult Inpatient Mental Health Wards – BWH &amp; SMH; Section 136</a:t>
            </a:r>
          </a:p>
        </p:txBody>
      </p:sp>
      <p:sp>
        <p:nvSpPr>
          <p:cNvPr id="64" name="Rectangle: Rounded Corners 63">
            <a:extLst>
              <a:ext uri="{FF2B5EF4-FFF2-40B4-BE49-F238E27FC236}">
                <a16:creationId xmlns:a16="http://schemas.microsoft.com/office/drawing/2014/main" id="{6ACD5ECB-9F80-541F-2AEE-E7BA9292D1D1}"/>
              </a:ext>
            </a:extLst>
          </p:cNvPr>
          <p:cNvSpPr/>
          <p:nvPr/>
        </p:nvSpPr>
        <p:spPr>
          <a:xfrm>
            <a:off x="753643" y="2650222"/>
            <a:ext cx="2551252" cy="342427"/>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Adult Community Teams for people with LD (CTPLD)</a:t>
            </a:r>
          </a:p>
        </p:txBody>
      </p:sp>
      <p:sp>
        <p:nvSpPr>
          <p:cNvPr id="41" name="Rectangle: Rounded Corners 40">
            <a:extLst>
              <a:ext uri="{FF2B5EF4-FFF2-40B4-BE49-F238E27FC236}">
                <a16:creationId xmlns:a16="http://schemas.microsoft.com/office/drawing/2014/main" id="{25707287-847E-86A2-2458-CE01BD4D450D}"/>
              </a:ext>
            </a:extLst>
          </p:cNvPr>
          <p:cNvSpPr/>
          <p:nvPr/>
        </p:nvSpPr>
        <p:spPr>
          <a:xfrm>
            <a:off x="753642" y="3063787"/>
            <a:ext cx="2551253" cy="340964"/>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Adult LD Short Breaks</a:t>
            </a:r>
          </a:p>
        </p:txBody>
      </p:sp>
      <p:sp>
        <p:nvSpPr>
          <p:cNvPr id="63" name="Rectangle: Rounded Corners 62">
            <a:extLst>
              <a:ext uri="{FF2B5EF4-FFF2-40B4-BE49-F238E27FC236}">
                <a16:creationId xmlns:a16="http://schemas.microsoft.com/office/drawing/2014/main" id="{E5C540C4-08F5-F60F-37F7-9A9E6D0A896A}"/>
              </a:ext>
            </a:extLst>
          </p:cNvPr>
          <p:cNvSpPr/>
          <p:nvPr/>
        </p:nvSpPr>
        <p:spPr>
          <a:xfrm>
            <a:off x="753642" y="3475889"/>
            <a:ext cx="2551252" cy="349976"/>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Transforming Care</a:t>
            </a:r>
          </a:p>
        </p:txBody>
      </p:sp>
      <p:sp>
        <p:nvSpPr>
          <p:cNvPr id="42" name="Rectangle: Rounded Corners 41">
            <a:extLst>
              <a:ext uri="{FF2B5EF4-FFF2-40B4-BE49-F238E27FC236}">
                <a16:creationId xmlns:a16="http://schemas.microsoft.com/office/drawing/2014/main" id="{FDDDA417-E040-2D19-8B2D-AEE949F8C7C0}"/>
              </a:ext>
            </a:extLst>
          </p:cNvPr>
          <p:cNvSpPr/>
          <p:nvPr/>
        </p:nvSpPr>
        <p:spPr>
          <a:xfrm>
            <a:off x="753642" y="3897003"/>
            <a:ext cx="2551252" cy="369568"/>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Intensive Support Team (IST)</a:t>
            </a:r>
          </a:p>
        </p:txBody>
      </p:sp>
      <p:sp>
        <p:nvSpPr>
          <p:cNvPr id="103" name="Rectangle: Rounded Corners 102">
            <a:extLst>
              <a:ext uri="{FF2B5EF4-FFF2-40B4-BE49-F238E27FC236}">
                <a16:creationId xmlns:a16="http://schemas.microsoft.com/office/drawing/2014/main" id="{4BF5D3A8-4C8D-DFED-8199-ED3709D28693}"/>
              </a:ext>
            </a:extLst>
          </p:cNvPr>
          <p:cNvSpPr/>
          <p:nvPr/>
        </p:nvSpPr>
        <p:spPr>
          <a:xfrm>
            <a:off x="753643" y="4337707"/>
            <a:ext cx="2551252" cy="369568"/>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Community Swift Response Team</a:t>
            </a:r>
          </a:p>
        </p:txBody>
      </p:sp>
      <p:sp>
        <p:nvSpPr>
          <p:cNvPr id="43" name="Rectangle: Rounded Corners 42">
            <a:extLst>
              <a:ext uri="{FF2B5EF4-FFF2-40B4-BE49-F238E27FC236}">
                <a16:creationId xmlns:a16="http://schemas.microsoft.com/office/drawing/2014/main" id="{0141D23C-98BF-C1FC-91C2-188665E287C2}"/>
              </a:ext>
            </a:extLst>
          </p:cNvPr>
          <p:cNvSpPr/>
          <p:nvPr/>
        </p:nvSpPr>
        <p:spPr>
          <a:xfrm>
            <a:off x="741920" y="5251888"/>
            <a:ext cx="2549281" cy="369568"/>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Young People's Dementia</a:t>
            </a:r>
          </a:p>
        </p:txBody>
      </p:sp>
      <p:sp>
        <p:nvSpPr>
          <p:cNvPr id="62" name="Rectangle: Rounded Corners 61">
            <a:extLst>
              <a:ext uri="{FF2B5EF4-FFF2-40B4-BE49-F238E27FC236}">
                <a16:creationId xmlns:a16="http://schemas.microsoft.com/office/drawing/2014/main" id="{0588C425-E8C9-CCB6-C410-92A4CAAB7502}"/>
              </a:ext>
            </a:extLst>
          </p:cNvPr>
          <p:cNvSpPr/>
          <p:nvPr/>
        </p:nvSpPr>
        <p:spPr>
          <a:xfrm>
            <a:off x="741920" y="5685913"/>
            <a:ext cx="2549281" cy="316243"/>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Older Adult CMHTs</a:t>
            </a:r>
          </a:p>
        </p:txBody>
      </p:sp>
      <p:sp>
        <p:nvSpPr>
          <p:cNvPr id="61" name="Rectangle: Rounded Corners 60">
            <a:extLst>
              <a:ext uri="{FF2B5EF4-FFF2-40B4-BE49-F238E27FC236}">
                <a16:creationId xmlns:a16="http://schemas.microsoft.com/office/drawing/2014/main" id="{03EC78CA-575F-8047-4CC2-3FEC7C0242F0}"/>
              </a:ext>
            </a:extLst>
          </p:cNvPr>
          <p:cNvSpPr/>
          <p:nvPr/>
        </p:nvSpPr>
        <p:spPr>
          <a:xfrm>
            <a:off x="741920" y="6061973"/>
            <a:ext cx="2549281" cy="319804"/>
          </a:xfrm>
          <a:prstGeom prst="roundRect">
            <a:avLst>
              <a:gd name="adj" fmla="val 1897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Memory Assessment Service</a:t>
            </a:r>
          </a:p>
        </p:txBody>
      </p:sp>
      <p:sp>
        <p:nvSpPr>
          <p:cNvPr id="2" name="TextBox 1">
            <a:extLst>
              <a:ext uri="{FF2B5EF4-FFF2-40B4-BE49-F238E27FC236}">
                <a16:creationId xmlns:a16="http://schemas.microsoft.com/office/drawing/2014/main" id="{76A40DB4-8F83-F4A2-A610-DD5C7F9963EE}"/>
              </a:ext>
            </a:extLst>
          </p:cNvPr>
          <p:cNvSpPr txBox="1"/>
          <p:nvPr/>
        </p:nvSpPr>
        <p:spPr>
          <a:xfrm>
            <a:off x="379108" y="386894"/>
            <a:ext cx="11433783" cy="769441"/>
          </a:xfrm>
          <a:prstGeom prst="rect">
            <a:avLst/>
          </a:prstGeom>
          <a:noFill/>
        </p:spPr>
        <p:txBody>
          <a:bodyPr wrap="square">
            <a:spAutoFit/>
          </a:bodyPr>
          <a:lstStyle/>
          <a:p>
            <a:r>
              <a:rPr lang="en-GB" sz="4400" b="1" dirty="0">
                <a:solidFill>
                  <a:schemeClr val="tx2"/>
                </a:solidFill>
                <a:latin typeface="Arial" panose="020B0604020202020204" pitchFamily="34" charset="0"/>
                <a:ea typeface="+mj-ea"/>
                <a:cs typeface="Arial" panose="020B0604020202020204" pitchFamily="34" charset="0"/>
              </a:rPr>
              <a:t>Mental Health and LDA Pathway</a:t>
            </a:r>
          </a:p>
        </p:txBody>
      </p:sp>
    </p:spTree>
    <p:extLst>
      <p:ext uri="{BB962C8B-B14F-4D97-AF65-F5344CB8AC3E}">
        <p14:creationId xmlns:p14="http://schemas.microsoft.com/office/powerpoint/2010/main" val="47197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EE7F8-9A64-7EC2-8311-B0657AD48348}"/>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3F9FBF2-9C67-1065-76D0-8F2EC45B6E88}"/>
              </a:ext>
            </a:extLst>
          </p:cNvPr>
          <p:cNvSpPr/>
          <p:nvPr/>
        </p:nvSpPr>
        <p:spPr>
          <a:xfrm>
            <a:off x="753642" y="1268349"/>
            <a:ext cx="2551252" cy="296488"/>
          </a:xfrm>
          <a:prstGeom prst="roundRect">
            <a:avLst>
              <a:gd name="adj" fmla="val 33122"/>
            </a:avLst>
          </a:prstGeo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Specialist Services</a:t>
            </a:r>
          </a:p>
        </p:txBody>
      </p:sp>
      <p:sp>
        <p:nvSpPr>
          <p:cNvPr id="9" name="Rectangle: Rounded Corners 8">
            <a:extLst>
              <a:ext uri="{FF2B5EF4-FFF2-40B4-BE49-F238E27FC236}">
                <a16:creationId xmlns:a16="http://schemas.microsoft.com/office/drawing/2014/main" id="{70FC7489-97FD-731D-10CC-C3AA90613161}"/>
              </a:ext>
            </a:extLst>
          </p:cNvPr>
          <p:cNvSpPr/>
          <p:nvPr/>
        </p:nvSpPr>
        <p:spPr>
          <a:xfrm>
            <a:off x="753642" y="4382877"/>
            <a:ext cx="2573065" cy="369568"/>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Speech and Language Therapy</a:t>
            </a:r>
          </a:p>
        </p:txBody>
      </p:sp>
      <p:sp>
        <p:nvSpPr>
          <p:cNvPr id="10" name="Rectangle: Rounded Corners 9">
            <a:extLst>
              <a:ext uri="{FF2B5EF4-FFF2-40B4-BE49-F238E27FC236}">
                <a16:creationId xmlns:a16="http://schemas.microsoft.com/office/drawing/2014/main" id="{C078B2DB-5ED7-6C70-0BAB-FA074434BE46}"/>
              </a:ext>
            </a:extLst>
          </p:cNvPr>
          <p:cNvSpPr/>
          <p:nvPr/>
        </p:nvSpPr>
        <p:spPr>
          <a:xfrm>
            <a:off x="753642" y="3553299"/>
            <a:ext cx="2551252" cy="369568"/>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Care and Treatment of Children at Home</a:t>
            </a:r>
          </a:p>
        </p:txBody>
      </p:sp>
      <p:sp>
        <p:nvSpPr>
          <p:cNvPr id="11" name="Rectangle: Rounded Corners 10">
            <a:extLst>
              <a:ext uri="{FF2B5EF4-FFF2-40B4-BE49-F238E27FC236}">
                <a16:creationId xmlns:a16="http://schemas.microsoft.com/office/drawing/2014/main" id="{9347E986-FDF8-135A-7AB1-0AE9DE901AF5}"/>
              </a:ext>
            </a:extLst>
          </p:cNvPr>
          <p:cNvSpPr/>
          <p:nvPr/>
        </p:nvSpPr>
        <p:spPr>
          <a:xfrm>
            <a:off x="8952383" y="1268349"/>
            <a:ext cx="2509903" cy="293864"/>
          </a:xfrm>
          <a:prstGeom prst="roundRect">
            <a:avLst>
              <a:gd name="adj" fmla="val 33122"/>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Universal Services</a:t>
            </a:r>
          </a:p>
        </p:txBody>
      </p:sp>
      <p:sp>
        <p:nvSpPr>
          <p:cNvPr id="12" name="Rectangle: Rounded Corners 11">
            <a:extLst>
              <a:ext uri="{FF2B5EF4-FFF2-40B4-BE49-F238E27FC236}">
                <a16:creationId xmlns:a16="http://schemas.microsoft.com/office/drawing/2014/main" id="{D42BF102-6FBD-EA4C-8CE3-A5F17944F94A}"/>
              </a:ext>
            </a:extLst>
          </p:cNvPr>
          <p:cNvSpPr/>
          <p:nvPr/>
        </p:nvSpPr>
        <p:spPr>
          <a:xfrm>
            <a:off x="753642" y="2376720"/>
            <a:ext cx="2551253" cy="340964"/>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LAC Physical Health</a:t>
            </a:r>
          </a:p>
        </p:txBody>
      </p:sp>
      <p:sp>
        <p:nvSpPr>
          <p:cNvPr id="14" name="Rectangle: Rounded Corners 13">
            <a:extLst>
              <a:ext uri="{FF2B5EF4-FFF2-40B4-BE49-F238E27FC236}">
                <a16:creationId xmlns:a16="http://schemas.microsoft.com/office/drawing/2014/main" id="{C274E774-381B-33D7-8BA9-2C5AB70F232A}"/>
              </a:ext>
            </a:extLst>
          </p:cNvPr>
          <p:cNvSpPr/>
          <p:nvPr/>
        </p:nvSpPr>
        <p:spPr>
          <a:xfrm>
            <a:off x="753642" y="5159130"/>
            <a:ext cx="2586277" cy="319804"/>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Occupational Therapy</a:t>
            </a:r>
          </a:p>
        </p:txBody>
      </p:sp>
      <p:sp>
        <p:nvSpPr>
          <p:cNvPr id="15" name="Rectangle: Rounded Corners 14">
            <a:extLst>
              <a:ext uri="{FF2B5EF4-FFF2-40B4-BE49-F238E27FC236}">
                <a16:creationId xmlns:a16="http://schemas.microsoft.com/office/drawing/2014/main" id="{B465DC1F-B38E-01CD-4ED5-66AB49891201}"/>
              </a:ext>
            </a:extLst>
          </p:cNvPr>
          <p:cNvSpPr/>
          <p:nvPr/>
        </p:nvSpPr>
        <p:spPr>
          <a:xfrm>
            <a:off x="753642" y="4797666"/>
            <a:ext cx="2586277" cy="316243"/>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EHCP SALT Service</a:t>
            </a:r>
          </a:p>
        </p:txBody>
      </p:sp>
      <p:sp>
        <p:nvSpPr>
          <p:cNvPr id="16" name="Rectangle: Rounded Corners 15">
            <a:extLst>
              <a:ext uri="{FF2B5EF4-FFF2-40B4-BE49-F238E27FC236}">
                <a16:creationId xmlns:a16="http://schemas.microsoft.com/office/drawing/2014/main" id="{B43FA864-9488-32CD-C915-58C964DD4D49}"/>
              </a:ext>
            </a:extLst>
          </p:cNvPr>
          <p:cNvSpPr/>
          <p:nvPr/>
        </p:nvSpPr>
        <p:spPr>
          <a:xfrm>
            <a:off x="753643" y="1989072"/>
            <a:ext cx="2551252" cy="342427"/>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ADHD/ASD</a:t>
            </a:r>
          </a:p>
        </p:txBody>
      </p:sp>
      <p:sp>
        <p:nvSpPr>
          <p:cNvPr id="17" name="Rectangle: Rounded Corners 16">
            <a:extLst>
              <a:ext uri="{FF2B5EF4-FFF2-40B4-BE49-F238E27FC236}">
                <a16:creationId xmlns:a16="http://schemas.microsoft.com/office/drawing/2014/main" id="{730CAB6C-FAF7-899C-B065-D281DBC0F1C8}"/>
              </a:ext>
            </a:extLst>
          </p:cNvPr>
          <p:cNvSpPr/>
          <p:nvPr/>
        </p:nvSpPr>
        <p:spPr>
          <a:xfrm>
            <a:off x="753642" y="2762905"/>
            <a:ext cx="2551252" cy="349976"/>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Community Children’s Nurses</a:t>
            </a:r>
          </a:p>
        </p:txBody>
      </p:sp>
      <p:sp>
        <p:nvSpPr>
          <p:cNvPr id="18" name="Rectangle: Rounded Corners 17">
            <a:extLst>
              <a:ext uri="{FF2B5EF4-FFF2-40B4-BE49-F238E27FC236}">
                <a16:creationId xmlns:a16="http://schemas.microsoft.com/office/drawing/2014/main" id="{1F9FC0CE-4A56-68B7-EED3-D0869D85581E}"/>
              </a:ext>
            </a:extLst>
          </p:cNvPr>
          <p:cNvSpPr/>
          <p:nvPr/>
        </p:nvSpPr>
        <p:spPr>
          <a:xfrm>
            <a:off x="753642" y="1599078"/>
            <a:ext cx="2537559" cy="344773"/>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Community Paediatrics</a:t>
            </a:r>
          </a:p>
        </p:txBody>
      </p:sp>
      <p:sp>
        <p:nvSpPr>
          <p:cNvPr id="19" name="Rectangle: Rounded Corners 18">
            <a:extLst>
              <a:ext uri="{FF2B5EF4-FFF2-40B4-BE49-F238E27FC236}">
                <a16:creationId xmlns:a16="http://schemas.microsoft.com/office/drawing/2014/main" id="{3F09A667-3B98-1AE2-F6CB-B3B74FE36A7E}"/>
              </a:ext>
            </a:extLst>
          </p:cNvPr>
          <p:cNvSpPr/>
          <p:nvPr/>
        </p:nvSpPr>
        <p:spPr>
          <a:xfrm>
            <a:off x="3523442" y="1588531"/>
            <a:ext cx="5275170"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CAMHS Community (Core and Connect)</a:t>
            </a:r>
          </a:p>
        </p:txBody>
      </p:sp>
      <p:sp>
        <p:nvSpPr>
          <p:cNvPr id="21" name="Rectangle: Rounded Corners 20">
            <a:extLst>
              <a:ext uri="{FF2B5EF4-FFF2-40B4-BE49-F238E27FC236}">
                <a16:creationId xmlns:a16="http://schemas.microsoft.com/office/drawing/2014/main" id="{CE04E716-4B9A-A680-C9A7-DCFF01E2A72D}"/>
              </a:ext>
            </a:extLst>
          </p:cNvPr>
          <p:cNvSpPr/>
          <p:nvPr/>
        </p:nvSpPr>
        <p:spPr>
          <a:xfrm>
            <a:off x="753643" y="3968088"/>
            <a:ext cx="2551251" cy="369568"/>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Special School Nursing</a:t>
            </a:r>
          </a:p>
        </p:txBody>
      </p:sp>
      <p:sp>
        <p:nvSpPr>
          <p:cNvPr id="32" name="Rectangle: Rounded Corners 31">
            <a:extLst>
              <a:ext uri="{FF2B5EF4-FFF2-40B4-BE49-F238E27FC236}">
                <a16:creationId xmlns:a16="http://schemas.microsoft.com/office/drawing/2014/main" id="{74ED0948-0EBC-2265-32D2-287A3C28E099}"/>
              </a:ext>
            </a:extLst>
          </p:cNvPr>
          <p:cNvSpPr/>
          <p:nvPr/>
        </p:nvSpPr>
        <p:spPr>
          <a:xfrm>
            <a:off x="8952383" y="1616965"/>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School Aged Immunisation Service</a:t>
            </a:r>
          </a:p>
        </p:txBody>
      </p:sp>
      <p:sp>
        <p:nvSpPr>
          <p:cNvPr id="33" name="Rectangle: Rounded Corners 32">
            <a:extLst>
              <a:ext uri="{FF2B5EF4-FFF2-40B4-BE49-F238E27FC236}">
                <a16:creationId xmlns:a16="http://schemas.microsoft.com/office/drawing/2014/main" id="{8F22B594-AFCC-8BEF-B90A-36D9A5F879D9}"/>
              </a:ext>
            </a:extLst>
          </p:cNvPr>
          <p:cNvSpPr/>
          <p:nvPr/>
        </p:nvSpPr>
        <p:spPr>
          <a:xfrm>
            <a:off x="8952382" y="1998297"/>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West 0–19 Service</a:t>
            </a:r>
          </a:p>
        </p:txBody>
      </p:sp>
      <p:sp>
        <p:nvSpPr>
          <p:cNvPr id="34" name="Rectangle: Rounded Corners 33">
            <a:extLst>
              <a:ext uri="{FF2B5EF4-FFF2-40B4-BE49-F238E27FC236}">
                <a16:creationId xmlns:a16="http://schemas.microsoft.com/office/drawing/2014/main" id="{4294F1EA-9A08-2BBC-3C67-64CBE320F8A5}"/>
              </a:ext>
            </a:extLst>
          </p:cNvPr>
          <p:cNvSpPr/>
          <p:nvPr/>
        </p:nvSpPr>
        <p:spPr>
          <a:xfrm>
            <a:off x="8952381" y="2379629"/>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North Best Start in Life and Thriving in Life Service</a:t>
            </a:r>
          </a:p>
        </p:txBody>
      </p:sp>
      <p:sp>
        <p:nvSpPr>
          <p:cNvPr id="35" name="Rectangle: Rounded Corners 34">
            <a:extLst>
              <a:ext uri="{FF2B5EF4-FFF2-40B4-BE49-F238E27FC236}">
                <a16:creationId xmlns:a16="http://schemas.microsoft.com/office/drawing/2014/main" id="{B929D87C-3EDD-F268-6371-93D9268D5418}"/>
              </a:ext>
            </a:extLst>
          </p:cNvPr>
          <p:cNvSpPr/>
          <p:nvPr/>
        </p:nvSpPr>
        <p:spPr>
          <a:xfrm>
            <a:off x="8952380" y="2760961"/>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Infant Feeding Team</a:t>
            </a:r>
          </a:p>
        </p:txBody>
      </p:sp>
      <p:sp>
        <p:nvSpPr>
          <p:cNvPr id="36" name="Rectangle: Rounded Corners 35">
            <a:extLst>
              <a:ext uri="{FF2B5EF4-FFF2-40B4-BE49-F238E27FC236}">
                <a16:creationId xmlns:a16="http://schemas.microsoft.com/office/drawing/2014/main" id="{6E8849B9-C92A-90B4-D3F9-6C8E5C8991F3}"/>
              </a:ext>
            </a:extLst>
          </p:cNvPr>
          <p:cNvSpPr/>
          <p:nvPr/>
        </p:nvSpPr>
        <p:spPr>
          <a:xfrm>
            <a:off x="8952380" y="3142293"/>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Healthy Lifestyles Team</a:t>
            </a:r>
          </a:p>
        </p:txBody>
      </p:sp>
      <p:sp>
        <p:nvSpPr>
          <p:cNvPr id="37" name="Rectangle: Rounded Corners 36">
            <a:extLst>
              <a:ext uri="{FF2B5EF4-FFF2-40B4-BE49-F238E27FC236}">
                <a16:creationId xmlns:a16="http://schemas.microsoft.com/office/drawing/2014/main" id="{3F00A6AB-C432-D566-5476-9E6C1CB2D5E9}"/>
              </a:ext>
            </a:extLst>
          </p:cNvPr>
          <p:cNvSpPr/>
          <p:nvPr/>
        </p:nvSpPr>
        <p:spPr>
          <a:xfrm>
            <a:off x="8960941" y="3523625"/>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Thriving Families Team</a:t>
            </a:r>
          </a:p>
        </p:txBody>
      </p:sp>
      <p:sp>
        <p:nvSpPr>
          <p:cNvPr id="38" name="Rectangle: Rounded Corners 37">
            <a:extLst>
              <a:ext uri="{FF2B5EF4-FFF2-40B4-BE49-F238E27FC236}">
                <a16:creationId xmlns:a16="http://schemas.microsoft.com/office/drawing/2014/main" id="{78FD5B74-74F2-A15E-54F2-41790B1E2CEB}"/>
              </a:ext>
            </a:extLst>
          </p:cNvPr>
          <p:cNvSpPr/>
          <p:nvPr/>
        </p:nvSpPr>
        <p:spPr>
          <a:xfrm>
            <a:off x="3523446" y="1270974"/>
            <a:ext cx="5275179" cy="293864"/>
          </a:xfrm>
          <a:prstGeom prst="roundRect">
            <a:avLst>
              <a:gd name="adj" fmla="val 3312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Mental Health Services</a:t>
            </a:r>
          </a:p>
        </p:txBody>
      </p:sp>
      <p:sp>
        <p:nvSpPr>
          <p:cNvPr id="39" name="Rectangle: Rounded Corners 38">
            <a:extLst>
              <a:ext uri="{FF2B5EF4-FFF2-40B4-BE49-F238E27FC236}">
                <a16:creationId xmlns:a16="http://schemas.microsoft.com/office/drawing/2014/main" id="{DD7A726F-7D22-5C4B-9C94-9DE1CCB2C804}"/>
              </a:ext>
            </a:extLst>
          </p:cNvPr>
          <p:cNvSpPr/>
          <p:nvPr/>
        </p:nvSpPr>
        <p:spPr>
          <a:xfrm>
            <a:off x="3523442" y="1962014"/>
            <a:ext cx="5275170" cy="32933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CAMHS Live</a:t>
            </a:r>
          </a:p>
        </p:txBody>
      </p:sp>
      <p:sp>
        <p:nvSpPr>
          <p:cNvPr id="40" name="Rectangle: Rounded Corners 39">
            <a:extLst>
              <a:ext uri="{FF2B5EF4-FFF2-40B4-BE49-F238E27FC236}">
                <a16:creationId xmlns:a16="http://schemas.microsoft.com/office/drawing/2014/main" id="{35745B48-9612-EE3B-B726-4D1C69CD6C99}"/>
              </a:ext>
            </a:extLst>
          </p:cNvPr>
          <p:cNvSpPr/>
          <p:nvPr/>
        </p:nvSpPr>
        <p:spPr>
          <a:xfrm>
            <a:off x="3523442" y="2309509"/>
            <a:ext cx="5262152" cy="37891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CAMHS Inpatients (The Den and The Burrows)</a:t>
            </a:r>
          </a:p>
        </p:txBody>
      </p:sp>
      <p:sp>
        <p:nvSpPr>
          <p:cNvPr id="41" name="Rectangle: Rounded Corners 40">
            <a:extLst>
              <a:ext uri="{FF2B5EF4-FFF2-40B4-BE49-F238E27FC236}">
                <a16:creationId xmlns:a16="http://schemas.microsoft.com/office/drawing/2014/main" id="{2A90E232-DC76-573D-8AEA-2C93D674BC97}"/>
              </a:ext>
            </a:extLst>
          </p:cNvPr>
          <p:cNvSpPr/>
          <p:nvPr/>
        </p:nvSpPr>
        <p:spPr>
          <a:xfrm>
            <a:off x="3523442" y="2706584"/>
            <a:ext cx="5275178"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CAMHS Intensive Outreach Team</a:t>
            </a:r>
          </a:p>
        </p:txBody>
      </p:sp>
      <p:sp>
        <p:nvSpPr>
          <p:cNvPr id="42" name="Rectangle: Rounded Corners 41">
            <a:extLst>
              <a:ext uri="{FF2B5EF4-FFF2-40B4-BE49-F238E27FC236}">
                <a16:creationId xmlns:a16="http://schemas.microsoft.com/office/drawing/2014/main" id="{BE993E65-5449-18E9-EB00-C5C768B0ACEF}"/>
              </a:ext>
            </a:extLst>
          </p:cNvPr>
          <p:cNvSpPr/>
          <p:nvPr/>
        </p:nvSpPr>
        <p:spPr>
          <a:xfrm>
            <a:off x="3523442" y="3065712"/>
            <a:ext cx="5275178"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CAMHS Crisis</a:t>
            </a:r>
          </a:p>
        </p:txBody>
      </p:sp>
      <p:sp>
        <p:nvSpPr>
          <p:cNvPr id="43" name="Rectangle: Rounded Corners 42">
            <a:extLst>
              <a:ext uri="{FF2B5EF4-FFF2-40B4-BE49-F238E27FC236}">
                <a16:creationId xmlns:a16="http://schemas.microsoft.com/office/drawing/2014/main" id="{6F6C5370-ACCE-C4B9-BECC-3E1E75BC285A}"/>
              </a:ext>
            </a:extLst>
          </p:cNvPr>
          <p:cNvSpPr/>
          <p:nvPr/>
        </p:nvSpPr>
        <p:spPr>
          <a:xfrm>
            <a:off x="3523442" y="3424840"/>
            <a:ext cx="5275178"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LAC Mental Health</a:t>
            </a:r>
          </a:p>
        </p:txBody>
      </p:sp>
      <p:sp>
        <p:nvSpPr>
          <p:cNvPr id="22" name="Rectangle: Rounded Corners 21">
            <a:extLst>
              <a:ext uri="{FF2B5EF4-FFF2-40B4-BE49-F238E27FC236}">
                <a16:creationId xmlns:a16="http://schemas.microsoft.com/office/drawing/2014/main" id="{CF003178-35BD-B1C7-B6C3-5EB3500C5D94}"/>
              </a:ext>
            </a:extLst>
          </p:cNvPr>
          <p:cNvSpPr/>
          <p:nvPr/>
        </p:nvSpPr>
        <p:spPr>
          <a:xfrm>
            <a:off x="3523442" y="3783968"/>
            <a:ext cx="5275170"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Family Ambassador Service</a:t>
            </a:r>
          </a:p>
        </p:txBody>
      </p:sp>
      <p:sp>
        <p:nvSpPr>
          <p:cNvPr id="23" name="Rectangle: Rounded Corners 22">
            <a:extLst>
              <a:ext uri="{FF2B5EF4-FFF2-40B4-BE49-F238E27FC236}">
                <a16:creationId xmlns:a16="http://schemas.microsoft.com/office/drawing/2014/main" id="{9D07897C-461F-20A6-9756-175CB85117DA}"/>
              </a:ext>
            </a:extLst>
          </p:cNvPr>
          <p:cNvSpPr/>
          <p:nvPr/>
        </p:nvSpPr>
        <p:spPr>
          <a:xfrm>
            <a:off x="3523442" y="4157451"/>
            <a:ext cx="5275170"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Community Eating Disorder Service (The Brambles)</a:t>
            </a:r>
          </a:p>
        </p:txBody>
      </p:sp>
      <p:sp>
        <p:nvSpPr>
          <p:cNvPr id="24" name="Rectangle: Rounded Corners 23">
            <a:extLst>
              <a:ext uri="{FF2B5EF4-FFF2-40B4-BE49-F238E27FC236}">
                <a16:creationId xmlns:a16="http://schemas.microsoft.com/office/drawing/2014/main" id="{2FE58677-A731-2866-8DC1-127314461C85}"/>
              </a:ext>
            </a:extLst>
          </p:cNvPr>
          <p:cNvSpPr/>
          <p:nvPr/>
        </p:nvSpPr>
        <p:spPr>
          <a:xfrm>
            <a:off x="3523441" y="4530934"/>
            <a:ext cx="5275170" cy="3553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Paediatric Psychology Team</a:t>
            </a:r>
          </a:p>
        </p:txBody>
      </p:sp>
      <p:sp>
        <p:nvSpPr>
          <p:cNvPr id="13" name="Rectangle: Rounded Corners 12">
            <a:extLst>
              <a:ext uri="{FF2B5EF4-FFF2-40B4-BE49-F238E27FC236}">
                <a16:creationId xmlns:a16="http://schemas.microsoft.com/office/drawing/2014/main" id="{E4C3AE66-1B94-AD72-143F-A06D45399EB6}"/>
              </a:ext>
            </a:extLst>
          </p:cNvPr>
          <p:cNvSpPr/>
          <p:nvPr/>
        </p:nvSpPr>
        <p:spPr>
          <a:xfrm>
            <a:off x="3523441" y="4904417"/>
            <a:ext cx="5275170" cy="36734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Mental Health Support in Schools</a:t>
            </a:r>
          </a:p>
        </p:txBody>
      </p:sp>
      <p:sp>
        <p:nvSpPr>
          <p:cNvPr id="25" name="Rectangle: Rounded Corners 24">
            <a:extLst>
              <a:ext uri="{FF2B5EF4-FFF2-40B4-BE49-F238E27FC236}">
                <a16:creationId xmlns:a16="http://schemas.microsoft.com/office/drawing/2014/main" id="{BB6EC86C-DC2F-E84D-8275-D0BB77DC3C53}"/>
              </a:ext>
            </a:extLst>
          </p:cNvPr>
          <p:cNvSpPr/>
          <p:nvPr/>
        </p:nvSpPr>
        <p:spPr>
          <a:xfrm>
            <a:off x="3523442" y="5289920"/>
            <a:ext cx="5275178"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Children Wellbeing Practitioners</a:t>
            </a:r>
          </a:p>
        </p:txBody>
      </p:sp>
      <p:sp>
        <p:nvSpPr>
          <p:cNvPr id="26" name="Rectangle: Rounded Corners 25">
            <a:extLst>
              <a:ext uri="{FF2B5EF4-FFF2-40B4-BE49-F238E27FC236}">
                <a16:creationId xmlns:a16="http://schemas.microsoft.com/office/drawing/2014/main" id="{B2F13133-AEC9-613E-36B3-A5C4836E2A8A}"/>
              </a:ext>
            </a:extLst>
          </p:cNvPr>
          <p:cNvSpPr/>
          <p:nvPr/>
        </p:nvSpPr>
        <p:spPr>
          <a:xfrm>
            <a:off x="3523442" y="5649049"/>
            <a:ext cx="5275178" cy="3409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Youth Offending Services</a:t>
            </a:r>
          </a:p>
        </p:txBody>
      </p:sp>
      <p:sp>
        <p:nvSpPr>
          <p:cNvPr id="48" name="Rectangle: Rounded Corners 47">
            <a:extLst>
              <a:ext uri="{FF2B5EF4-FFF2-40B4-BE49-F238E27FC236}">
                <a16:creationId xmlns:a16="http://schemas.microsoft.com/office/drawing/2014/main" id="{1613E998-3850-4C82-89AC-373DB3618857}"/>
              </a:ext>
            </a:extLst>
          </p:cNvPr>
          <p:cNvSpPr/>
          <p:nvPr/>
        </p:nvSpPr>
        <p:spPr>
          <a:xfrm>
            <a:off x="8960941" y="3904958"/>
            <a:ext cx="2509903" cy="342427"/>
          </a:xfrm>
          <a:prstGeom prst="roundRect">
            <a:avLst>
              <a:gd name="adj" fmla="val 18976"/>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Nurturing Families Team</a:t>
            </a:r>
          </a:p>
        </p:txBody>
      </p:sp>
      <p:sp>
        <p:nvSpPr>
          <p:cNvPr id="50" name="Rectangle: Rounded Corners 49">
            <a:extLst>
              <a:ext uri="{FF2B5EF4-FFF2-40B4-BE49-F238E27FC236}">
                <a16:creationId xmlns:a16="http://schemas.microsoft.com/office/drawing/2014/main" id="{5D7C5CCB-C849-8678-76FD-7159B88BA786}"/>
              </a:ext>
            </a:extLst>
          </p:cNvPr>
          <p:cNvSpPr/>
          <p:nvPr/>
        </p:nvSpPr>
        <p:spPr>
          <a:xfrm>
            <a:off x="753642" y="3158102"/>
            <a:ext cx="2551252" cy="349976"/>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Children’s Continence</a:t>
            </a:r>
          </a:p>
        </p:txBody>
      </p:sp>
      <p:sp>
        <p:nvSpPr>
          <p:cNvPr id="51" name="Rectangle: Rounded Corners 50">
            <a:extLst>
              <a:ext uri="{FF2B5EF4-FFF2-40B4-BE49-F238E27FC236}">
                <a16:creationId xmlns:a16="http://schemas.microsoft.com/office/drawing/2014/main" id="{73F8E676-4A95-7A0F-E012-1E2ACDDCAD74}"/>
              </a:ext>
            </a:extLst>
          </p:cNvPr>
          <p:cNvSpPr/>
          <p:nvPr/>
        </p:nvSpPr>
        <p:spPr>
          <a:xfrm>
            <a:off x="753642" y="5524155"/>
            <a:ext cx="2586277" cy="319804"/>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Physiotherapy</a:t>
            </a:r>
          </a:p>
        </p:txBody>
      </p:sp>
      <p:sp>
        <p:nvSpPr>
          <p:cNvPr id="52" name="Rectangle: Rounded Corners 51">
            <a:extLst>
              <a:ext uri="{FF2B5EF4-FFF2-40B4-BE49-F238E27FC236}">
                <a16:creationId xmlns:a16="http://schemas.microsoft.com/office/drawing/2014/main" id="{E32241D9-D237-D5A0-F88A-606EE5294E94}"/>
              </a:ext>
            </a:extLst>
          </p:cNvPr>
          <p:cNvSpPr/>
          <p:nvPr/>
        </p:nvSpPr>
        <p:spPr>
          <a:xfrm>
            <a:off x="753642" y="5889180"/>
            <a:ext cx="2586277" cy="319804"/>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Referral Management Centre</a:t>
            </a:r>
          </a:p>
        </p:txBody>
      </p:sp>
      <p:sp>
        <p:nvSpPr>
          <p:cNvPr id="53" name="Rectangle: Rounded Corners 52">
            <a:extLst>
              <a:ext uri="{FF2B5EF4-FFF2-40B4-BE49-F238E27FC236}">
                <a16:creationId xmlns:a16="http://schemas.microsoft.com/office/drawing/2014/main" id="{B3255CE5-92A4-FDF8-215E-7D345BD225B5}"/>
              </a:ext>
            </a:extLst>
          </p:cNvPr>
          <p:cNvSpPr/>
          <p:nvPr/>
        </p:nvSpPr>
        <p:spPr>
          <a:xfrm>
            <a:off x="753642" y="6254209"/>
            <a:ext cx="2586277" cy="319804"/>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Participation and iDiscover</a:t>
            </a:r>
          </a:p>
        </p:txBody>
      </p:sp>
      <p:sp>
        <p:nvSpPr>
          <p:cNvPr id="5" name="TextBox 4">
            <a:extLst>
              <a:ext uri="{FF2B5EF4-FFF2-40B4-BE49-F238E27FC236}">
                <a16:creationId xmlns:a16="http://schemas.microsoft.com/office/drawing/2014/main" id="{286C4024-3E49-858F-6EDD-402F71C87C73}"/>
              </a:ext>
            </a:extLst>
          </p:cNvPr>
          <p:cNvSpPr txBox="1"/>
          <p:nvPr/>
        </p:nvSpPr>
        <p:spPr>
          <a:xfrm>
            <a:off x="379108" y="333104"/>
            <a:ext cx="11433783" cy="769441"/>
          </a:xfrm>
          <a:prstGeom prst="rect">
            <a:avLst/>
          </a:prstGeom>
          <a:noFill/>
        </p:spPr>
        <p:txBody>
          <a:bodyPr wrap="square">
            <a:spAutoFit/>
          </a:bodyPr>
          <a:lstStyle/>
          <a:p>
            <a:r>
              <a:rPr lang="en-GB" sz="4400" b="1" dirty="0">
                <a:solidFill>
                  <a:schemeClr val="tx2"/>
                </a:solidFill>
                <a:latin typeface="Arial" panose="020B0604020202020204" pitchFamily="34" charset="0"/>
                <a:ea typeface="+mj-ea"/>
                <a:cs typeface="Arial" panose="020B0604020202020204" pitchFamily="34" charset="0"/>
              </a:rPr>
              <a:t>Children &amp; Young People Pathway</a:t>
            </a:r>
          </a:p>
        </p:txBody>
      </p:sp>
    </p:spTree>
    <p:extLst>
      <p:ext uri="{BB962C8B-B14F-4D97-AF65-F5344CB8AC3E}">
        <p14:creationId xmlns:p14="http://schemas.microsoft.com/office/powerpoint/2010/main" val="169753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7A83E79F-EE4B-5D17-05DA-488588EE8345}"/>
              </a:ext>
            </a:extLst>
          </p:cNvPr>
          <p:cNvSpPr/>
          <p:nvPr/>
        </p:nvSpPr>
        <p:spPr>
          <a:xfrm>
            <a:off x="1033087" y="2292618"/>
            <a:ext cx="4556222" cy="359122"/>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chemeClr val="tx1"/>
                </a:solidFill>
              </a:rPr>
              <a:t>Virtual Clinical Care Team</a:t>
            </a:r>
          </a:p>
        </p:txBody>
      </p:sp>
      <p:sp>
        <p:nvSpPr>
          <p:cNvPr id="32" name="Rectangle: Rounded Corners 31">
            <a:extLst>
              <a:ext uri="{FF2B5EF4-FFF2-40B4-BE49-F238E27FC236}">
                <a16:creationId xmlns:a16="http://schemas.microsoft.com/office/drawing/2014/main" id="{61514D12-74BB-F0B6-622B-37FDCE1F492A}"/>
              </a:ext>
            </a:extLst>
          </p:cNvPr>
          <p:cNvSpPr/>
          <p:nvPr/>
        </p:nvSpPr>
        <p:spPr>
          <a:xfrm>
            <a:off x="1015936" y="1192327"/>
            <a:ext cx="4617266" cy="315762"/>
          </a:xfrm>
          <a:prstGeom prst="roundRect">
            <a:avLst>
              <a:gd name="adj" fmla="val 33122"/>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dirty="0">
                <a:ln>
                  <a:noFill/>
                </a:ln>
                <a:solidFill>
                  <a:schemeClr val="bg1"/>
                </a:solidFill>
                <a:effectLst/>
                <a:uLnTx/>
                <a:uFillTx/>
                <a:ea typeface="+mn-ea"/>
                <a:cs typeface="+mn-cs"/>
              </a:rPr>
              <a:t>Urgent Community Response Services</a:t>
            </a:r>
          </a:p>
        </p:txBody>
      </p:sp>
      <p:sp>
        <p:nvSpPr>
          <p:cNvPr id="34" name="Rectangle: Rounded Corners 33">
            <a:extLst>
              <a:ext uri="{FF2B5EF4-FFF2-40B4-BE49-F238E27FC236}">
                <a16:creationId xmlns:a16="http://schemas.microsoft.com/office/drawing/2014/main" id="{791D00B6-B3EC-30B1-FC7C-D68010C416DD}"/>
              </a:ext>
            </a:extLst>
          </p:cNvPr>
          <p:cNvSpPr/>
          <p:nvPr/>
        </p:nvSpPr>
        <p:spPr>
          <a:xfrm>
            <a:off x="1015936" y="3236386"/>
            <a:ext cx="4638092" cy="315762"/>
          </a:xfrm>
          <a:prstGeom prst="roundRect">
            <a:avLst>
              <a:gd name="adj" fmla="val 3312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b="1" dirty="0">
                <a:solidFill>
                  <a:schemeClr val="bg1"/>
                </a:solidFill>
              </a:rPr>
              <a:t>Specialist and Community Nursing Services</a:t>
            </a:r>
          </a:p>
        </p:txBody>
      </p:sp>
      <p:sp>
        <p:nvSpPr>
          <p:cNvPr id="36" name="Rectangle: Rounded Corners 35">
            <a:extLst>
              <a:ext uri="{FF2B5EF4-FFF2-40B4-BE49-F238E27FC236}">
                <a16:creationId xmlns:a16="http://schemas.microsoft.com/office/drawing/2014/main" id="{D627C8A3-C81C-664C-3EEB-C406E2DD11E4}"/>
              </a:ext>
            </a:extLst>
          </p:cNvPr>
          <p:cNvSpPr/>
          <p:nvPr/>
        </p:nvSpPr>
        <p:spPr>
          <a:xfrm>
            <a:off x="6096000" y="1196061"/>
            <a:ext cx="5275179" cy="358267"/>
          </a:xfrm>
          <a:prstGeom prst="roundRect">
            <a:avLst>
              <a:gd name="adj" fmla="val 33122"/>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chemeClr val="bg1"/>
                </a:solidFill>
                <a:effectLst/>
                <a:uLnTx/>
                <a:uFillTx/>
                <a:ea typeface="+mn-ea"/>
                <a:cs typeface="+mn-cs"/>
              </a:rPr>
              <a:t> Community Inpatient Services</a:t>
            </a:r>
          </a:p>
        </p:txBody>
      </p:sp>
      <p:sp>
        <p:nvSpPr>
          <p:cNvPr id="50" name="Rectangle: Rounded Corners 49">
            <a:extLst>
              <a:ext uri="{FF2B5EF4-FFF2-40B4-BE49-F238E27FC236}">
                <a16:creationId xmlns:a16="http://schemas.microsoft.com/office/drawing/2014/main" id="{E2DF80D0-A8FF-F54D-3C3B-BB3BE13A53DF}"/>
              </a:ext>
            </a:extLst>
          </p:cNvPr>
          <p:cNvSpPr/>
          <p:nvPr/>
        </p:nvSpPr>
        <p:spPr>
          <a:xfrm>
            <a:off x="1050362" y="3921341"/>
            <a:ext cx="4545663" cy="340964"/>
          </a:xfrm>
          <a:prstGeom prst="roundRect">
            <a:avLst>
              <a:gd name="adj" fmla="val 1897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a:solidFill>
                  <a:schemeClr val="tx1"/>
                </a:solidFill>
              </a:rPr>
              <a:t>Continence Services (ACS and CYP)</a:t>
            </a:r>
          </a:p>
        </p:txBody>
      </p:sp>
      <p:sp>
        <p:nvSpPr>
          <p:cNvPr id="51" name="Rectangle: Rounded Corners 50">
            <a:extLst>
              <a:ext uri="{FF2B5EF4-FFF2-40B4-BE49-F238E27FC236}">
                <a16:creationId xmlns:a16="http://schemas.microsoft.com/office/drawing/2014/main" id="{4613B9ED-98D2-C060-2D83-3F8FDDF6CECA}"/>
              </a:ext>
            </a:extLst>
          </p:cNvPr>
          <p:cNvSpPr/>
          <p:nvPr/>
        </p:nvSpPr>
        <p:spPr>
          <a:xfrm>
            <a:off x="1045703" y="4639647"/>
            <a:ext cx="4543203" cy="369568"/>
          </a:xfrm>
          <a:prstGeom prst="roundRect">
            <a:avLst>
              <a:gd name="adj" fmla="val 1897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a:solidFill>
                  <a:schemeClr val="tx1"/>
                </a:solidFill>
              </a:rPr>
              <a:t>Parkinson's Disease Specialist Nursing Service</a:t>
            </a:r>
          </a:p>
        </p:txBody>
      </p:sp>
      <p:sp>
        <p:nvSpPr>
          <p:cNvPr id="52" name="Rectangle: Rounded Corners 51">
            <a:extLst>
              <a:ext uri="{FF2B5EF4-FFF2-40B4-BE49-F238E27FC236}">
                <a16:creationId xmlns:a16="http://schemas.microsoft.com/office/drawing/2014/main" id="{E10748FA-B11C-5258-A591-4FD98A79C6FC}"/>
              </a:ext>
            </a:extLst>
          </p:cNvPr>
          <p:cNvSpPr/>
          <p:nvPr/>
        </p:nvSpPr>
        <p:spPr>
          <a:xfrm>
            <a:off x="1057286" y="5022898"/>
            <a:ext cx="4543203" cy="369568"/>
          </a:xfrm>
          <a:prstGeom prst="roundRect">
            <a:avLst>
              <a:gd name="adj" fmla="val 1897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a:solidFill>
                  <a:schemeClr val="tx1"/>
                </a:solidFill>
              </a:rPr>
              <a:t>Multiple Sclerosis Nursing Service</a:t>
            </a:r>
          </a:p>
        </p:txBody>
      </p:sp>
      <p:sp>
        <p:nvSpPr>
          <p:cNvPr id="56" name="Rectangle: Rounded Corners 55">
            <a:extLst>
              <a:ext uri="{FF2B5EF4-FFF2-40B4-BE49-F238E27FC236}">
                <a16:creationId xmlns:a16="http://schemas.microsoft.com/office/drawing/2014/main" id="{E657E5A3-711A-B2FE-8397-7102F01410D5}"/>
              </a:ext>
            </a:extLst>
          </p:cNvPr>
          <p:cNvSpPr/>
          <p:nvPr/>
        </p:nvSpPr>
        <p:spPr>
          <a:xfrm>
            <a:off x="6088489" y="2939152"/>
            <a:ext cx="5281810" cy="304487"/>
          </a:xfrm>
          <a:prstGeom prst="roundRect">
            <a:avLst>
              <a:gd name="adj" fmla="val 33122"/>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b="1" dirty="0">
                <a:solidFill>
                  <a:schemeClr val="bg1"/>
                </a:solidFill>
              </a:rPr>
              <a:t>Specialist Community Services</a:t>
            </a:r>
          </a:p>
        </p:txBody>
      </p:sp>
      <p:sp>
        <p:nvSpPr>
          <p:cNvPr id="7" name="Rectangle: Rounded Corners 6">
            <a:extLst>
              <a:ext uri="{FF2B5EF4-FFF2-40B4-BE49-F238E27FC236}">
                <a16:creationId xmlns:a16="http://schemas.microsoft.com/office/drawing/2014/main" id="{5B818E60-213D-FB06-4858-B0C9738F9568}"/>
              </a:ext>
            </a:extLst>
          </p:cNvPr>
          <p:cNvSpPr/>
          <p:nvPr/>
        </p:nvSpPr>
        <p:spPr>
          <a:xfrm>
            <a:off x="6096000" y="1922335"/>
            <a:ext cx="5275179" cy="32933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b="1">
                <a:solidFill>
                  <a:schemeClr val="tx1"/>
                </a:solidFill>
              </a:rPr>
              <a:t>RIBU – Turn Furlong</a:t>
            </a:r>
          </a:p>
        </p:txBody>
      </p:sp>
      <p:sp>
        <p:nvSpPr>
          <p:cNvPr id="8" name="Rectangle: Rounded Corners 7">
            <a:extLst>
              <a:ext uri="{FF2B5EF4-FFF2-40B4-BE49-F238E27FC236}">
                <a16:creationId xmlns:a16="http://schemas.microsoft.com/office/drawing/2014/main" id="{B522CB79-1D9B-89FA-DEBC-8E252C4C3904}"/>
              </a:ext>
            </a:extLst>
          </p:cNvPr>
          <p:cNvSpPr/>
          <p:nvPr/>
        </p:nvSpPr>
        <p:spPr>
          <a:xfrm>
            <a:off x="6102200" y="2254544"/>
            <a:ext cx="5268979" cy="3789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b="1" dirty="0">
                <a:solidFill>
                  <a:schemeClr val="tx1"/>
                </a:solidFill>
              </a:rPr>
              <a:t>Specialist Palliative Care Services – Inpatient and Community</a:t>
            </a:r>
          </a:p>
        </p:txBody>
      </p:sp>
      <p:sp>
        <p:nvSpPr>
          <p:cNvPr id="126" name="Rectangle: Rounded Corners 125">
            <a:extLst>
              <a:ext uri="{FF2B5EF4-FFF2-40B4-BE49-F238E27FC236}">
                <a16:creationId xmlns:a16="http://schemas.microsoft.com/office/drawing/2014/main" id="{AA72BBEF-B39B-A11B-B97B-FE9558D635CC}"/>
              </a:ext>
            </a:extLst>
          </p:cNvPr>
          <p:cNvSpPr/>
          <p:nvPr/>
        </p:nvSpPr>
        <p:spPr>
          <a:xfrm>
            <a:off x="6146343" y="4650193"/>
            <a:ext cx="2462125" cy="3414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Paediatric Diabetes</a:t>
            </a:r>
          </a:p>
        </p:txBody>
      </p:sp>
      <p:sp>
        <p:nvSpPr>
          <p:cNvPr id="127" name="Rectangle: Rounded Corners 126">
            <a:extLst>
              <a:ext uri="{FF2B5EF4-FFF2-40B4-BE49-F238E27FC236}">
                <a16:creationId xmlns:a16="http://schemas.microsoft.com/office/drawing/2014/main" id="{52B84CE6-B5F5-A692-59DB-EEC1F23CD57C}"/>
              </a:ext>
            </a:extLst>
          </p:cNvPr>
          <p:cNvSpPr/>
          <p:nvPr/>
        </p:nvSpPr>
        <p:spPr>
          <a:xfrm>
            <a:off x="6146343" y="5357501"/>
            <a:ext cx="2462125" cy="3414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Diabetic Retinal Screening </a:t>
            </a:r>
          </a:p>
        </p:txBody>
      </p:sp>
      <p:sp>
        <p:nvSpPr>
          <p:cNvPr id="154" name="Rectangle: Rounded Corners 153">
            <a:extLst>
              <a:ext uri="{FF2B5EF4-FFF2-40B4-BE49-F238E27FC236}">
                <a16:creationId xmlns:a16="http://schemas.microsoft.com/office/drawing/2014/main" id="{CD3937EE-917A-0CD8-25E4-508DB3342DDD}"/>
              </a:ext>
            </a:extLst>
          </p:cNvPr>
          <p:cNvSpPr/>
          <p:nvPr/>
        </p:nvSpPr>
        <p:spPr>
          <a:xfrm>
            <a:off x="6146345" y="3599987"/>
            <a:ext cx="2462125" cy="3414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Dietetics (ACS and CYP)</a:t>
            </a:r>
          </a:p>
        </p:txBody>
      </p:sp>
      <p:sp>
        <p:nvSpPr>
          <p:cNvPr id="155" name="Rectangle: Rounded Corners 154">
            <a:extLst>
              <a:ext uri="{FF2B5EF4-FFF2-40B4-BE49-F238E27FC236}">
                <a16:creationId xmlns:a16="http://schemas.microsoft.com/office/drawing/2014/main" id="{95655853-39A6-5AD8-E5D8-03972A7B9266}"/>
              </a:ext>
            </a:extLst>
          </p:cNvPr>
          <p:cNvSpPr/>
          <p:nvPr/>
        </p:nvSpPr>
        <p:spPr>
          <a:xfrm>
            <a:off x="6146344" y="4296538"/>
            <a:ext cx="2462125" cy="3414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Diabetes MDT </a:t>
            </a:r>
          </a:p>
        </p:txBody>
      </p:sp>
      <p:sp>
        <p:nvSpPr>
          <p:cNvPr id="156" name="Rectangle: Rounded Corners 155">
            <a:extLst>
              <a:ext uri="{FF2B5EF4-FFF2-40B4-BE49-F238E27FC236}">
                <a16:creationId xmlns:a16="http://schemas.microsoft.com/office/drawing/2014/main" id="{D6A7105E-B3CC-60BE-3412-EBBE4088A257}"/>
              </a:ext>
            </a:extLst>
          </p:cNvPr>
          <p:cNvSpPr/>
          <p:nvPr/>
        </p:nvSpPr>
        <p:spPr>
          <a:xfrm>
            <a:off x="6146343" y="5003848"/>
            <a:ext cx="2462125" cy="3414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Diabetic High-Risk Foot </a:t>
            </a:r>
          </a:p>
        </p:txBody>
      </p:sp>
      <p:sp>
        <p:nvSpPr>
          <p:cNvPr id="162" name="Rectangle: Rounded Corners 161">
            <a:extLst>
              <a:ext uri="{FF2B5EF4-FFF2-40B4-BE49-F238E27FC236}">
                <a16:creationId xmlns:a16="http://schemas.microsoft.com/office/drawing/2014/main" id="{350D4DD5-4FF8-9213-13B1-92049A989729}"/>
              </a:ext>
            </a:extLst>
          </p:cNvPr>
          <p:cNvSpPr/>
          <p:nvPr/>
        </p:nvSpPr>
        <p:spPr>
          <a:xfrm>
            <a:off x="6146346" y="3246778"/>
            <a:ext cx="2462125" cy="340985"/>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Community Brain Injury Service </a:t>
            </a:r>
          </a:p>
        </p:txBody>
      </p:sp>
      <p:sp>
        <p:nvSpPr>
          <p:cNvPr id="164" name="Rectangle: Rounded Corners 163">
            <a:extLst>
              <a:ext uri="{FF2B5EF4-FFF2-40B4-BE49-F238E27FC236}">
                <a16:creationId xmlns:a16="http://schemas.microsoft.com/office/drawing/2014/main" id="{DD719D0A-8A0A-76EC-DCD2-E40DEA0BE72B}"/>
              </a:ext>
            </a:extLst>
          </p:cNvPr>
          <p:cNvSpPr/>
          <p:nvPr/>
        </p:nvSpPr>
        <p:spPr>
          <a:xfrm>
            <a:off x="8913711" y="4644490"/>
            <a:ext cx="2456588" cy="3414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Hand Therapy Service </a:t>
            </a:r>
          </a:p>
        </p:txBody>
      </p:sp>
      <p:sp>
        <p:nvSpPr>
          <p:cNvPr id="165" name="Rectangle: Rounded Corners 164">
            <a:extLst>
              <a:ext uri="{FF2B5EF4-FFF2-40B4-BE49-F238E27FC236}">
                <a16:creationId xmlns:a16="http://schemas.microsoft.com/office/drawing/2014/main" id="{2AF4EAFC-7FE7-71CE-0C49-5C0D801C34C7}"/>
              </a:ext>
            </a:extLst>
          </p:cNvPr>
          <p:cNvSpPr/>
          <p:nvPr/>
        </p:nvSpPr>
        <p:spPr>
          <a:xfrm>
            <a:off x="6146344" y="3942884"/>
            <a:ext cx="2462125" cy="34143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Community Therapy Services</a:t>
            </a:r>
          </a:p>
        </p:txBody>
      </p:sp>
      <p:sp>
        <p:nvSpPr>
          <p:cNvPr id="166" name="Rectangle: Rounded Corners 165">
            <a:extLst>
              <a:ext uri="{FF2B5EF4-FFF2-40B4-BE49-F238E27FC236}">
                <a16:creationId xmlns:a16="http://schemas.microsoft.com/office/drawing/2014/main" id="{D81D718A-5774-272D-9CE6-FE3D81FA7381}"/>
              </a:ext>
            </a:extLst>
          </p:cNvPr>
          <p:cNvSpPr/>
          <p:nvPr/>
        </p:nvSpPr>
        <p:spPr>
          <a:xfrm>
            <a:off x="8896591" y="3260230"/>
            <a:ext cx="2456590" cy="307079"/>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dirty="0">
                <a:solidFill>
                  <a:schemeClr val="tx1"/>
                </a:solidFill>
              </a:rPr>
              <a:t>Specialist Dentistry</a:t>
            </a:r>
          </a:p>
        </p:txBody>
      </p:sp>
      <p:sp>
        <p:nvSpPr>
          <p:cNvPr id="167" name="Rectangle: Rounded Corners 166">
            <a:extLst>
              <a:ext uri="{FF2B5EF4-FFF2-40B4-BE49-F238E27FC236}">
                <a16:creationId xmlns:a16="http://schemas.microsoft.com/office/drawing/2014/main" id="{7418CB3F-8D43-B0AA-6940-B9712DDEDE29}"/>
              </a:ext>
            </a:extLst>
          </p:cNvPr>
          <p:cNvSpPr/>
          <p:nvPr/>
        </p:nvSpPr>
        <p:spPr>
          <a:xfrm>
            <a:off x="8913709" y="3578578"/>
            <a:ext cx="2456590" cy="3414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dirty="0">
                <a:solidFill>
                  <a:schemeClr val="tx1"/>
                </a:solidFill>
              </a:rPr>
              <a:t>Podiatric Surgery</a:t>
            </a:r>
          </a:p>
        </p:txBody>
      </p:sp>
      <p:sp>
        <p:nvSpPr>
          <p:cNvPr id="168" name="Rectangle: Rounded Corners 167">
            <a:extLst>
              <a:ext uri="{FF2B5EF4-FFF2-40B4-BE49-F238E27FC236}">
                <a16:creationId xmlns:a16="http://schemas.microsoft.com/office/drawing/2014/main" id="{351EEA42-D3BD-678B-C634-EB778DA38283}"/>
              </a:ext>
            </a:extLst>
          </p:cNvPr>
          <p:cNvSpPr/>
          <p:nvPr/>
        </p:nvSpPr>
        <p:spPr>
          <a:xfrm>
            <a:off x="8913709" y="3931279"/>
            <a:ext cx="2456589" cy="3414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Sexual Health &amp; HIV Services</a:t>
            </a:r>
          </a:p>
        </p:txBody>
      </p:sp>
      <p:sp>
        <p:nvSpPr>
          <p:cNvPr id="173" name="Rectangle: Rounded Corners 172">
            <a:extLst>
              <a:ext uri="{FF2B5EF4-FFF2-40B4-BE49-F238E27FC236}">
                <a16:creationId xmlns:a16="http://schemas.microsoft.com/office/drawing/2014/main" id="{CE14E3CF-3148-68C9-7922-9428EB7E5F6B}"/>
              </a:ext>
            </a:extLst>
          </p:cNvPr>
          <p:cNvSpPr/>
          <p:nvPr/>
        </p:nvSpPr>
        <p:spPr>
          <a:xfrm>
            <a:off x="7606702" y="5709929"/>
            <a:ext cx="2259973" cy="31932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dirty="0">
                <a:solidFill>
                  <a:schemeClr val="tx1"/>
                </a:solidFill>
              </a:rPr>
              <a:t>Patient Contact Centre</a:t>
            </a:r>
          </a:p>
        </p:txBody>
      </p:sp>
      <p:sp>
        <p:nvSpPr>
          <p:cNvPr id="174" name="Rectangle: Rounded Corners 173">
            <a:extLst>
              <a:ext uri="{FF2B5EF4-FFF2-40B4-BE49-F238E27FC236}">
                <a16:creationId xmlns:a16="http://schemas.microsoft.com/office/drawing/2014/main" id="{2C26C5DF-4378-6D89-A87D-3114A50CA23F}"/>
              </a:ext>
            </a:extLst>
          </p:cNvPr>
          <p:cNvSpPr/>
          <p:nvPr/>
        </p:nvSpPr>
        <p:spPr>
          <a:xfrm>
            <a:off x="8913709" y="5342259"/>
            <a:ext cx="2457547" cy="36767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Speech &amp; Language Therapy </a:t>
            </a:r>
          </a:p>
        </p:txBody>
      </p:sp>
      <p:sp>
        <p:nvSpPr>
          <p:cNvPr id="178" name="Rectangle: Rounded Corners 177">
            <a:extLst>
              <a:ext uri="{FF2B5EF4-FFF2-40B4-BE49-F238E27FC236}">
                <a16:creationId xmlns:a16="http://schemas.microsoft.com/office/drawing/2014/main" id="{9D2EDBC3-0BB0-DF60-7114-DC28BC81C6C1}"/>
              </a:ext>
            </a:extLst>
          </p:cNvPr>
          <p:cNvSpPr/>
          <p:nvPr/>
        </p:nvSpPr>
        <p:spPr>
          <a:xfrm>
            <a:off x="8907074" y="4273221"/>
            <a:ext cx="2456588" cy="3600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MSK Service</a:t>
            </a:r>
          </a:p>
        </p:txBody>
      </p:sp>
      <p:sp>
        <p:nvSpPr>
          <p:cNvPr id="11" name="Rectangle: Rounded Corners 10">
            <a:extLst>
              <a:ext uri="{FF2B5EF4-FFF2-40B4-BE49-F238E27FC236}">
                <a16:creationId xmlns:a16="http://schemas.microsoft.com/office/drawing/2014/main" id="{6745FF7F-4D28-B94B-C3B7-8980FECD8673}"/>
              </a:ext>
            </a:extLst>
          </p:cNvPr>
          <p:cNvSpPr/>
          <p:nvPr/>
        </p:nvSpPr>
        <p:spPr>
          <a:xfrm>
            <a:off x="1060921" y="5714558"/>
            <a:ext cx="4527985" cy="319804"/>
          </a:xfrm>
          <a:prstGeom prst="roundRect">
            <a:avLst>
              <a:gd name="adj" fmla="val 1897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a:solidFill>
                  <a:schemeClr val="tx1"/>
                </a:solidFill>
              </a:rPr>
              <a:t>Admiral Nursing Services</a:t>
            </a:r>
          </a:p>
        </p:txBody>
      </p:sp>
      <p:sp>
        <p:nvSpPr>
          <p:cNvPr id="12" name="Rectangle: Rounded Corners 11">
            <a:extLst>
              <a:ext uri="{FF2B5EF4-FFF2-40B4-BE49-F238E27FC236}">
                <a16:creationId xmlns:a16="http://schemas.microsoft.com/office/drawing/2014/main" id="{E1557B34-9DA8-1B2F-A349-0F67CDA58C2A}"/>
              </a:ext>
            </a:extLst>
          </p:cNvPr>
          <p:cNvSpPr/>
          <p:nvPr/>
        </p:nvSpPr>
        <p:spPr>
          <a:xfrm>
            <a:off x="1057286" y="5384635"/>
            <a:ext cx="4531620" cy="316243"/>
          </a:xfrm>
          <a:prstGeom prst="roundRect">
            <a:avLst>
              <a:gd name="adj" fmla="val 1897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a:solidFill>
                  <a:schemeClr val="tx1"/>
                </a:solidFill>
              </a:rPr>
              <a:t>PCN Age Well  - West and North</a:t>
            </a:r>
          </a:p>
        </p:txBody>
      </p:sp>
      <p:sp>
        <p:nvSpPr>
          <p:cNvPr id="13" name="Rectangle: Rounded Corners 12">
            <a:extLst>
              <a:ext uri="{FF2B5EF4-FFF2-40B4-BE49-F238E27FC236}">
                <a16:creationId xmlns:a16="http://schemas.microsoft.com/office/drawing/2014/main" id="{93686F95-27E6-4347-139D-39090007E17A}"/>
              </a:ext>
            </a:extLst>
          </p:cNvPr>
          <p:cNvSpPr/>
          <p:nvPr/>
        </p:nvSpPr>
        <p:spPr>
          <a:xfrm>
            <a:off x="1057286" y="4275988"/>
            <a:ext cx="4543203" cy="349976"/>
          </a:xfrm>
          <a:prstGeom prst="roundRect">
            <a:avLst>
              <a:gd name="adj" fmla="val 1897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a:solidFill>
                  <a:schemeClr val="tx1"/>
                </a:solidFill>
              </a:rPr>
              <a:t>Heart Failure Nursing Service</a:t>
            </a:r>
          </a:p>
        </p:txBody>
      </p:sp>
      <p:sp>
        <p:nvSpPr>
          <p:cNvPr id="9" name="Rectangle: Rounded Corners 8">
            <a:extLst>
              <a:ext uri="{FF2B5EF4-FFF2-40B4-BE49-F238E27FC236}">
                <a16:creationId xmlns:a16="http://schemas.microsoft.com/office/drawing/2014/main" id="{40C0D2CE-5C49-8E3E-30B3-9625450FEFD0}"/>
              </a:ext>
            </a:extLst>
          </p:cNvPr>
          <p:cNvSpPr/>
          <p:nvPr/>
        </p:nvSpPr>
        <p:spPr>
          <a:xfrm>
            <a:off x="1050362" y="3575989"/>
            <a:ext cx="4543203" cy="342427"/>
          </a:xfrm>
          <a:prstGeom prst="roundRect">
            <a:avLst>
              <a:gd name="adj" fmla="val 1897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a:solidFill>
                  <a:schemeClr val="tx1"/>
                </a:solidFill>
              </a:rPr>
              <a:t>Community Nursing  - West and North</a:t>
            </a:r>
          </a:p>
        </p:txBody>
      </p:sp>
      <p:sp>
        <p:nvSpPr>
          <p:cNvPr id="10" name="Rectangle: Rounded Corners 9">
            <a:extLst>
              <a:ext uri="{FF2B5EF4-FFF2-40B4-BE49-F238E27FC236}">
                <a16:creationId xmlns:a16="http://schemas.microsoft.com/office/drawing/2014/main" id="{28987A71-9E5E-6102-B812-F5E646F0FBAD}"/>
              </a:ext>
            </a:extLst>
          </p:cNvPr>
          <p:cNvSpPr/>
          <p:nvPr/>
        </p:nvSpPr>
        <p:spPr>
          <a:xfrm>
            <a:off x="1037748" y="1543622"/>
            <a:ext cx="4558423" cy="363160"/>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ea typeface="+mn-ea"/>
                <a:cs typeface="+mn-cs"/>
              </a:rPr>
              <a:t>Rapid Response and Virtual Ward– West and North</a:t>
            </a:r>
          </a:p>
        </p:txBody>
      </p:sp>
      <p:sp>
        <p:nvSpPr>
          <p:cNvPr id="43" name="Rectangle: Rounded Corners 42">
            <a:extLst>
              <a:ext uri="{FF2B5EF4-FFF2-40B4-BE49-F238E27FC236}">
                <a16:creationId xmlns:a16="http://schemas.microsoft.com/office/drawing/2014/main" id="{A2E40B09-FEE5-8ABB-67DD-61AB94E0B5C8}"/>
              </a:ext>
            </a:extLst>
          </p:cNvPr>
          <p:cNvSpPr/>
          <p:nvPr/>
        </p:nvSpPr>
        <p:spPr>
          <a:xfrm>
            <a:off x="1033087" y="2661038"/>
            <a:ext cx="4563084" cy="340917"/>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tx1"/>
                </a:solidFill>
              </a:rPr>
              <a:t>NHFT Single Point Of Access</a:t>
            </a:r>
          </a:p>
        </p:txBody>
      </p:sp>
      <p:sp>
        <p:nvSpPr>
          <p:cNvPr id="57" name="Rectangle: Rounded Corners 56">
            <a:extLst>
              <a:ext uri="{FF2B5EF4-FFF2-40B4-BE49-F238E27FC236}">
                <a16:creationId xmlns:a16="http://schemas.microsoft.com/office/drawing/2014/main" id="{9F4E65D7-4552-C365-219D-5B98BABB5805}"/>
              </a:ext>
            </a:extLst>
          </p:cNvPr>
          <p:cNvSpPr/>
          <p:nvPr/>
        </p:nvSpPr>
        <p:spPr>
          <a:xfrm>
            <a:off x="6096000" y="1562259"/>
            <a:ext cx="5275179" cy="35532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ea typeface="+mn-ea"/>
                <a:cs typeface="+mn-cs"/>
              </a:rPr>
              <a:t>Community Beds – Brackley, Corby, Danetre, Hazelwood, </a:t>
            </a:r>
            <a:r>
              <a:rPr kumimoji="0" lang="en-GB" sz="1200" b="1" i="0" u="none" strike="noStrike" kern="1200" cap="none" spc="0" normalizeH="0" baseline="0" noProof="0" dirty="0" err="1">
                <a:ln>
                  <a:noFill/>
                </a:ln>
                <a:solidFill>
                  <a:schemeClr val="tx1"/>
                </a:solidFill>
                <a:effectLst/>
                <a:uLnTx/>
                <a:uFillTx/>
                <a:ea typeface="+mn-ea"/>
                <a:cs typeface="+mn-cs"/>
              </a:rPr>
              <a:t>Spinneyfields</a:t>
            </a:r>
            <a:endParaRPr kumimoji="0" lang="en-GB" sz="1200" b="1" i="0" u="none" strike="noStrike" kern="1200" cap="none" spc="0" normalizeH="0" baseline="0" noProof="0" dirty="0">
              <a:ln>
                <a:noFill/>
              </a:ln>
              <a:solidFill>
                <a:schemeClr val="tx1"/>
              </a:solidFill>
              <a:effectLst/>
              <a:uLnTx/>
              <a:uFillTx/>
              <a:ea typeface="+mn-ea"/>
              <a:cs typeface="+mn-cs"/>
            </a:endParaRPr>
          </a:p>
        </p:txBody>
      </p:sp>
      <p:sp>
        <p:nvSpPr>
          <p:cNvPr id="4" name="Rectangle: Rounded Corners 3">
            <a:extLst>
              <a:ext uri="{FF2B5EF4-FFF2-40B4-BE49-F238E27FC236}">
                <a16:creationId xmlns:a16="http://schemas.microsoft.com/office/drawing/2014/main" id="{68348B6B-A252-3816-F4E7-0FB64368CAC3}"/>
              </a:ext>
            </a:extLst>
          </p:cNvPr>
          <p:cNvSpPr/>
          <p:nvPr/>
        </p:nvSpPr>
        <p:spPr>
          <a:xfrm>
            <a:off x="1039949" y="1920139"/>
            <a:ext cx="4556222" cy="359122"/>
          </a:xfrm>
          <a:prstGeom prst="roundRect">
            <a:avLst>
              <a:gd name="adj" fmla="val 189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a:solidFill>
                  <a:schemeClr val="tx1"/>
                </a:solidFill>
              </a:rPr>
              <a:t>Urgent Step-Down Service – West and North</a:t>
            </a:r>
          </a:p>
        </p:txBody>
      </p:sp>
      <p:sp>
        <p:nvSpPr>
          <p:cNvPr id="6" name="TextBox 5">
            <a:extLst>
              <a:ext uri="{FF2B5EF4-FFF2-40B4-BE49-F238E27FC236}">
                <a16:creationId xmlns:a16="http://schemas.microsoft.com/office/drawing/2014/main" id="{FA77F6DB-E825-1A88-4F5B-8FE8921657E6}"/>
              </a:ext>
            </a:extLst>
          </p:cNvPr>
          <p:cNvSpPr txBox="1"/>
          <p:nvPr/>
        </p:nvSpPr>
        <p:spPr>
          <a:xfrm>
            <a:off x="415316" y="302872"/>
            <a:ext cx="11433783" cy="769441"/>
          </a:xfrm>
          <a:prstGeom prst="rect">
            <a:avLst/>
          </a:prstGeom>
          <a:noFill/>
        </p:spPr>
        <p:txBody>
          <a:bodyPr wrap="square">
            <a:spAutoFit/>
          </a:bodyPr>
          <a:lstStyle/>
          <a:p>
            <a:r>
              <a:rPr lang="en-GB" sz="4400" b="1" dirty="0">
                <a:solidFill>
                  <a:schemeClr val="tx2"/>
                </a:solidFill>
                <a:latin typeface="Arial" panose="020B0604020202020204" pitchFamily="34" charset="0"/>
                <a:ea typeface="+mj-ea"/>
                <a:cs typeface="Arial" panose="020B0604020202020204" pitchFamily="34" charset="0"/>
              </a:rPr>
              <a:t>Adult Community Services</a:t>
            </a:r>
          </a:p>
        </p:txBody>
      </p:sp>
      <p:sp>
        <p:nvSpPr>
          <p:cNvPr id="15" name="TextBox 14">
            <a:extLst>
              <a:ext uri="{FF2B5EF4-FFF2-40B4-BE49-F238E27FC236}">
                <a16:creationId xmlns:a16="http://schemas.microsoft.com/office/drawing/2014/main" id="{B484CCB3-208D-1511-BA05-9304C8E357CE}"/>
              </a:ext>
            </a:extLst>
          </p:cNvPr>
          <p:cNvSpPr txBox="1"/>
          <p:nvPr/>
        </p:nvSpPr>
        <p:spPr>
          <a:xfrm>
            <a:off x="176784" y="6452177"/>
            <a:ext cx="12015216" cy="323165"/>
          </a:xfrm>
          <a:prstGeom prst="rect">
            <a:avLst/>
          </a:prstGeom>
          <a:noFill/>
        </p:spPr>
        <p:txBody>
          <a:bodyPr wrap="square" rtlCol="0">
            <a:spAutoFit/>
          </a:bodyPr>
          <a:lstStyle/>
          <a:p>
            <a:r>
              <a:rPr lang="en-GB" sz="1500" i="1"/>
              <a:t>*Not all our services are county wide, with some providing different offers across North and West councils</a:t>
            </a:r>
          </a:p>
        </p:txBody>
      </p:sp>
      <p:sp>
        <p:nvSpPr>
          <p:cNvPr id="17" name="Rectangle: Rounded Corners 16">
            <a:extLst>
              <a:ext uri="{FF2B5EF4-FFF2-40B4-BE49-F238E27FC236}">
                <a16:creationId xmlns:a16="http://schemas.microsoft.com/office/drawing/2014/main" id="{7E28993C-5DAE-F9A7-46D8-9326BF2D5D69}"/>
              </a:ext>
            </a:extLst>
          </p:cNvPr>
          <p:cNvSpPr/>
          <p:nvPr/>
        </p:nvSpPr>
        <p:spPr>
          <a:xfrm>
            <a:off x="8913711" y="4986432"/>
            <a:ext cx="2456588" cy="344559"/>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b="1">
                <a:solidFill>
                  <a:schemeClr val="tx1"/>
                </a:solidFill>
              </a:rPr>
              <a:t>MSK Triage Hub</a:t>
            </a:r>
          </a:p>
        </p:txBody>
      </p:sp>
    </p:spTree>
    <p:extLst>
      <p:ext uri="{BB962C8B-B14F-4D97-AF65-F5344CB8AC3E}">
        <p14:creationId xmlns:p14="http://schemas.microsoft.com/office/powerpoint/2010/main" val="163188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3392E-5F24-CC08-7667-D13EB519394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5119433-9B9B-7C16-F3CC-FAE329C6A2BF}"/>
              </a:ext>
            </a:extLst>
          </p:cNvPr>
          <p:cNvSpPr/>
          <p:nvPr/>
        </p:nvSpPr>
        <p:spPr>
          <a:xfrm>
            <a:off x="7107878" y="1616263"/>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A421D5D-32C5-32E1-A694-4CE7A93FED5A}"/>
              </a:ext>
            </a:extLst>
          </p:cNvPr>
          <p:cNvSpPr/>
          <p:nvPr/>
        </p:nvSpPr>
        <p:spPr>
          <a:xfrm>
            <a:off x="8582104" y="1616263"/>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35CD300-DF3D-E68B-C627-8F8230CC9C06}"/>
              </a:ext>
            </a:extLst>
          </p:cNvPr>
          <p:cNvSpPr/>
          <p:nvPr/>
        </p:nvSpPr>
        <p:spPr>
          <a:xfrm>
            <a:off x="8582104" y="3013742"/>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6D5B9C9-FEEE-ECB0-4D05-EAC291060499}"/>
              </a:ext>
            </a:extLst>
          </p:cNvPr>
          <p:cNvSpPr/>
          <p:nvPr/>
        </p:nvSpPr>
        <p:spPr>
          <a:xfrm>
            <a:off x="10058403" y="3013742"/>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8BDA2C0-9C7C-11CC-1F1D-E24D3156E84E}"/>
              </a:ext>
            </a:extLst>
          </p:cNvPr>
          <p:cNvSpPr/>
          <p:nvPr/>
        </p:nvSpPr>
        <p:spPr>
          <a:xfrm>
            <a:off x="7107878" y="4421954"/>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388AB80-93DD-5DA8-0CE9-6AA3AEDDFB40}"/>
              </a:ext>
            </a:extLst>
          </p:cNvPr>
          <p:cNvSpPr/>
          <p:nvPr/>
        </p:nvSpPr>
        <p:spPr>
          <a:xfrm>
            <a:off x="8582104" y="4411221"/>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Healthy communities main icon in orange">
            <a:extLst>
              <a:ext uri="{FF2B5EF4-FFF2-40B4-BE49-F238E27FC236}">
                <a16:creationId xmlns:a16="http://schemas.microsoft.com/office/drawing/2014/main" id="{3B3C863D-A555-2099-16BB-3DDF38BB9A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8623" y="3145671"/>
            <a:ext cx="1079841" cy="1079841"/>
          </a:xfrm>
          <a:prstGeom prst="rect">
            <a:avLst/>
          </a:prstGeom>
        </p:spPr>
      </p:pic>
      <p:sp>
        <p:nvSpPr>
          <p:cNvPr id="45" name="Title 1">
            <a:extLst>
              <a:ext uri="{FF2B5EF4-FFF2-40B4-BE49-F238E27FC236}">
                <a16:creationId xmlns:a16="http://schemas.microsoft.com/office/drawing/2014/main" id="{D8ECAF3B-BAF6-5B6F-D64C-96370EE87C28}"/>
              </a:ext>
            </a:extLst>
          </p:cNvPr>
          <p:cNvSpPr txBox="1">
            <a:spLocks/>
          </p:cNvSpPr>
          <p:nvPr/>
        </p:nvSpPr>
        <p:spPr>
          <a:xfrm>
            <a:off x="549250" y="2094458"/>
            <a:ext cx="5818974" cy="3342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a:lstStyle>
          <a:p>
            <a:r>
              <a:rPr lang="en-GB" dirty="0"/>
              <a:t>NHS England </a:t>
            </a:r>
          </a:p>
          <a:p>
            <a:endParaRPr lang="en-GB" sz="3600" dirty="0"/>
          </a:p>
          <a:p>
            <a:r>
              <a:rPr lang="en-GB" sz="3600" dirty="0"/>
              <a:t>Neighbourhood Health Framework</a:t>
            </a:r>
            <a:endParaRPr lang="en-GB" dirty="0"/>
          </a:p>
          <a:p>
            <a:endParaRPr lang="en-GB" sz="2800" dirty="0"/>
          </a:p>
          <a:p>
            <a:r>
              <a:rPr lang="en-GB" sz="2800" b="0" dirty="0"/>
              <a:t>Summary &amp; Planning</a:t>
            </a:r>
          </a:p>
        </p:txBody>
      </p:sp>
      <p:sp>
        <p:nvSpPr>
          <p:cNvPr id="2" name="Rectangle 1">
            <a:extLst>
              <a:ext uri="{FF2B5EF4-FFF2-40B4-BE49-F238E27FC236}">
                <a16:creationId xmlns:a16="http://schemas.microsoft.com/office/drawing/2014/main" id="{7813B4EB-37FC-BCB2-8F0D-74E6FA3A284C}"/>
              </a:ext>
            </a:extLst>
          </p:cNvPr>
          <p:cNvSpPr/>
          <p:nvPr/>
        </p:nvSpPr>
        <p:spPr>
          <a:xfrm>
            <a:off x="10056330" y="1616263"/>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6CBC55B-88C6-028F-9930-D9184D4EF507}"/>
              </a:ext>
            </a:extLst>
          </p:cNvPr>
          <p:cNvSpPr/>
          <p:nvPr/>
        </p:nvSpPr>
        <p:spPr>
          <a:xfrm>
            <a:off x="10056330" y="4421954"/>
            <a:ext cx="1391214" cy="1308092"/>
          </a:xfrm>
          <a:prstGeom prst="rect">
            <a:avLst/>
          </a:prstGeom>
          <a:solidFill>
            <a:schemeClr val="bg1">
              <a:alpha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27D13B8-6AD5-C04A-36EB-156D1829B389}"/>
              </a:ext>
            </a:extLst>
          </p:cNvPr>
          <p:cNvSpPr/>
          <p:nvPr/>
        </p:nvSpPr>
        <p:spPr>
          <a:xfrm>
            <a:off x="7107878" y="3013742"/>
            <a:ext cx="1391214" cy="1308092"/>
          </a:xfrm>
          <a:prstGeom prst="rect">
            <a:avLst/>
          </a:prstGeom>
          <a:solidFill>
            <a:schemeClr val="accent6">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áfico 222">
            <a:extLst>
              <a:ext uri="{FF2B5EF4-FFF2-40B4-BE49-F238E27FC236}">
                <a16:creationId xmlns:a16="http://schemas.microsoft.com/office/drawing/2014/main" id="{E5CE0864-DA16-719B-A15E-082DB25A848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347846" y="1807943"/>
            <a:ext cx="911277" cy="924731"/>
          </a:xfrm>
          <a:prstGeom prst="rect">
            <a:avLst/>
          </a:prstGeom>
        </p:spPr>
      </p:pic>
      <p:grpSp>
        <p:nvGrpSpPr>
          <p:cNvPr id="6" name="Gráfico 53">
            <a:extLst>
              <a:ext uri="{FF2B5EF4-FFF2-40B4-BE49-F238E27FC236}">
                <a16:creationId xmlns:a16="http://schemas.microsoft.com/office/drawing/2014/main" id="{EF975263-A3AF-2202-AD79-60F3BA67C5F8}"/>
              </a:ext>
            </a:extLst>
          </p:cNvPr>
          <p:cNvGrpSpPr/>
          <p:nvPr/>
        </p:nvGrpSpPr>
        <p:grpSpPr>
          <a:xfrm>
            <a:off x="10381804" y="1850363"/>
            <a:ext cx="740266" cy="839890"/>
            <a:chOff x="2851346" y="235292"/>
            <a:chExt cx="523262" cy="570831"/>
          </a:xfrm>
          <a:solidFill>
            <a:schemeClr val="accent6"/>
          </a:solidFill>
        </p:grpSpPr>
        <p:sp>
          <p:nvSpPr>
            <p:cNvPr id="7" name="Forma libre 212">
              <a:extLst>
                <a:ext uri="{FF2B5EF4-FFF2-40B4-BE49-F238E27FC236}">
                  <a16:creationId xmlns:a16="http://schemas.microsoft.com/office/drawing/2014/main" id="{5AEDE981-8304-5712-1BC2-582198F9C6AE}"/>
                </a:ext>
              </a:extLst>
            </p:cNvPr>
            <p:cNvSpPr/>
            <p:nvPr/>
          </p:nvSpPr>
          <p:spPr>
            <a:xfrm>
              <a:off x="3053516" y="235292"/>
              <a:ext cx="118922" cy="118922"/>
            </a:xfrm>
            <a:custGeom>
              <a:avLst/>
              <a:gdLst>
                <a:gd name="connsiteX0" fmla="*/ 118922 w 118922"/>
                <a:gd name="connsiteY0" fmla="*/ 59461 h 118922"/>
                <a:gd name="connsiteX1" fmla="*/ 59461 w 118922"/>
                <a:gd name="connsiteY1" fmla="*/ 118922 h 118922"/>
                <a:gd name="connsiteX2" fmla="*/ 0 w 118922"/>
                <a:gd name="connsiteY2" fmla="*/ 59461 h 118922"/>
                <a:gd name="connsiteX3" fmla="*/ 59461 w 118922"/>
                <a:gd name="connsiteY3" fmla="*/ 0 h 118922"/>
                <a:gd name="connsiteX4" fmla="*/ 118922 w 118922"/>
                <a:gd name="connsiteY4" fmla="*/ 59461 h 11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22" h="118922">
                  <a:moveTo>
                    <a:pt x="118922" y="59461"/>
                  </a:moveTo>
                  <a:cubicBezTo>
                    <a:pt x="118922" y="92301"/>
                    <a:pt x="92301" y="118922"/>
                    <a:pt x="59461" y="118922"/>
                  </a:cubicBezTo>
                  <a:cubicBezTo>
                    <a:pt x="26622" y="118922"/>
                    <a:pt x="0" y="92301"/>
                    <a:pt x="0" y="59461"/>
                  </a:cubicBezTo>
                  <a:cubicBezTo>
                    <a:pt x="0" y="26622"/>
                    <a:pt x="26622" y="0"/>
                    <a:pt x="59461" y="0"/>
                  </a:cubicBezTo>
                  <a:cubicBezTo>
                    <a:pt x="92301" y="0"/>
                    <a:pt x="118922" y="26622"/>
                    <a:pt x="118922" y="59461"/>
                  </a:cubicBezTo>
                  <a:close/>
                </a:path>
              </a:pathLst>
            </a:custGeom>
            <a:grpFill/>
            <a:ln w="1098" cap="flat">
              <a:noFill/>
              <a:prstDash val="solid"/>
              <a:miter/>
            </a:ln>
          </p:spPr>
          <p:txBody>
            <a:bodyPr rtlCol="0" anchor="ctr"/>
            <a:lstStyle/>
            <a:p>
              <a:endParaRPr lang="es-MX"/>
            </a:p>
          </p:txBody>
        </p:sp>
        <p:sp>
          <p:nvSpPr>
            <p:cNvPr id="10" name="Forma libre 213">
              <a:extLst>
                <a:ext uri="{FF2B5EF4-FFF2-40B4-BE49-F238E27FC236}">
                  <a16:creationId xmlns:a16="http://schemas.microsoft.com/office/drawing/2014/main" id="{809FED4D-0919-DE2B-8A55-7217AD4521F9}"/>
                </a:ext>
              </a:extLst>
            </p:cNvPr>
            <p:cNvSpPr/>
            <p:nvPr/>
          </p:nvSpPr>
          <p:spPr>
            <a:xfrm>
              <a:off x="2851346" y="377999"/>
              <a:ext cx="523262" cy="428123"/>
            </a:xfrm>
            <a:custGeom>
              <a:avLst/>
              <a:gdLst>
                <a:gd name="connsiteX0" fmla="*/ 332985 w 523262"/>
                <a:gd name="connsiteY0" fmla="*/ 264555 h 428123"/>
                <a:gd name="connsiteX1" fmla="*/ 332985 w 523262"/>
                <a:gd name="connsiteY1" fmla="*/ 214062 h 428123"/>
                <a:gd name="connsiteX2" fmla="*/ 356769 w 523262"/>
                <a:gd name="connsiteY2" fmla="*/ 214062 h 428123"/>
                <a:gd name="connsiteX3" fmla="*/ 368662 w 523262"/>
                <a:gd name="connsiteY3" fmla="*/ 202169 h 428123"/>
                <a:gd name="connsiteX4" fmla="*/ 368662 w 523262"/>
                <a:gd name="connsiteY4" fmla="*/ 60344 h 428123"/>
                <a:gd name="connsiteX5" fmla="*/ 352983 w 523262"/>
                <a:gd name="connsiteY5" fmla="*/ 30649 h 428123"/>
                <a:gd name="connsiteX6" fmla="*/ 261631 w 523262"/>
                <a:gd name="connsiteY6" fmla="*/ 0 h 428123"/>
                <a:gd name="connsiteX7" fmla="*/ 170278 w 523262"/>
                <a:gd name="connsiteY7" fmla="*/ 30660 h 428123"/>
                <a:gd name="connsiteX8" fmla="*/ 154600 w 523262"/>
                <a:gd name="connsiteY8" fmla="*/ 60344 h 428123"/>
                <a:gd name="connsiteX9" fmla="*/ 154600 w 523262"/>
                <a:gd name="connsiteY9" fmla="*/ 202169 h 428123"/>
                <a:gd name="connsiteX10" fmla="*/ 166493 w 523262"/>
                <a:gd name="connsiteY10" fmla="*/ 214062 h 428123"/>
                <a:gd name="connsiteX11" fmla="*/ 190277 w 523262"/>
                <a:gd name="connsiteY11" fmla="*/ 214062 h 428123"/>
                <a:gd name="connsiteX12" fmla="*/ 190277 w 523262"/>
                <a:gd name="connsiteY12" fmla="*/ 264555 h 428123"/>
                <a:gd name="connsiteX13" fmla="*/ 0 w 523262"/>
                <a:gd name="connsiteY13" fmla="*/ 344877 h 428123"/>
                <a:gd name="connsiteX14" fmla="*/ 43372 w 523262"/>
                <a:gd name="connsiteY14" fmla="*/ 395102 h 428123"/>
                <a:gd name="connsiteX15" fmla="*/ 38998 w 523262"/>
                <a:gd name="connsiteY15" fmla="*/ 403071 h 428123"/>
                <a:gd name="connsiteX16" fmla="*/ 40021 w 523262"/>
                <a:gd name="connsiteY16" fmla="*/ 416056 h 428123"/>
                <a:gd name="connsiteX17" fmla="*/ 49428 w 523262"/>
                <a:gd name="connsiteY17" fmla="*/ 420689 h 428123"/>
                <a:gd name="connsiteX18" fmla="*/ 52308 w 523262"/>
                <a:gd name="connsiteY18" fmla="*/ 420329 h 428123"/>
                <a:gd name="connsiteX19" fmla="*/ 99878 w 523262"/>
                <a:gd name="connsiteY19" fmla="*/ 408436 h 428123"/>
                <a:gd name="connsiteX20" fmla="*/ 107635 w 523262"/>
                <a:gd name="connsiteY20" fmla="*/ 402234 h 428123"/>
                <a:gd name="connsiteX21" fmla="*/ 107961 w 523262"/>
                <a:gd name="connsiteY21" fmla="*/ 392305 h 428123"/>
                <a:gd name="connsiteX22" fmla="*/ 90191 w 523262"/>
                <a:gd name="connsiteY22" fmla="*/ 349904 h 428123"/>
                <a:gd name="connsiteX23" fmla="*/ 79855 w 523262"/>
                <a:gd name="connsiteY23" fmla="*/ 342622 h 428123"/>
                <a:gd name="connsiteX24" fmla="*/ 68799 w 523262"/>
                <a:gd name="connsiteY24" fmla="*/ 348778 h 428123"/>
                <a:gd name="connsiteX25" fmla="*/ 66176 w 523262"/>
                <a:gd name="connsiteY25" fmla="*/ 353555 h 428123"/>
                <a:gd name="connsiteX26" fmla="*/ 65081 w 523262"/>
                <a:gd name="connsiteY26" fmla="*/ 352796 h 428123"/>
                <a:gd name="connsiteX27" fmla="*/ 50262 w 523262"/>
                <a:gd name="connsiteY27" fmla="*/ 344702 h 428123"/>
                <a:gd name="connsiteX28" fmla="*/ 190275 w 523262"/>
                <a:gd name="connsiteY28" fmla="*/ 312072 h 428123"/>
                <a:gd name="connsiteX29" fmla="*/ 190275 w 523262"/>
                <a:gd name="connsiteY29" fmla="*/ 344876 h 428123"/>
                <a:gd name="connsiteX30" fmla="*/ 202168 w 523262"/>
                <a:gd name="connsiteY30" fmla="*/ 356768 h 428123"/>
                <a:gd name="connsiteX31" fmla="*/ 321091 w 523262"/>
                <a:gd name="connsiteY31" fmla="*/ 356768 h 428123"/>
                <a:gd name="connsiteX32" fmla="*/ 332984 w 523262"/>
                <a:gd name="connsiteY32" fmla="*/ 344876 h 428123"/>
                <a:gd name="connsiteX33" fmla="*/ 332984 w 523262"/>
                <a:gd name="connsiteY33" fmla="*/ 312073 h 428123"/>
                <a:gd name="connsiteX34" fmla="*/ 473230 w 523262"/>
                <a:gd name="connsiteY34" fmla="*/ 344876 h 428123"/>
                <a:gd name="connsiteX35" fmla="*/ 261630 w 523262"/>
                <a:gd name="connsiteY35" fmla="*/ 380553 h 428123"/>
                <a:gd name="connsiteX36" fmla="*/ 237846 w 523262"/>
                <a:gd name="connsiteY36" fmla="*/ 404337 h 428123"/>
                <a:gd name="connsiteX37" fmla="*/ 261631 w 523262"/>
                <a:gd name="connsiteY37" fmla="*/ 428123 h 428123"/>
                <a:gd name="connsiteX38" fmla="*/ 523262 w 523262"/>
                <a:gd name="connsiteY38" fmla="*/ 344877 h 428123"/>
                <a:gd name="connsiteX39" fmla="*/ 332985 w 523262"/>
                <a:gd name="connsiteY39" fmla="*/ 264555 h 42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3262" h="428123">
                  <a:moveTo>
                    <a:pt x="332985" y="264555"/>
                  </a:moveTo>
                  <a:lnTo>
                    <a:pt x="332985" y="214062"/>
                  </a:lnTo>
                  <a:lnTo>
                    <a:pt x="356769" y="214062"/>
                  </a:lnTo>
                  <a:cubicBezTo>
                    <a:pt x="363343" y="214062"/>
                    <a:pt x="368662" y="208742"/>
                    <a:pt x="368662" y="202169"/>
                  </a:cubicBezTo>
                  <a:lnTo>
                    <a:pt x="368662" y="60344"/>
                  </a:lnTo>
                  <a:cubicBezTo>
                    <a:pt x="368662" y="48138"/>
                    <a:pt x="362809" y="37036"/>
                    <a:pt x="352983" y="30649"/>
                  </a:cubicBezTo>
                  <a:cubicBezTo>
                    <a:pt x="321697" y="10324"/>
                    <a:pt x="298957" y="0"/>
                    <a:pt x="261631" y="0"/>
                  </a:cubicBezTo>
                  <a:cubicBezTo>
                    <a:pt x="224305" y="0"/>
                    <a:pt x="201566" y="10324"/>
                    <a:pt x="170278" y="30660"/>
                  </a:cubicBezTo>
                  <a:cubicBezTo>
                    <a:pt x="160454" y="37036"/>
                    <a:pt x="154600" y="48138"/>
                    <a:pt x="154600" y="60344"/>
                  </a:cubicBezTo>
                  <a:lnTo>
                    <a:pt x="154600" y="202169"/>
                  </a:lnTo>
                  <a:cubicBezTo>
                    <a:pt x="154600" y="208742"/>
                    <a:pt x="159920" y="214062"/>
                    <a:pt x="166493" y="214062"/>
                  </a:cubicBezTo>
                  <a:lnTo>
                    <a:pt x="190277" y="214062"/>
                  </a:lnTo>
                  <a:lnTo>
                    <a:pt x="190277" y="264555"/>
                  </a:lnTo>
                  <a:cubicBezTo>
                    <a:pt x="112139" y="270579"/>
                    <a:pt x="0" y="288961"/>
                    <a:pt x="0" y="344877"/>
                  </a:cubicBezTo>
                  <a:cubicBezTo>
                    <a:pt x="0" y="365170"/>
                    <a:pt x="14688" y="382035"/>
                    <a:pt x="43372" y="395102"/>
                  </a:cubicBezTo>
                  <a:lnTo>
                    <a:pt x="38998" y="403071"/>
                  </a:lnTo>
                  <a:cubicBezTo>
                    <a:pt x="36722" y="407218"/>
                    <a:pt x="37116" y="412316"/>
                    <a:pt x="40021" y="416056"/>
                  </a:cubicBezTo>
                  <a:cubicBezTo>
                    <a:pt x="42297" y="419017"/>
                    <a:pt x="45805" y="420689"/>
                    <a:pt x="49428" y="420689"/>
                  </a:cubicBezTo>
                  <a:cubicBezTo>
                    <a:pt x="50380" y="420689"/>
                    <a:pt x="51356" y="420573"/>
                    <a:pt x="52308" y="420329"/>
                  </a:cubicBezTo>
                  <a:lnTo>
                    <a:pt x="99878" y="408436"/>
                  </a:lnTo>
                  <a:cubicBezTo>
                    <a:pt x="103246" y="407600"/>
                    <a:pt x="106080" y="405336"/>
                    <a:pt x="107635" y="402234"/>
                  </a:cubicBezTo>
                  <a:cubicBezTo>
                    <a:pt x="109190" y="399132"/>
                    <a:pt x="109307" y="395510"/>
                    <a:pt x="107961" y="392305"/>
                  </a:cubicBezTo>
                  <a:lnTo>
                    <a:pt x="90191" y="349904"/>
                  </a:lnTo>
                  <a:cubicBezTo>
                    <a:pt x="88426" y="345700"/>
                    <a:pt x="84407" y="342865"/>
                    <a:pt x="79855" y="342622"/>
                  </a:cubicBezTo>
                  <a:cubicBezTo>
                    <a:pt x="75256" y="342286"/>
                    <a:pt x="70983" y="344783"/>
                    <a:pt x="68799" y="348778"/>
                  </a:cubicBezTo>
                  <a:lnTo>
                    <a:pt x="66176" y="353555"/>
                  </a:lnTo>
                  <a:cubicBezTo>
                    <a:pt x="65767" y="353350"/>
                    <a:pt x="65507" y="352979"/>
                    <a:pt x="65081" y="352796"/>
                  </a:cubicBezTo>
                  <a:cubicBezTo>
                    <a:pt x="57486" y="349520"/>
                    <a:pt x="52933" y="346698"/>
                    <a:pt x="50262" y="344702"/>
                  </a:cubicBezTo>
                  <a:cubicBezTo>
                    <a:pt x="64554" y="333580"/>
                    <a:pt x="114171" y="318320"/>
                    <a:pt x="190275" y="312072"/>
                  </a:cubicBezTo>
                  <a:lnTo>
                    <a:pt x="190275" y="344876"/>
                  </a:lnTo>
                  <a:cubicBezTo>
                    <a:pt x="190275" y="351449"/>
                    <a:pt x="195594" y="356768"/>
                    <a:pt x="202168" y="356768"/>
                  </a:cubicBezTo>
                  <a:lnTo>
                    <a:pt x="321091" y="356768"/>
                  </a:lnTo>
                  <a:cubicBezTo>
                    <a:pt x="327665" y="356768"/>
                    <a:pt x="332984" y="351449"/>
                    <a:pt x="332984" y="344876"/>
                  </a:cubicBezTo>
                  <a:lnTo>
                    <a:pt x="332984" y="312073"/>
                  </a:lnTo>
                  <a:cubicBezTo>
                    <a:pt x="409483" y="318354"/>
                    <a:pt x="459228" y="333741"/>
                    <a:pt x="473230" y="344876"/>
                  </a:cubicBezTo>
                  <a:cubicBezTo>
                    <a:pt x="455252" y="359172"/>
                    <a:pt x="378556" y="380553"/>
                    <a:pt x="261630" y="380553"/>
                  </a:cubicBezTo>
                  <a:cubicBezTo>
                    <a:pt x="248483" y="380553"/>
                    <a:pt x="237846" y="391202"/>
                    <a:pt x="237846" y="404337"/>
                  </a:cubicBezTo>
                  <a:cubicBezTo>
                    <a:pt x="237846" y="417471"/>
                    <a:pt x="248484" y="428123"/>
                    <a:pt x="261631" y="428123"/>
                  </a:cubicBezTo>
                  <a:cubicBezTo>
                    <a:pt x="288412" y="428123"/>
                    <a:pt x="523262" y="425789"/>
                    <a:pt x="523262" y="344877"/>
                  </a:cubicBezTo>
                  <a:cubicBezTo>
                    <a:pt x="523262" y="288961"/>
                    <a:pt x="411123" y="270579"/>
                    <a:pt x="332985" y="264555"/>
                  </a:cubicBezTo>
                  <a:close/>
                </a:path>
              </a:pathLst>
            </a:custGeom>
            <a:grpFill/>
            <a:ln w="1098" cap="flat">
              <a:noFill/>
              <a:prstDash val="solid"/>
              <a:miter/>
            </a:ln>
          </p:spPr>
          <p:txBody>
            <a:bodyPr rtlCol="0" anchor="ctr"/>
            <a:lstStyle/>
            <a:p>
              <a:endParaRPr lang="es-MX"/>
            </a:p>
          </p:txBody>
        </p:sp>
      </p:grpSp>
      <p:grpSp>
        <p:nvGrpSpPr>
          <p:cNvPr id="11" name="Gráfico 96">
            <a:extLst>
              <a:ext uri="{FF2B5EF4-FFF2-40B4-BE49-F238E27FC236}">
                <a16:creationId xmlns:a16="http://schemas.microsoft.com/office/drawing/2014/main" id="{A69992E5-69E0-A23A-FAF3-A2DC8D87C479}"/>
              </a:ext>
            </a:extLst>
          </p:cNvPr>
          <p:cNvGrpSpPr/>
          <p:nvPr/>
        </p:nvGrpSpPr>
        <p:grpSpPr>
          <a:xfrm>
            <a:off x="7347846" y="4608831"/>
            <a:ext cx="911277" cy="881482"/>
            <a:chOff x="6342980" y="5661539"/>
            <a:chExt cx="570831" cy="570831"/>
          </a:xfrm>
          <a:solidFill>
            <a:schemeClr val="accent6"/>
          </a:solidFill>
        </p:grpSpPr>
        <p:sp>
          <p:nvSpPr>
            <p:cNvPr id="16" name="Forma libre 117">
              <a:extLst>
                <a:ext uri="{FF2B5EF4-FFF2-40B4-BE49-F238E27FC236}">
                  <a16:creationId xmlns:a16="http://schemas.microsoft.com/office/drawing/2014/main" id="{B13838A1-649D-27C7-B141-EE67A8038830}"/>
                </a:ext>
              </a:extLst>
            </p:cNvPr>
            <p:cNvSpPr/>
            <p:nvPr/>
          </p:nvSpPr>
          <p:spPr>
            <a:xfrm>
              <a:off x="6723534" y="5780462"/>
              <a:ext cx="190276" cy="272269"/>
            </a:xfrm>
            <a:custGeom>
              <a:avLst/>
              <a:gdLst>
                <a:gd name="connsiteX0" fmla="*/ 95138 w 190276"/>
                <a:gd name="connsiteY0" fmla="*/ 0 h 272269"/>
                <a:gd name="connsiteX1" fmla="*/ 0 w 190276"/>
                <a:gd name="connsiteY1" fmla="*/ 95138 h 272269"/>
                <a:gd name="connsiteX2" fmla="*/ 66405 w 190276"/>
                <a:gd name="connsiteY2" fmla="*/ 230544 h 272269"/>
                <a:gd name="connsiteX3" fmla="*/ 62667 w 190276"/>
                <a:gd name="connsiteY3" fmla="*/ 234978 h 272269"/>
                <a:gd name="connsiteX4" fmla="*/ 67626 w 190276"/>
                <a:gd name="connsiteY4" fmla="*/ 250250 h 272269"/>
                <a:gd name="connsiteX5" fmla="*/ 63224 w 190276"/>
                <a:gd name="connsiteY5" fmla="*/ 265696 h 272269"/>
                <a:gd name="connsiteX6" fmla="*/ 73874 w 190276"/>
                <a:gd name="connsiteY6" fmla="*/ 272270 h 272269"/>
                <a:gd name="connsiteX7" fmla="*/ 79180 w 190276"/>
                <a:gd name="connsiteY7" fmla="*/ 271015 h 272269"/>
                <a:gd name="connsiteX8" fmla="*/ 100400 w 190276"/>
                <a:gd name="connsiteY8" fmla="*/ 260405 h 272269"/>
                <a:gd name="connsiteX9" fmla="*/ 100406 w 190276"/>
                <a:gd name="connsiteY9" fmla="*/ 260404 h 272269"/>
                <a:gd name="connsiteX10" fmla="*/ 100457 w 190276"/>
                <a:gd name="connsiteY10" fmla="*/ 260378 h 272269"/>
                <a:gd name="connsiteX11" fmla="*/ 100471 w 190276"/>
                <a:gd name="connsiteY11" fmla="*/ 260350 h 272269"/>
                <a:gd name="connsiteX12" fmla="*/ 104580 w 190276"/>
                <a:gd name="connsiteY12" fmla="*/ 256975 h 272269"/>
                <a:gd name="connsiteX13" fmla="*/ 190276 w 190276"/>
                <a:gd name="connsiteY13" fmla="*/ 95138 h 272269"/>
                <a:gd name="connsiteX14" fmla="*/ 95138 w 190276"/>
                <a:gd name="connsiteY14" fmla="*/ 0 h 272269"/>
                <a:gd name="connsiteX15" fmla="*/ 95138 w 190276"/>
                <a:gd name="connsiteY15" fmla="*/ 118922 h 272269"/>
                <a:gd name="connsiteX16" fmla="*/ 71354 w 190276"/>
                <a:gd name="connsiteY16" fmla="*/ 95138 h 272269"/>
                <a:gd name="connsiteX17" fmla="*/ 95138 w 190276"/>
                <a:gd name="connsiteY17" fmla="*/ 71354 h 272269"/>
                <a:gd name="connsiteX18" fmla="*/ 118922 w 190276"/>
                <a:gd name="connsiteY18" fmla="*/ 95138 h 272269"/>
                <a:gd name="connsiteX19" fmla="*/ 95138 w 190276"/>
                <a:gd name="connsiteY19" fmla="*/ 118922 h 27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276" h="272269">
                  <a:moveTo>
                    <a:pt x="95138" y="0"/>
                  </a:moveTo>
                  <a:cubicBezTo>
                    <a:pt x="42680" y="0"/>
                    <a:pt x="0" y="42680"/>
                    <a:pt x="0" y="95138"/>
                  </a:cubicBezTo>
                  <a:cubicBezTo>
                    <a:pt x="0" y="130588"/>
                    <a:pt x="40852" y="194197"/>
                    <a:pt x="66405" y="230544"/>
                  </a:cubicBezTo>
                  <a:cubicBezTo>
                    <a:pt x="64873" y="231706"/>
                    <a:pt x="63516" y="233110"/>
                    <a:pt x="62667" y="234978"/>
                  </a:cubicBezTo>
                  <a:cubicBezTo>
                    <a:pt x="60088" y="240634"/>
                    <a:pt x="62318" y="247253"/>
                    <a:pt x="67626" y="250250"/>
                  </a:cubicBezTo>
                  <a:cubicBezTo>
                    <a:pt x="62435" y="253445"/>
                    <a:pt x="60448" y="260134"/>
                    <a:pt x="63224" y="265696"/>
                  </a:cubicBezTo>
                  <a:cubicBezTo>
                    <a:pt x="65314" y="269866"/>
                    <a:pt x="69506" y="272270"/>
                    <a:pt x="73874" y="272270"/>
                  </a:cubicBezTo>
                  <a:cubicBezTo>
                    <a:pt x="75662" y="272270"/>
                    <a:pt x="77474" y="271863"/>
                    <a:pt x="79180" y="271015"/>
                  </a:cubicBezTo>
                  <a:lnTo>
                    <a:pt x="100400" y="260405"/>
                  </a:lnTo>
                  <a:lnTo>
                    <a:pt x="100406" y="260404"/>
                  </a:lnTo>
                  <a:lnTo>
                    <a:pt x="100457" y="260378"/>
                  </a:lnTo>
                  <a:lnTo>
                    <a:pt x="100471" y="260350"/>
                  </a:lnTo>
                  <a:cubicBezTo>
                    <a:pt x="102055" y="259554"/>
                    <a:pt x="103471" y="258421"/>
                    <a:pt x="104580" y="256975"/>
                  </a:cubicBezTo>
                  <a:cubicBezTo>
                    <a:pt x="113348" y="245522"/>
                    <a:pt x="190276" y="143741"/>
                    <a:pt x="190276" y="95138"/>
                  </a:cubicBezTo>
                  <a:cubicBezTo>
                    <a:pt x="190276" y="42680"/>
                    <a:pt x="147597" y="0"/>
                    <a:pt x="95138" y="0"/>
                  </a:cubicBezTo>
                  <a:close/>
                  <a:moveTo>
                    <a:pt x="95138" y="118922"/>
                  </a:moveTo>
                  <a:cubicBezTo>
                    <a:pt x="82027" y="118922"/>
                    <a:pt x="71354" y="108249"/>
                    <a:pt x="71354" y="95138"/>
                  </a:cubicBezTo>
                  <a:cubicBezTo>
                    <a:pt x="71354" y="82027"/>
                    <a:pt x="82027" y="71354"/>
                    <a:pt x="95138" y="71354"/>
                  </a:cubicBezTo>
                  <a:cubicBezTo>
                    <a:pt x="108249" y="71354"/>
                    <a:pt x="118922" y="82027"/>
                    <a:pt x="118922" y="95138"/>
                  </a:cubicBezTo>
                  <a:cubicBezTo>
                    <a:pt x="118922" y="108249"/>
                    <a:pt x="108249" y="118922"/>
                    <a:pt x="95138" y="118922"/>
                  </a:cubicBezTo>
                  <a:close/>
                </a:path>
              </a:pathLst>
            </a:custGeom>
            <a:grpFill/>
            <a:ln w="1098" cap="flat">
              <a:noFill/>
              <a:prstDash val="solid"/>
              <a:miter/>
            </a:ln>
          </p:spPr>
          <p:txBody>
            <a:bodyPr rtlCol="0" anchor="ctr"/>
            <a:lstStyle/>
            <a:p>
              <a:endParaRPr lang="es-MX"/>
            </a:p>
          </p:txBody>
        </p:sp>
        <p:sp>
          <p:nvSpPr>
            <p:cNvPr id="23" name="Forma libre 118">
              <a:extLst>
                <a:ext uri="{FF2B5EF4-FFF2-40B4-BE49-F238E27FC236}">
                  <a16:creationId xmlns:a16="http://schemas.microsoft.com/office/drawing/2014/main" id="{D0B654C2-3D0C-BD4F-3CD8-8B57D14A4F1D}"/>
                </a:ext>
              </a:extLst>
            </p:cNvPr>
            <p:cNvSpPr/>
            <p:nvPr/>
          </p:nvSpPr>
          <p:spPr>
            <a:xfrm>
              <a:off x="6342980" y="5970739"/>
              <a:ext cx="190277" cy="261630"/>
            </a:xfrm>
            <a:custGeom>
              <a:avLst/>
              <a:gdLst>
                <a:gd name="connsiteX0" fmla="*/ 124181 w 190277"/>
                <a:gd name="connsiteY0" fmla="*/ 230100 h 261630"/>
                <a:gd name="connsiteX1" fmla="*/ 190277 w 190277"/>
                <a:gd name="connsiteY1" fmla="*/ 95138 h 261630"/>
                <a:gd name="connsiteX2" fmla="*/ 95139 w 190277"/>
                <a:gd name="connsiteY2" fmla="*/ 0 h 261630"/>
                <a:gd name="connsiteX3" fmla="*/ 0 w 190277"/>
                <a:gd name="connsiteY3" fmla="*/ 95138 h 261630"/>
                <a:gd name="connsiteX4" fmla="*/ 85697 w 190277"/>
                <a:gd name="connsiteY4" fmla="*/ 256973 h 261630"/>
                <a:gd name="connsiteX5" fmla="*/ 95139 w 190277"/>
                <a:gd name="connsiteY5" fmla="*/ 261630 h 261630"/>
                <a:gd name="connsiteX6" fmla="*/ 100450 w 190277"/>
                <a:gd name="connsiteY6" fmla="*/ 260367 h 261630"/>
                <a:gd name="connsiteX7" fmla="*/ 100458 w 190277"/>
                <a:gd name="connsiteY7" fmla="*/ 260376 h 261630"/>
                <a:gd name="connsiteX8" fmla="*/ 121734 w 190277"/>
                <a:gd name="connsiteY8" fmla="*/ 249737 h 261630"/>
                <a:gd name="connsiteX9" fmla="*/ 127053 w 190277"/>
                <a:gd name="connsiteY9" fmla="*/ 233780 h 261630"/>
                <a:gd name="connsiteX10" fmla="*/ 124181 w 190277"/>
                <a:gd name="connsiteY10" fmla="*/ 230100 h 261630"/>
                <a:gd name="connsiteX11" fmla="*/ 95138 w 190277"/>
                <a:gd name="connsiteY11" fmla="*/ 118922 h 261630"/>
                <a:gd name="connsiteX12" fmla="*/ 71354 w 190277"/>
                <a:gd name="connsiteY12" fmla="*/ 95138 h 261630"/>
                <a:gd name="connsiteX13" fmla="*/ 95138 w 190277"/>
                <a:gd name="connsiteY13" fmla="*/ 71354 h 261630"/>
                <a:gd name="connsiteX14" fmla="*/ 118922 w 190277"/>
                <a:gd name="connsiteY14" fmla="*/ 95138 h 261630"/>
                <a:gd name="connsiteX15" fmla="*/ 95138 w 190277"/>
                <a:gd name="connsiteY15" fmla="*/ 118922 h 26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277" h="261630">
                  <a:moveTo>
                    <a:pt x="124181" y="230100"/>
                  </a:moveTo>
                  <a:cubicBezTo>
                    <a:pt x="149753" y="193682"/>
                    <a:pt x="190277" y="130446"/>
                    <a:pt x="190277" y="95138"/>
                  </a:cubicBezTo>
                  <a:cubicBezTo>
                    <a:pt x="190277" y="42680"/>
                    <a:pt x="147598" y="0"/>
                    <a:pt x="95139" y="0"/>
                  </a:cubicBezTo>
                  <a:cubicBezTo>
                    <a:pt x="42680" y="-1"/>
                    <a:pt x="0" y="42680"/>
                    <a:pt x="0" y="95138"/>
                  </a:cubicBezTo>
                  <a:cubicBezTo>
                    <a:pt x="0" y="143741"/>
                    <a:pt x="76928" y="245522"/>
                    <a:pt x="85697" y="256973"/>
                  </a:cubicBezTo>
                  <a:cubicBezTo>
                    <a:pt x="87950" y="259911"/>
                    <a:pt x="91434" y="261630"/>
                    <a:pt x="95139" y="261630"/>
                  </a:cubicBezTo>
                  <a:cubicBezTo>
                    <a:pt x="97012" y="261630"/>
                    <a:pt x="98821" y="261180"/>
                    <a:pt x="100450" y="260367"/>
                  </a:cubicBezTo>
                  <a:lnTo>
                    <a:pt x="100458" y="260376"/>
                  </a:lnTo>
                  <a:lnTo>
                    <a:pt x="121734" y="249737"/>
                  </a:lnTo>
                  <a:cubicBezTo>
                    <a:pt x="127611" y="246800"/>
                    <a:pt x="129991" y="239656"/>
                    <a:pt x="127053" y="233780"/>
                  </a:cubicBezTo>
                  <a:cubicBezTo>
                    <a:pt x="126326" y="232326"/>
                    <a:pt x="125336" y="231096"/>
                    <a:pt x="124181" y="230100"/>
                  </a:cubicBezTo>
                  <a:close/>
                  <a:moveTo>
                    <a:pt x="95138" y="118922"/>
                  </a:moveTo>
                  <a:cubicBezTo>
                    <a:pt x="82027" y="118922"/>
                    <a:pt x="71354" y="108249"/>
                    <a:pt x="71354" y="95138"/>
                  </a:cubicBezTo>
                  <a:cubicBezTo>
                    <a:pt x="71354" y="82027"/>
                    <a:pt x="82027" y="71354"/>
                    <a:pt x="95138" y="71354"/>
                  </a:cubicBezTo>
                  <a:cubicBezTo>
                    <a:pt x="108249" y="71354"/>
                    <a:pt x="118922" y="82027"/>
                    <a:pt x="118922" y="95138"/>
                  </a:cubicBezTo>
                  <a:cubicBezTo>
                    <a:pt x="118922" y="108249"/>
                    <a:pt x="108251" y="118922"/>
                    <a:pt x="95138" y="118922"/>
                  </a:cubicBezTo>
                  <a:close/>
                </a:path>
              </a:pathLst>
            </a:custGeom>
            <a:grpFill/>
            <a:ln w="1098" cap="flat">
              <a:noFill/>
              <a:prstDash val="solid"/>
              <a:miter/>
            </a:ln>
          </p:spPr>
          <p:txBody>
            <a:bodyPr rtlCol="0" anchor="ctr"/>
            <a:lstStyle/>
            <a:p>
              <a:endParaRPr lang="es-MX"/>
            </a:p>
          </p:txBody>
        </p:sp>
        <p:sp>
          <p:nvSpPr>
            <p:cNvPr id="24" name="Forma libre 119">
              <a:extLst>
                <a:ext uri="{FF2B5EF4-FFF2-40B4-BE49-F238E27FC236}">
                  <a16:creationId xmlns:a16="http://schemas.microsoft.com/office/drawing/2014/main" id="{D06569BE-664E-5464-2C0B-F06FB4F76BB0}"/>
                </a:ext>
              </a:extLst>
            </p:cNvPr>
            <p:cNvSpPr/>
            <p:nvPr/>
          </p:nvSpPr>
          <p:spPr>
            <a:xfrm>
              <a:off x="6560172" y="6122836"/>
              <a:ext cx="61339" cy="42559"/>
            </a:xfrm>
            <a:custGeom>
              <a:avLst/>
              <a:gdLst>
                <a:gd name="connsiteX0" fmla="*/ 44124 w 61339"/>
                <a:gd name="connsiteY0" fmla="*/ 1249 h 42559"/>
                <a:gd name="connsiteX1" fmla="*/ 6578 w 61339"/>
                <a:gd name="connsiteY1" fmla="*/ 20028 h 42559"/>
                <a:gd name="connsiteX2" fmla="*/ 1259 w 61339"/>
                <a:gd name="connsiteY2" fmla="*/ 35986 h 42559"/>
                <a:gd name="connsiteX3" fmla="*/ 11908 w 61339"/>
                <a:gd name="connsiteY3" fmla="*/ 42559 h 42559"/>
                <a:gd name="connsiteX4" fmla="*/ 17215 w 61339"/>
                <a:gd name="connsiteY4" fmla="*/ 41305 h 42559"/>
                <a:gd name="connsiteX5" fmla="*/ 54762 w 61339"/>
                <a:gd name="connsiteY5" fmla="*/ 22526 h 42559"/>
                <a:gd name="connsiteX6" fmla="*/ 60081 w 61339"/>
                <a:gd name="connsiteY6" fmla="*/ 6568 h 42559"/>
                <a:gd name="connsiteX7" fmla="*/ 44124 w 61339"/>
                <a:gd name="connsiteY7" fmla="*/ 1249 h 4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9" h="42559">
                  <a:moveTo>
                    <a:pt x="44124" y="1249"/>
                  </a:moveTo>
                  <a:lnTo>
                    <a:pt x="6578" y="20028"/>
                  </a:lnTo>
                  <a:cubicBezTo>
                    <a:pt x="701" y="22966"/>
                    <a:pt x="-1679" y="30109"/>
                    <a:pt x="1259" y="35986"/>
                  </a:cubicBezTo>
                  <a:cubicBezTo>
                    <a:pt x="3349" y="40156"/>
                    <a:pt x="7541" y="42559"/>
                    <a:pt x="11908" y="42559"/>
                  </a:cubicBezTo>
                  <a:cubicBezTo>
                    <a:pt x="13696" y="42559"/>
                    <a:pt x="15508" y="42152"/>
                    <a:pt x="17215" y="41305"/>
                  </a:cubicBezTo>
                  <a:lnTo>
                    <a:pt x="54762" y="22526"/>
                  </a:lnTo>
                  <a:cubicBezTo>
                    <a:pt x="60638" y="19588"/>
                    <a:pt x="63019" y="12445"/>
                    <a:pt x="60081" y="6568"/>
                  </a:cubicBezTo>
                  <a:cubicBezTo>
                    <a:pt x="57132" y="691"/>
                    <a:pt x="49978" y="-1667"/>
                    <a:pt x="44124" y="1249"/>
                  </a:cubicBezTo>
                  <a:close/>
                </a:path>
              </a:pathLst>
            </a:custGeom>
            <a:grpFill/>
            <a:ln w="1098" cap="flat">
              <a:noFill/>
              <a:prstDash val="solid"/>
              <a:miter/>
            </a:ln>
          </p:spPr>
          <p:txBody>
            <a:bodyPr rtlCol="0" anchor="ctr"/>
            <a:lstStyle/>
            <a:p>
              <a:endParaRPr lang="es-MX"/>
            </a:p>
          </p:txBody>
        </p:sp>
        <p:sp>
          <p:nvSpPr>
            <p:cNvPr id="25" name="Forma libre 120">
              <a:extLst>
                <a:ext uri="{FF2B5EF4-FFF2-40B4-BE49-F238E27FC236}">
                  <a16:creationId xmlns:a16="http://schemas.microsoft.com/office/drawing/2014/main" id="{301E3DC5-D0B6-8B0B-8FA7-3AD96289EDA1}"/>
                </a:ext>
              </a:extLst>
            </p:cNvPr>
            <p:cNvSpPr/>
            <p:nvPr/>
          </p:nvSpPr>
          <p:spPr>
            <a:xfrm>
              <a:off x="6710393" y="6047726"/>
              <a:ext cx="61351" cy="42551"/>
            </a:xfrm>
            <a:custGeom>
              <a:avLst/>
              <a:gdLst>
                <a:gd name="connsiteX0" fmla="*/ 44137 w 61351"/>
                <a:gd name="connsiteY0" fmla="*/ 1241 h 42551"/>
                <a:gd name="connsiteX1" fmla="*/ 6578 w 61351"/>
                <a:gd name="connsiteY1" fmla="*/ 20021 h 42551"/>
                <a:gd name="connsiteX2" fmla="*/ 1259 w 61351"/>
                <a:gd name="connsiteY2" fmla="*/ 35978 h 42551"/>
                <a:gd name="connsiteX3" fmla="*/ 11908 w 61351"/>
                <a:gd name="connsiteY3" fmla="*/ 42552 h 42551"/>
                <a:gd name="connsiteX4" fmla="*/ 17215 w 61351"/>
                <a:gd name="connsiteY4" fmla="*/ 41298 h 42551"/>
                <a:gd name="connsiteX5" fmla="*/ 54774 w 61351"/>
                <a:gd name="connsiteY5" fmla="*/ 22518 h 42551"/>
                <a:gd name="connsiteX6" fmla="*/ 60093 w 61351"/>
                <a:gd name="connsiteY6" fmla="*/ 6561 h 42551"/>
                <a:gd name="connsiteX7" fmla="*/ 44137 w 61351"/>
                <a:gd name="connsiteY7" fmla="*/ 1241 h 4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1" h="42551">
                  <a:moveTo>
                    <a:pt x="44137" y="1241"/>
                  </a:moveTo>
                  <a:lnTo>
                    <a:pt x="6578" y="20021"/>
                  </a:lnTo>
                  <a:cubicBezTo>
                    <a:pt x="701" y="22959"/>
                    <a:pt x="-1679" y="30102"/>
                    <a:pt x="1259" y="35978"/>
                  </a:cubicBezTo>
                  <a:cubicBezTo>
                    <a:pt x="3349" y="40148"/>
                    <a:pt x="7541" y="42552"/>
                    <a:pt x="11908" y="42552"/>
                  </a:cubicBezTo>
                  <a:cubicBezTo>
                    <a:pt x="13696" y="42552"/>
                    <a:pt x="15508" y="42145"/>
                    <a:pt x="17215" y="41298"/>
                  </a:cubicBezTo>
                  <a:lnTo>
                    <a:pt x="54774" y="22518"/>
                  </a:lnTo>
                  <a:cubicBezTo>
                    <a:pt x="60651" y="19580"/>
                    <a:pt x="63031" y="12437"/>
                    <a:pt x="60093" y="6561"/>
                  </a:cubicBezTo>
                  <a:cubicBezTo>
                    <a:pt x="57157" y="695"/>
                    <a:pt x="50002" y="-1662"/>
                    <a:pt x="44137" y="1241"/>
                  </a:cubicBezTo>
                  <a:close/>
                </a:path>
              </a:pathLst>
            </a:custGeom>
            <a:grpFill/>
            <a:ln w="1098" cap="flat">
              <a:noFill/>
              <a:prstDash val="solid"/>
              <a:miter/>
            </a:ln>
          </p:spPr>
          <p:txBody>
            <a:bodyPr rtlCol="0" anchor="ctr"/>
            <a:lstStyle/>
            <a:p>
              <a:endParaRPr lang="es-MX"/>
            </a:p>
          </p:txBody>
        </p:sp>
        <p:sp>
          <p:nvSpPr>
            <p:cNvPr id="26" name="Forma libre 121">
              <a:extLst>
                <a:ext uri="{FF2B5EF4-FFF2-40B4-BE49-F238E27FC236}">
                  <a16:creationId xmlns:a16="http://schemas.microsoft.com/office/drawing/2014/main" id="{C8B6C4BD-DD25-D94D-9751-5C234314A8F6}"/>
                </a:ext>
              </a:extLst>
            </p:cNvPr>
            <p:cNvSpPr/>
            <p:nvPr/>
          </p:nvSpPr>
          <p:spPr>
            <a:xfrm>
              <a:off x="6485055" y="6160399"/>
              <a:ext cx="61351" cy="42554"/>
            </a:xfrm>
            <a:custGeom>
              <a:avLst/>
              <a:gdLst>
                <a:gd name="connsiteX0" fmla="*/ 44137 w 61351"/>
                <a:gd name="connsiteY0" fmla="*/ 1244 h 42554"/>
                <a:gd name="connsiteX1" fmla="*/ 6578 w 61351"/>
                <a:gd name="connsiteY1" fmla="*/ 20023 h 42554"/>
                <a:gd name="connsiteX2" fmla="*/ 1259 w 61351"/>
                <a:gd name="connsiteY2" fmla="*/ 35981 h 42554"/>
                <a:gd name="connsiteX3" fmla="*/ 11908 w 61351"/>
                <a:gd name="connsiteY3" fmla="*/ 42554 h 42554"/>
                <a:gd name="connsiteX4" fmla="*/ 17215 w 61351"/>
                <a:gd name="connsiteY4" fmla="*/ 41300 h 42554"/>
                <a:gd name="connsiteX5" fmla="*/ 54774 w 61351"/>
                <a:gd name="connsiteY5" fmla="*/ 22521 h 42554"/>
                <a:gd name="connsiteX6" fmla="*/ 60093 w 61351"/>
                <a:gd name="connsiteY6" fmla="*/ 6563 h 42554"/>
                <a:gd name="connsiteX7" fmla="*/ 44137 w 61351"/>
                <a:gd name="connsiteY7" fmla="*/ 1244 h 4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1" h="42554">
                  <a:moveTo>
                    <a:pt x="44137" y="1244"/>
                  </a:moveTo>
                  <a:lnTo>
                    <a:pt x="6578" y="20023"/>
                  </a:lnTo>
                  <a:cubicBezTo>
                    <a:pt x="701" y="22961"/>
                    <a:pt x="-1679" y="30104"/>
                    <a:pt x="1259" y="35981"/>
                  </a:cubicBezTo>
                  <a:cubicBezTo>
                    <a:pt x="3349" y="40151"/>
                    <a:pt x="7541" y="42554"/>
                    <a:pt x="11908" y="42554"/>
                  </a:cubicBezTo>
                  <a:cubicBezTo>
                    <a:pt x="13696" y="42554"/>
                    <a:pt x="15508" y="42147"/>
                    <a:pt x="17215" y="41300"/>
                  </a:cubicBezTo>
                  <a:lnTo>
                    <a:pt x="54774" y="22521"/>
                  </a:lnTo>
                  <a:cubicBezTo>
                    <a:pt x="60651" y="19583"/>
                    <a:pt x="63031" y="12440"/>
                    <a:pt x="60093" y="6563"/>
                  </a:cubicBezTo>
                  <a:cubicBezTo>
                    <a:pt x="57144" y="686"/>
                    <a:pt x="50001" y="-1660"/>
                    <a:pt x="44137" y="1244"/>
                  </a:cubicBezTo>
                  <a:close/>
                </a:path>
              </a:pathLst>
            </a:custGeom>
            <a:grpFill/>
            <a:ln w="1098" cap="flat">
              <a:noFill/>
              <a:prstDash val="solid"/>
              <a:miter/>
            </a:ln>
          </p:spPr>
          <p:txBody>
            <a:bodyPr rtlCol="0" anchor="ctr"/>
            <a:lstStyle/>
            <a:p>
              <a:endParaRPr lang="es-MX"/>
            </a:p>
          </p:txBody>
        </p:sp>
        <p:sp>
          <p:nvSpPr>
            <p:cNvPr id="27" name="Forma libre 122">
              <a:extLst>
                <a:ext uri="{FF2B5EF4-FFF2-40B4-BE49-F238E27FC236}">
                  <a16:creationId xmlns:a16="http://schemas.microsoft.com/office/drawing/2014/main" id="{69B336D0-37E2-4C59-65B6-4B7866AB89F1}"/>
                </a:ext>
              </a:extLst>
            </p:cNvPr>
            <p:cNvSpPr/>
            <p:nvPr/>
          </p:nvSpPr>
          <p:spPr>
            <a:xfrm>
              <a:off x="6635276" y="6085273"/>
              <a:ext cx="61351" cy="42564"/>
            </a:xfrm>
            <a:custGeom>
              <a:avLst/>
              <a:gdLst>
                <a:gd name="connsiteX0" fmla="*/ 44137 w 61351"/>
                <a:gd name="connsiteY0" fmla="*/ 1254 h 42564"/>
                <a:gd name="connsiteX1" fmla="*/ 6578 w 61351"/>
                <a:gd name="connsiteY1" fmla="*/ 20033 h 42564"/>
                <a:gd name="connsiteX2" fmla="*/ 1259 w 61351"/>
                <a:gd name="connsiteY2" fmla="*/ 35991 h 42564"/>
                <a:gd name="connsiteX3" fmla="*/ 11908 w 61351"/>
                <a:gd name="connsiteY3" fmla="*/ 42564 h 42564"/>
                <a:gd name="connsiteX4" fmla="*/ 17215 w 61351"/>
                <a:gd name="connsiteY4" fmla="*/ 41310 h 42564"/>
                <a:gd name="connsiteX5" fmla="*/ 54774 w 61351"/>
                <a:gd name="connsiteY5" fmla="*/ 22531 h 42564"/>
                <a:gd name="connsiteX6" fmla="*/ 60093 w 61351"/>
                <a:gd name="connsiteY6" fmla="*/ 6573 h 42564"/>
                <a:gd name="connsiteX7" fmla="*/ 44137 w 61351"/>
                <a:gd name="connsiteY7" fmla="*/ 1254 h 4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1" h="42564">
                  <a:moveTo>
                    <a:pt x="44137" y="1254"/>
                  </a:moveTo>
                  <a:lnTo>
                    <a:pt x="6578" y="20033"/>
                  </a:lnTo>
                  <a:cubicBezTo>
                    <a:pt x="701" y="22971"/>
                    <a:pt x="-1679" y="30114"/>
                    <a:pt x="1259" y="35991"/>
                  </a:cubicBezTo>
                  <a:cubicBezTo>
                    <a:pt x="3349" y="40160"/>
                    <a:pt x="7541" y="42564"/>
                    <a:pt x="11908" y="42564"/>
                  </a:cubicBezTo>
                  <a:cubicBezTo>
                    <a:pt x="13696" y="42564"/>
                    <a:pt x="15508" y="42157"/>
                    <a:pt x="17215" y="41310"/>
                  </a:cubicBezTo>
                  <a:lnTo>
                    <a:pt x="54774" y="22531"/>
                  </a:lnTo>
                  <a:cubicBezTo>
                    <a:pt x="60651" y="19593"/>
                    <a:pt x="63031" y="12450"/>
                    <a:pt x="60093" y="6573"/>
                  </a:cubicBezTo>
                  <a:cubicBezTo>
                    <a:pt x="57144" y="696"/>
                    <a:pt x="50013" y="-1673"/>
                    <a:pt x="44137" y="1254"/>
                  </a:cubicBezTo>
                  <a:close/>
                </a:path>
              </a:pathLst>
            </a:custGeom>
            <a:grpFill/>
            <a:ln w="1098" cap="flat">
              <a:noFill/>
              <a:prstDash val="solid"/>
              <a:miter/>
            </a:ln>
          </p:spPr>
          <p:txBody>
            <a:bodyPr rtlCol="0" anchor="ctr"/>
            <a:lstStyle/>
            <a:p>
              <a:endParaRPr lang="es-MX"/>
            </a:p>
          </p:txBody>
        </p:sp>
        <p:sp>
          <p:nvSpPr>
            <p:cNvPr id="28" name="Forma libre 123">
              <a:extLst>
                <a:ext uri="{FF2B5EF4-FFF2-40B4-BE49-F238E27FC236}">
                  <a16:creationId xmlns:a16="http://schemas.microsoft.com/office/drawing/2014/main" id="{10EB90C6-5396-2449-787B-6BBDE9888CF7}"/>
                </a:ext>
              </a:extLst>
            </p:cNvPr>
            <p:cNvSpPr/>
            <p:nvPr/>
          </p:nvSpPr>
          <p:spPr>
            <a:xfrm>
              <a:off x="6697796" y="5968768"/>
              <a:ext cx="67456" cy="43639"/>
            </a:xfrm>
            <a:custGeom>
              <a:avLst/>
              <a:gdLst>
                <a:gd name="connsiteX0" fmla="*/ 55550 w 67456"/>
                <a:gd name="connsiteY0" fmla="*/ 43640 h 43639"/>
                <a:gd name="connsiteX1" fmla="*/ 66386 w 67456"/>
                <a:gd name="connsiteY1" fmla="*/ 36672 h 43639"/>
                <a:gd name="connsiteX2" fmla="*/ 60486 w 67456"/>
                <a:gd name="connsiteY2" fmla="*/ 20924 h 43639"/>
                <a:gd name="connsiteX3" fmla="*/ 16818 w 67456"/>
                <a:gd name="connsiteY3" fmla="*/ 1076 h 43639"/>
                <a:gd name="connsiteX4" fmla="*/ 1070 w 67456"/>
                <a:gd name="connsiteY4" fmla="*/ 6976 h 43639"/>
                <a:gd name="connsiteX5" fmla="*/ 6970 w 67456"/>
                <a:gd name="connsiteY5" fmla="*/ 22724 h 43639"/>
                <a:gd name="connsiteX6" fmla="*/ 50638 w 67456"/>
                <a:gd name="connsiteY6" fmla="*/ 42572 h 43639"/>
                <a:gd name="connsiteX7" fmla="*/ 55550 w 67456"/>
                <a:gd name="connsiteY7" fmla="*/ 43640 h 4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6" h="43639">
                  <a:moveTo>
                    <a:pt x="55550" y="43640"/>
                  </a:moveTo>
                  <a:cubicBezTo>
                    <a:pt x="60080" y="43640"/>
                    <a:pt x="64400" y="41050"/>
                    <a:pt x="66386" y="36672"/>
                  </a:cubicBezTo>
                  <a:cubicBezTo>
                    <a:pt x="69104" y="30690"/>
                    <a:pt x="66467" y="23641"/>
                    <a:pt x="60486" y="20924"/>
                  </a:cubicBezTo>
                  <a:lnTo>
                    <a:pt x="16818" y="1076"/>
                  </a:lnTo>
                  <a:cubicBezTo>
                    <a:pt x="10768" y="-1664"/>
                    <a:pt x="3776" y="1018"/>
                    <a:pt x="1070" y="6976"/>
                  </a:cubicBezTo>
                  <a:cubicBezTo>
                    <a:pt x="-1648" y="12958"/>
                    <a:pt x="989" y="20007"/>
                    <a:pt x="6970" y="22724"/>
                  </a:cubicBezTo>
                  <a:lnTo>
                    <a:pt x="50638" y="42572"/>
                  </a:lnTo>
                  <a:cubicBezTo>
                    <a:pt x="52240" y="43303"/>
                    <a:pt x="53912" y="43640"/>
                    <a:pt x="55550" y="43640"/>
                  </a:cubicBezTo>
                  <a:close/>
                </a:path>
              </a:pathLst>
            </a:custGeom>
            <a:grpFill/>
            <a:ln w="1098" cap="flat">
              <a:noFill/>
              <a:prstDash val="solid"/>
              <a:miter/>
            </a:ln>
          </p:spPr>
          <p:txBody>
            <a:bodyPr rtlCol="0" anchor="ctr"/>
            <a:lstStyle/>
            <a:p>
              <a:endParaRPr lang="es-MX"/>
            </a:p>
          </p:txBody>
        </p:sp>
        <p:sp>
          <p:nvSpPr>
            <p:cNvPr id="29" name="Forma libre 124">
              <a:extLst>
                <a:ext uri="{FF2B5EF4-FFF2-40B4-BE49-F238E27FC236}">
                  <a16:creationId xmlns:a16="http://schemas.microsoft.com/office/drawing/2014/main" id="{65DE9FD0-735C-1EA3-1CC4-0DBD58DD7BEB}"/>
                </a:ext>
              </a:extLst>
            </p:cNvPr>
            <p:cNvSpPr/>
            <p:nvPr/>
          </p:nvSpPr>
          <p:spPr>
            <a:xfrm>
              <a:off x="6610473" y="5929068"/>
              <a:ext cx="67443" cy="43645"/>
            </a:xfrm>
            <a:custGeom>
              <a:avLst/>
              <a:gdLst>
                <a:gd name="connsiteX0" fmla="*/ 1070 w 67443"/>
                <a:gd name="connsiteY0" fmla="*/ 6982 h 43645"/>
                <a:gd name="connsiteX1" fmla="*/ 6970 w 67443"/>
                <a:gd name="connsiteY1" fmla="*/ 22730 h 43645"/>
                <a:gd name="connsiteX2" fmla="*/ 50626 w 67443"/>
                <a:gd name="connsiteY2" fmla="*/ 42577 h 43645"/>
                <a:gd name="connsiteX3" fmla="*/ 55538 w 67443"/>
                <a:gd name="connsiteY3" fmla="*/ 43645 h 43645"/>
                <a:gd name="connsiteX4" fmla="*/ 66374 w 67443"/>
                <a:gd name="connsiteY4" fmla="*/ 36677 h 43645"/>
                <a:gd name="connsiteX5" fmla="*/ 60473 w 67443"/>
                <a:gd name="connsiteY5" fmla="*/ 20929 h 43645"/>
                <a:gd name="connsiteX6" fmla="*/ 16818 w 67443"/>
                <a:gd name="connsiteY6" fmla="*/ 1081 h 43645"/>
                <a:gd name="connsiteX7" fmla="*/ 1070 w 67443"/>
                <a:gd name="connsiteY7" fmla="*/ 6982 h 4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43" h="43645">
                  <a:moveTo>
                    <a:pt x="1070" y="6982"/>
                  </a:moveTo>
                  <a:cubicBezTo>
                    <a:pt x="-1648" y="12963"/>
                    <a:pt x="989" y="20013"/>
                    <a:pt x="6970" y="22730"/>
                  </a:cubicBezTo>
                  <a:lnTo>
                    <a:pt x="50626" y="42577"/>
                  </a:lnTo>
                  <a:cubicBezTo>
                    <a:pt x="52229" y="43308"/>
                    <a:pt x="53901" y="43645"/>
                    <a:pt x="55538" y="43645"/>
                  </a:cubicBezTo>
                  <a:cubicBezTo>
                    <a:pt x="60068" y="43645"/>
                    <a:pt x="64388" y="41055"/>
                    <a:pt x="66374" y="36677"/>
                  </a:cubicBezTo>
                  <a:cubicBezTo>
                    <a:pt x="69092" y="30696"/>
                    <a:pt x="66455" y="23646"/>
                    <a:pt x="60473" y="20929"/>
                  </a:cubicBezTo>
                  <a:lnTo>
                    <a:pt x="16818" y="1081"/>
                  </a:lnTo>
                  <a:cubicBezTo>
                    <a:pt x="10803" y="-1671"/>
                    <a:pt x="3765" y="1023"/>
                    <a:pt x="1070" y="6982"/>
                  </a:cubicBezTo>
                  <a:close/>
                </a:path>
              </a:pathLst>
            </a:custGeom>
            <a:grpFill/>
            <a:ln w="1098" cap="flat">
              <a:noFill/>
              <a:prstDash val="solid"/>
              <a:miter/>
            </a:ln>
          </p:spPr>
          <p:txBody>
            <a:bodyPr rtlCol="0" anchor="ctr"/>
            <a:lstStyle/>
            <a:p>
              <a:endParaRPr lang="es-MX"/>
            </a:p>
          </p:txBody>
        </p:sp>
        <p:sp>
          <p:nvSpPr>
            <p:cNvPr id="30" name="Forma libre 125">
              <a:extLst>
                <a:ext uri="{FF2B5EF4-FFF2-40B4-BE49-F238E27FC236}">
                  <a16:creationId xmlns:a16="http://schemas.microsoft.com/office/drawing/2014/main" id="{0E647040-0486-E8A8-EA20-2B0608A99741}"/>
                </a:ext>
              </a:extLst>
            </p:cNvPr>
            <p:cNvSpPr/>
            <p:nvPr/>
          </p:nvSpPr>
          <p:spPr>
            <a:xfrm>
              <a:off x="6461903" y="5661539"/>
              <a:ext cx="190276" cy="271468"/>
            </a:xfrm>
            <a:custGeom>
              <a:avLst/>
              <a:gdLst>
                <a:gd name="connsiteX0" fmla="*/ 116774 w 190276"/>
                <a:gd name="connsiteY0" fmla="*/ 271468 h 271468"/>
                <a:gd name="connsiteX1" fmla="*/ 127610 w 190276"/>
                <a:gd name="connsiteY1" fmla="*/ 264500 h 271468"/>
                <a:gd name="connsiteX2" fmla="*/ 121710 w 190276"/>
                <a:gd name="connsiteY2" fmla="*/ 248752 h 271468"/>
                <a:gd name="connsiteX3" fmla="*/ 113496 w 190276"/>
                <a:gd name="connsiteY3" fmla="*/ 245019 h 271468"/>
                <a:gd name="connsiteX4" fmla="*/ 190276 w 190276"/>
                <a:gd name="connsiteY4" fmla="*/ 95138 h 271468"/>
                <a:gd name="connsiteX5" fmla="*/ 95138 w 190276"/>
                <a:gd name="connsiteY5" fmla="*/ 0 h 271468"/>
                <a:gd name="connsiteX6" fmla="*/ 0 w 190276"/>
                <a:gd name="connsiteY6" fmla="*/ 95138 h 271468"/>
                <a:gd name="connsiteX7" fmla="*/ 85697 w 190276"/>
                <a:gd name="connsiteY7" fmla="*/ 256973 h 271468"/>
                <a:gd name="connsiteX8" fmla="*/ 90103 w 190276"/>
                <a:gd name="connsiteY8" fmla="*/ 260457 h 271468"/>
                <a:gd name="connsiteX9" fmla="*/ 90215 w 190276"/>
                <a:gd name="connsiteY9" fmla="*/ 260562 h 271468"/>
                <a:gd name="connsiteX10" fmla="*/ 111862 w 190276"/>
                <a:gd name="connsiteY10" fmla="*/ 270399 h 271468"/>
                <a:gd name="connsiteX11" fmla="*/ 116774 w 190276"/>
                <a:gd name="connsiteY11" fmla="*/ 271468 h 271468"/>
                <a:gd name="connsiteX12" fmla="*/ 71354 w 190276"/>
                <a:gd name="connsiteY12" fmla="*/ 95138 h 271468"/>
                <a:gd name="connsiteX13" fmla="*/ 95138 w 190276"/>
                <a:gd name="connsiteY13" fmla="*/ 71354 h 271468"/>
                <a:gd name="connsiteX14" fmla="*/ 118922 w 190276"/>
                <a:gd name="connsiteY14" fmla="*/ 95138 h 271468"/>
                <a:gd name="connsiteX15" fmla="*/ 95138 w 190276"/>
                <a:gd name="connsiteY15" fmla="*/ 118922 h 271468"/>
                <a:gd name="connsiteX16" fmla="*/ 71354 w 190276"/>
                <a:gd name="connsiteY16" fmla="*/ 95138 h 27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276" h="271468">
                  <a:moveTo>
                    <a:pt x="116774" y="271468"/>
                  </a:moveTo>
                  <a:cubicBezTo>
                    <a:pt x="121304" y="271468"/>
                    <a:pt x="125624" y="268878"/>
                    <a:pt x="127610" y="264500"/>
                  </a:cubicBezTo>
                  <a:cubicBezTo>
                    <a:pt x="130328" y="258518"/>
                    <a:pt x="127680" y="251469"/>
                    <a:pt x="121710" y="248752"/>
                  </a:cubicBezTo>
                  <a:lnTo>
                    <a:pt x="113496" y="245019"/>
                  </a:lnTo>
                  <a:cubicBezTo>
                    <a:pt x="136024" y="214268"/>
                    <a:pt x="190276" y="136004"/>
                    <a:pt x="190276" y="95138"/>
                  </a:cubicBezTo>
                  <a:cubicBezTo>
                    <a:pt x="190276" y="42680"/>
                    <a:pt x="147597" y="0"/>
                    <a:pt x="95138" y="0"/>
                  </a:cubicBezTo>
                  <a:cubicBezTo>
                    <a:pt x="42680" y="0"/>
                    <a:pt x="0" y="42680"/>
                    <a:pt x="0" y="95138"/>
                  </a:cubicBezTo>
                  <a:cubicBezTo>
                    <a:pt x="0" y="143741"/>
                    <a:pt x="76928" y="245522"/>
                    <a:pt x="85697" y="256973"/>
                  </a:cubicBezTo>
                  <a:cubicBezTo>
                    <a:pt x="86873" y="258506"/>
                    <a:pt x="88400" y="259660"/>
                    <a:pt x="90103" y="260457"/>
                  </a:cubicBezTo>
                  <a:cubicBezTo>
                    <a:pt x="90177" y="260492"/>
                    <a:pt x="90137" y="260525"/>
                    <a:pt x="90215" y="260562"/>
                  </a:cubicBezTo>
                  <a:lnTo>
                    <a:pt x="111862" y="270399"/>
                  </a:lnTo>
                  <a:cubicBezTo>
                    <a:pt x="113465" y="271131"/>
                    <a:pt x="115137" y="271468"/>
                    <a:pt x="116774" y="271468"/>
                  </a:cubicBezTo>
                  <a:close/>
                  <a:moveTo>
                    <a:pt x="71354" y="95138"/>
                  </a:moveTo>
                  <a:cubicBezTo>
                    <a:pt x="71354" y="82027"/>
                    <a:pt x="82027" y="71354"/>
                    <a:pt x="95138" y="71354"/>
                  </a:cubicBezTo>
                  <a:cubicBezTo>
                    <a:pt x="108249" y="71354"/>
                    <a:pt x="118922" y="82027"/>
                    <a:pt x="118922" y="95138"/>
                  </a:cubicBezTo>
                  <a:cubicBezTo>
                    <a:pt x="118922" y="108249"/>
                    <a:pt x="108249" y="118922"/>
                    <a:pt x="95138" y="118922"/>
                  </a:cubicBezTo>
                  <a:cubicBezTo>
                    <a:pt x="82027" y="118922"/>
                    <a:pt x="71354" y="108251"/>
                    <a:pt x="71354" y="95138"/>
                  </a:cubicBezTo>
                  <a:close/>
                </a:path>
              </a:pathLst>
            </a:custGeom>
            <a:grpFill/>
            <a:ln w="1098" cap="flat">
              <a:noFill/>
              <a:prstDash val="solid"/>
              <a:miter/>
            </a:ln>
          </p:spPr>
          <p:txBody>
            <a:bodyPr rtlCol="0" anchor="ctr"/>
            <a:lstStyle/>
            <a:p>
              <a:endParaRPr lang="es-MX"/>
            </a:p>
          </p:txBody>
        </p:sp>
      </p:grpSp>
      <p:grpSp>
        <p:nvGrpSpPr>
          <p:cNvPr id="31" name="Gráfico 48">
            <a:extLst>
              <a:ext uri="{FF2B5EF4-FFF2-40B4-BE49-F238E27FC236}">
                <a16:creationId xmlns:a16="http://schemas.microsoft.com/office/drawing/2014/main" id="{FEA901C9-AAA5-6BEE-1C3F-1BB553D98C8E}"/>
              </a:ext>
            </a:extLst>
          </p:cNvPr>
          <p:cNvGrpSpPr/>
          <p:nvPr/>
        </p:nvGrpSpPr>
        <p:grpSpPr>
          <a:xfrm>
            <a:off x="10286381" y="4641705"/>
            <a:ext cx="943337" cy="883104"/>
            <a:chOff x="1719249" y="239858"/>
            <a:chExt cx="597977" cy="597977"/>
          </a:xfrm>
          <a:solidFill>
            <a:schemeClr val="accent6"/>
          </a:solidFill>
        </p:grpSpPr>
        <p:sp>
          <p:nvSpPr>
            <p:cNvPr id="32" name="Forma libre 288">
              <a:extLst>
                <a:ext uri="{FF2B5EF4-FFF2-40B4-BE49-F238E27FC236}">
                  <a16:creationId xmlns:a16="http://schemas.microsoft.com/office/drawing/2014/main" id="{6A74BF56-E1A8-4EA8-AAF4-6D73D08D37CA}"/>
                </a:ext>
              </a:extLst>
            </p:cNvPr>
            <p:cNvSpPr/>
            <p:nvPr/>
          </p:nvSpPr>
          <p:spPr>
            <a:xfrm>
              <a:off x="1718373" y="238981"/>
              <a:ext cx="599145" cy="599145"/>
            </a:xfrm>
            <a:custGeom>
              <a:avLst/>
              <a:gdLst>
                <a:gd name="connsiteX0" fmla="*/ 597710 w 599144"/>
                <a:gd name="connsiteY0" fmla="*/ 107778 h 599144"/>
                <a:gd name="connsiteX1" fmla="*/ 588415 w 599144"/>
                <a:gd name="connsiteY1" fmla="*/ 100697 h 599144"/>
                <a:gd name="connsiteX2" fmla="*/ 520456 w 599144"/>
                <a:gd name="connsiteY2" fmla="*/ 79272 h 599144"/>
                <a:gd name="connsiteX3" fmla="*/ 499020 w 599144"/>
                <a:gd name="connsiteY3" fmla="*/ 11326 h 599144"/>
                <a:gd name="connsiteX4" fmla="*/ 491963 w 599144"/>
                <a:gd name="connsiteY4" fmla="*/ 2019 h 599144"/>
                <a:gd name="connsiteX5" fmla="*/ 480284 w 599144"/>
                <a:gd name="connsiteY5" fmla="*/ 2676 h 599144"/>
                <a:gd name="connsiteX6" fmla="*/ 424442 w 599144"/>
                <a:gd name="connsiteY6" fmla="*/ 88081 h 599144"/>
                <a:gd name="connsiteX7" fmla="*/ 424442 w 599144"/>
                <a:gd name="connsiteY7" fmla="*/ 132049 h 599144"/>
                <a:gd name="connsiteX8" fmla="*/ 299864 w 599144"/>
                <a:gd name="connsiteY8" fmla="*/ 262490 h 599144"/>
                <a:gd name="connsiteX9" fmla="*/ 299864 w 599144"/>
                <a:gd name="connsiteY9" fmla="*/ 263894 h 599144"/>
                <a:gd name="connsiteX10" fmla="*/ 299864 w 599144"/>
                <a:gd name="connsiteY10" fmla="*/ 277090 h 599144"/>
                <a:gd name="connsiteX11" fmla="*/ 296215 w 599144"/>
                <a:gd name="connsiteY11" fmla="*/ 285898 h 599144"/>
                <a:gd name="connsiteX12" fmla="*/ 241225 w 599144"/>
                <a:gd name="connsiteY12" fmla="*/ 340887 h 599144"/>
                <a:gd name="connsiteX13" fmla="*/ 232417 w 599144"/>
                <a:gd name="connsiteY13" fmla="*/ 344537 h 599144"/>
                <a:gd name="connsiteX14" fmla="*/ 223608 w 599144"/>
                <a:gd name="connsiteY14" fmla="*/ 340887 h 599144"/>
                <a:gd name="connsiteX15" fmla="*/ 223608 w 599144"/>
                <a:gd name="connsiteY15" fmla="*/ 323272 h 599144"/>
                <a:gd name="connsiteX16" fmla="*/ 274948 w 599144"/>
                <a:gd name="connsiteY16" fmla="*/ 271932 h 599144"/>
                <a:gd name="connsiteX17" fmla="*/ 274948 w 599144"/>
                <a:gd name="connsiteY17" fmla="*/ 262492 h 599144"/>
                <a:gd name="connsiteX18" fmla="*/ 275653 w 599144"/>
                <a:gd name="connsiteY18" fmla="*/ 253792 h 599144"/>
                <a:gd name="connsiteX19" fmla="*/ 250031 w 599144"/>
                <a:gd name="connsiteY19" fmla="*/ 250035 h 599144"/>
                <a:gd name="connsiteX20" fmla="*/ 150369 w 599144"/>
                <a:gd name="connsiteY20" fmla="*/ 349697 h 599144"/>
                <a:gd name="connsiteX21" fmla="*/ 250034 w 599144"/>
                <a:gd name="connsiteY21" fmla="*/ 449359 h 599144"/>
                <a:gd name="connsiteX22" fmla="*/ 349696 w 599144"/>
                <a:gd name="connsiteY22" fmla="*/ 349697 h 599144"/>
                <a:gd name="connsiteX23" fmla="*/ 336079 w 599144"/>
                <a:gd name="connsiteY23" fmla="*/ 299865 h 599144"/>
                <a:gd name="connsiteX24" fmla="*/ 337238 w 599144"/>
                <a:gd name="connsiteY24" fmla="*/ 299865 h 599144"/>
                <a:gd name="connsiteX25" fmla="*/ 396204 w 599144"/>
                <a:gd name="connsiteY25" fmla="*/ 255815 h 599144"/>
                <a:gd name="connsiteX26" fmla="*/ 424442 w 599144"/>
                <a:gd name="connsiteY26" fmla="*/ 349697 h 599144"/>
                <a:gd name="connsiteX27" fmla="*/ 250033 w 599144"/>
                <a:gd name="connsiteY27" fmla="*/ 524107 h 599144"/>
                <a:gd name="connsiteX28" fmla="*/ 75623 w 599144"/>
                <a:gd name="connsiteY28" fmla="*/ 349696 h 599144"/>
                <a:gd name="connsiteX29" fmla="*/ 250033 w 599144"/>
                <a:gd name="connsiteY29" fmla="*/ 175286 h 599144"/>
                <a:gd name="connsiteX30" fmla="*/ 321107 w 599144"/>
                <a:gd name="connsiteY30" fmla="*/ 191030 h 599144"/>
                <a:gd name="connsiteX31" fmla="*/ 379693 w 599144"/>
                <a:gd name="connsiteY31" fmla="*/ 137229 h 599144"/>
                <a:gd name="connsiteX32" fmla="*/ 250033 w 599144"/>
                <a:gd name="connsiteY32" fmla="*/ 100539 h 599144"/>
                <a:gd name="connsiteX33" fmla="*/ 876 w 599144"/>
                <a:gd name="connsiteY33" fmla="*/ 349696 h 599144"/>
                <a:gd name="connsiteX34" fmla="*/ 250034 w 599144"/>
                <a:gd name="connsiteY34" fmla="*/ 598854 h 599144"/>
                <a:gd name="connsiteX35" fmla="*/ 499191 w 599144"/>
                <a:gd name="connsiteY35" fmla="*/ 349697 h 599144"/>
                <a:gd name="connsiteX36" fmla="*/ 447902 w 599144"/>
                <a:gd name="connsiteY36" fmla="*/ 198773 h 599144"/>
                <a:gd name="connsiteX37" fmla="*/ 467681 w 599144"/>
                <a:gd name="connsiteY37" fmla="*/ 175287 h 599144"/>
                <a:gd name="connsiteX38" fmla="*/ 511649 w 599144"/>
                <a:gd name="connsiteY38" fmla="*/ 175287 h 599144"/>
                <a:gd name="connsiteX39" fmla="*/ 597053 w 599144"/>
                <a:gd name="connsiteY39" fmla="*/ 119434 h 599144"/>
                <a:gd name="connsiteX40" fmla="*/ 597710 w 599144"/>
                <a:gd name="connsiteY40" fmla="*/ 107778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144" h="599144">
                  <a:moveTo>
                    <a:pt x="597710" y="107778"/>
                  </a:moveTo>
                  <a:cubicBezTo>
                    <a:pt x="595982" y="104018"/>
                    <a:pt x="592478" y="101366"/>
                    <a:pt x="588415" y="100697"/>
                  </a:cubicBezTo>
                  <a:cubicBezTo>
                    <a:pt x="565300" y="96913"/>
                    <a:pt x="528948" y="87764"/>
                    <a:pt x="520456" y="79272"/>
                  </a:cubicBezTo>
                  <a:cubicBezTo>
                    <a:pt x="511964" y="70780"/>
                    <a:pt x="502816" y="34417"/>
                    <a:pt x="499020" y="11326"/>
                  </a:cubicBezTo>
                  <a:cubicBezTo>
                    <a:pt x="498362" y="7238"/>
                    <a:pt x="495711" y="3759"/>
                    <a:pt x="491963" y="2019"/>
                  </a:cubicBezTo>
                  <a:cubicBezTo>
                    <a:pt x="488168" y="279"/>
                    <a:pt x="483837" y="547"/>
                    <a:pt x="480284" y="2676"/>
                  </a:cubicBezTo>
                  <a:cubicBezTo>
                    <a:pt x="477997" y="4051"/>
                    <a:pt x="424442" y="37009"/>
                    <a:pt x="424442" y="88081"/>
                  </a:cubicBezTo>
                  <a:lnTo>
                    <a:pt x="424442" y="132049"/>
                  </a:lnTo>
                  <a:cubicBezTo>
                    <a:pt x="366534" y="180068"/>
                    <a:pt x="299864" y="240203"/>
                    <a:pt x="299864" y="262490"/>
                  </a:cubicBezTo>
                  <a:lnTo>
                    <a:pt x="299864" y="263894"/>
                  </a:lnTo>
                  <a:lnTo>
                    <a:pt x="299864" y="277090"/>
                  </a:lnTo>
                  <a:cubicBezTo>
                    <a:pt x="299864" y="280398"/>
                    <a:pt x="298551" y="283562"/>
                    <a:pt x="296215" y="285898"/>
                  </a:cubicBezTo>
                  <a:lnTo>
                    <a:pt x="241225" y="340887"/>
                  </a:lnTo>
                  <a:cubicBezTo>
                    <a:pt x="238793" y="343320"/>
                    <a:pt x="235604" y="344537"/>
                    <a:pt x="232417" y="344537"/>
                  </a:cubicBezTo>
                  <a:cubicBezTo>
                    <a:pt x="229230" y="344537"/>
                    <a:pt x="226042" y="343320"/>
                    <a:pt x="223608" y="340887"/>
                  </a:cubicBezTo>
                  <a:cubicBezTo>
                    <a:pt x="218742" y="336021"/>
                    <a:pt x="218742" y="328137"/>
                    <a:pt x="223608" y="323272"/>
                  </a:cubicBezTo>
                  <a:lnTo>
                    <a:pt x="274948" y="271932"/>
                  </a:lnTo>
                  <a:lnTo>
                    <a:pt x="274948" y="262492"/>
                  </a:lnTo>
                  <a:cubicBezTo>
                    <a:pt x="274948" y="260020"/>
                    <a:pt x="274992" y="257216"/>
                    <a:pt x="275653" y="253792"/>
                  </a:cubicBezTo>
                  <a:cubicBezTo>
                    <a:pt x="267428" y="251587"/>
                    <a:pt x="258945" y="250035"/>
                    <a:pt x="250031" y="250035"/>
                  </a:cubicBezTo>
                  <a:cubicBezTo>
                    <a:pt x="195065" y="250035"/>
                    <a:pt x="150369" y="294744"/>
                    <a:pt x="150369" y="349697"/>
                  </a:cubicBezTo>
                  <a:cubicBezTo>
                    <a:pt x="150369" y="404650"/>
                    <a:pt x="195068" y="449359"/>
                    <a:pt x="250034" y="449359"/>
                  </a:cubicBezTo>
                  <a:cubicBezTo>
                    <a:pt x="305000" y="449359"/>
                    <a:pt x="349696" y="404650"/>
                    <a:pt x="349696" y="349697"/>
                  </a:cubicBezTo>
                  <a:cubicBezTo>
                    <a:pt x="349696" y="331479"/>
                    <a:pt x="344706" y="314488"/>
                    <a:pt x="336079" y="299865"/>
                  </a:cubicBezTo>
                  <a:lnTo>
                    <a:pt x="337238" y="299865"/>
                  </a:lnTo>
                  <a:cubicBezTo>
                    <a:pt x="348903" y="299865"/>
                    <a:pt x="370968" y="281528"/>
                    <a:pt x="396204" y="255815"/>
                  </a:cubicBezTo>
                  <a:cubicBezTo>
                    <a:pt x="414398" y="284000"/>
                    <a:pt x="424442" y="316084"/>
                    <a:pt x="424442" y="349697"/>
                  </a:cubicBezTo>
                  <a:cubicBezTo>
                    <a:pt x="424442" y="445869"/>
                    <a:pt x="346191" y="524107"/>
                    <a:pt x="250033" y="524107"/>
                  </a:cubicBezTo>
                  <a:cubicBezTo>
                    <a:pt x="153874" y="524107"/>
                    <a:pt x="75623" y="445867"/>
                    <a:pt x="75623" y="349696"/>
                  </a:cubicBezTo>
                  <a:cubicBezTo>
                    <a:pt x="75623" y="253524"/>
                    <a:pt x="153874" y="175286"/>
                    <a:pt x="250033" y="175286"/>
                  </a:cubicBezTo>
                  <a:cubicBezTo>
                    <a:pt x="274866" y="175286"/>
                    <a:pt x="298827" y="180966"/>
                    <a:pt x="321107" y="191030"/>
                  </a:cubicBezTo>
                  <a:cubicBezTo>
                    <a:pt x="335615" y="176451"/>
                    <a:pt x="354568" y="158857"/>
                    <a:pt x="379693" y="137229"/>
                  </a:cubicBezTo>
                  <a:cubicBezTo>
                    <a:pt x="340810" y="113503"/>
                    <a:pt x="295948" y="100539"/>
                    <a:pt x="250033" y="100539"/>
                  </a:cubicBezTo>
                  <a:cubicBezTo>
                    <a:pt x="112657" y="100539"/>
                    <a:pt x="876" y="212307"/>
                    <a:pt x="876" y="349696"/>
                  </a:cubicBezTo>
                  <a:cubicBezTo>
                    <a:pt x="876" y="487085"/>
                    <a:pt x="112657" y="598854"/>
                    <a:pt x="250034" y="598854"/>
                  </a:cubicBezTo>
                  <a:cubicBezTo>
                    <a:pt x="387411" y="598854"/>
                    <a:pt x="499191" y="487086"/>
                    <a:pt x="499191" y="349697"/>
                  </a:cubicBezTo>
                  <a:cubicBezTo>
                    <a:pt x="499191" y="295120"/>
                    <a:pt x="480918" y="242035"/>
                    <a:pt x="447902" y="198773"/>
                  </a:cubicBezTo>
                  <a:cubicBezTo>
                    <a:pt x="454628" y="190906"/>
                    <a:pt x="461267" y="183020"/>
                    <a:pt x="467681" y="175287"/>
                  </a:cubicBezTo>
                  <a:lnTo>
                    <a:pt x="511649" y="175287"/>
                  </a:lnTo>
                  <a:cubicBezTo>
                    <a:pt x="562745" y="175287"/>
                    <a:pt x="595690" y="121721"/>
                    <a:pt x="597053" y="119434"/>
                  </a:cubicBezTo>
                  <a:cubicBezTo>
                    <a:pt x="599194" y="115893"/>
                    <a:pt x="599437" y="111525"/>
                    <a:pt x="597710" y="107778"/>
                  </a:cubicBezTo>
                  <a:close/>
                </a:path>
              </a:pathLst>
            </a:custGeom>
            <a:grpFill/>
            <a:ln w="9525" cap="flat">
              <a:noFill/>
              <a:prstDash val="solid"/>
              <a:miter/>
            </a:ln>
          </p:spPr>
          <p:txBody>
            <a:bodyPr rtlCol="0" anchor="ctr"/>
            <a:lstStyle/>
            <a:p>
              <a:endParaRPr lang="es-MX"/>
            </a:p>
          </p:txBody>
        </p:sp>
      </p:grpSp>
      <p:sp>
        <p:nvSpPr>
          <p:cNvPr id="17" name="Slide Number Placeholder 2">
            <a:extLst>
              <a:ext uri="{FF2B5EF4-FFF2-40B4-BE49-F238E27FC236}">
                <a16:creationId xmlns:a16="http://schemas.microsoft.com/office/drawing/2014/main" id="{1308E90C-A484-C716-44B0-953D8F911038}"/>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t>Slide </a:t>
            </a:r>
            <a:fld id="{6CC72DD5-14A2-49B9-A213-0F99922027F3}" type="slidenum">
              <a:rPr lang="en-GB" sz="1100" b="1" smtClean="0"/>
              <a:pPr algn="r"/>
              <a:t>2</a:t>
            </a:fld>
            <a:endParaRPr lang="en-GB" sz="1100" b="1" dirty="0"/>
          </a:p>
        </p:txBody>
      </p:sp>
    </p:spTree>
    <p:extLst>
      <p:ext uri="{BB962C8B-B14F-4D97-AF65-F5344CB8AC3E}">
        <p14:creationId xmlns:p14="http://schemas.microsoft.com/office/powerpoint/2010/main" val="160814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2ABC-CB8C-156B-6C40-2E4B3D0A2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A7CF7-F801-A263-8EF8-6CB91A8B7AD0}"/>
              </a:ext>
            </a:extLst>
          </p:cNvPr>
          <p:cNvSpPr>
            <a:spLocks noGrp="1"/>
          </p:cNvSpPr>
          <p:nvPr>
            <p:ph type="ctrTitle"/>
          </p:nvPr>
        </p:nvSpPr>
        <p:spPr>
          <a:xfrm>
            <a:off x="361587" y="726510"/>
            <a:ext cx="6402237" cy="5824602"/>
          </a:xfrm>
        </p:spPr>
        <p:txBody>
          <a:bodyPr/>
          <a:lstStyle/>
          <a:p>
            <a:r>
              <a:rPr lang="en-GB" dirty="0">
                <a:latin typeface="Aptos" panose="020B0004020202020204" pitchFamily="34" charset="0"/>
              </a:rPr>
              <a:t>NHFT Care Delivery Pathways</a:t>
            </a:r>
            <a:br>
              <a:rPr lang="en-GB" dirty="0">
                <a:latin typeface="Aptos" panose="020B0004020202020204" pitchFamily="34" charset="0"/>
              </a:rPr>
            </a:br>
            <a:br>
              <a:rPr lang="en-GB" dirty="0">
                <a:latin typeface="Aptos" panose="020B0004020202020204" pitchFamily="34" charset="0"/>
              </a:rPr>
            </a:br>
            <a:br>
              <a:rPr lang="en-GB" sz="2400" dirty="0">
                <a:solidFill>
                  <a:schemeClr val="tx1"/>
                </a:solidFill>
                <a:latin typeface="Aptos" panose="020B0004020202020204" pitchFamily="34" charset="0"/>
              </a:rPr>
            </a:br>
            <a:r>
              <a:rPr lang="en-GB" sz="4000" dirty="0">
                <a:solidFill>
                  <a:schemeClr val="tx1"/>
                </a:solidFill>
                <a:latin typeface="Aptos" panose="020B0004020202020204" pitchFamily="34" charset="0"/>
              </a:rPr>
              <a:t>Current VCSE collaboration and Neighbourhood plans</a:t>
            </a:r>
            <a:br>
              <a:rPr lang="en-GB" sz="2800" dirty="0">
                <a:solidFill>
                  <a:schemeClr val="tx1"/>
                </a:solidFill>
                <a:latin typeface="Aptos" panose="020B0004020202020204" pitchFamily="34" charset="0"/>
              </a:rPr>
            </a:br>
            <a:br>
              <a:rPr lang="en-GB" sz="2800" dirty="0">
                <a:solidFill>
                  <a:schemeClr val="tx1"/>
                </a:solidFill>
                <a:latin typeface="Aptos" panose="020B0004020202020204" pitchFamily="34" charset="0"/>
              </a:rPr>
            </a:br>
            <a:endParaRPr lang="en-GB" sz="2800" dirty="0">
              <a:solidFill>
                <a:schemeClr val="tx1"/>
              </a:solidFill>
              <a:latin typeface="Aptos" panose="020B0004020202020204" pitchFamily="34" charset="0"/>
            </a:endParaRPr>
          </a:p>
        </p:txBody>
      </p:sp>
    </p:spTree>
    <p:extLst>
      <p:ext uri="{BB962C8B-B14F-4D97-AF65-F5344CB8AC3E}">
        <p14:creationId xmlns:p14="http://schemas.microsoft.com/office/powerpoint/2010/main" val="193924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BBC22-5531-A235-F6DB-B58BA33F7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57720-08D1-67CE-18F6-785E02C796B3}"/>
              </a:ext>
            </a:extLst>
          </p:cNvPr>
          <p:cNvSpPr>
            <a:spLocks noGrp="1"/>
          </p:cNvSpPr>
          <p:nvPr>
            <p:ph type="title"/>
          </p:nvPr>
        </p:nvSpPr>
        <p:spPr/>
        <p:txBody>
          <a:bodyPr/>
          <a:lstStyle/>
          <a:p>
            <a:r>
              <a:rPr lang="en-GB" dirty="0"/>
              <a:t>Current VCSE Collaboration</a:t>
            </a:r>
          </a:p>
        </p:txBody>
      </p:sp>
      <p:sp>
        <p:nvSpPr>
          <p:cNvPr id="3" name="TextBox 2">
            <a:extLst>
              <a:ext uri="{FF2B5EF4-FFF2-40B4-BE49-F238E27FC236}">
                <a16:creationId xmlns:a16="http://schemas.microsoft.com/office/drawing/2014/main" id="{CA54F868-0BB5-F252-6AC3-7F1173B4C930}"/>
              </a:ext>
            </a:extLst>
          </p:cNvPr>
          <p:cNvSpPr txBox="1"/>
          <p:nvPr/>
        </p:nvSpPr>
        <p:spPr>
          <a:xfrm>
            <a:off x="334576" y="969814"/>
            <a:ext cx="5371279"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Hospital at Home </a:t>
            </a:r>
            <a:r>
              <a:rPr lang="en-GB" sz="1600" dirty="0"/>
              <a:t>is a co-produced alternative for mental health admissions in times of crisis. Support is delivered by Mind via contract with MHNC and NHFT. </a:t>
            </a:r>
          </a:p>
          <a:p>
            <a:pPr algn="ctr"/>
            <a:endParaRPr lang="en-GB" sz="1600" dirty="0"/>
          </a:p>
          <a:p>
            <a:pPr algn="ctr"/>
            <a:r>
              <a:rPr lang="en-GB" sz="1600" dirty="0"/>
              <a:t>Hospital at Home works to  prevent admissions to hospital by providing wraparound support at home.  Works with crisis team and current care team.</a:t>
            </a:r>
          </a:p>
        </p:txBody>
      </p:sp>
      <p:sp>
        <p:nvSpPr>
          <p:cNvPr id="4" name="TextBox 3">
            <a:extLst>
              <a:ext uri="{FF2B5EF4-FFF2-40B4-BE49-F238E27FC236}">
                <a16:creationId xmlns:a16="http://schemas.microsoft.com/office/drawing/2014/main" id="{CA4865B4-6035-60BD-38BA-2F8FD5B0CD5F}"/>
              </a:ext>
            </a:extLst>
          </p:cNvPr>
          <p:cNvSpPr txBox="1"/>
          <p:nvPr/>
        </p:nvSpPr>
        <p:spPr>
          <a:xfrm>
            <a:off x="5807626" y="969814"/>
            <a:ext cx="6049798"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dk1"/>
                </a:solidFill>
              </a:rPr>
              <a:t>From a Voluntary sector perspective- the service has introduced the following. A volunteer pathway which provides telephone calls , reassurance, signposting and resources, to those on the waiting list for ADHD diagnostic assessment. </a:t>
            </a:r>
          </a:p>
        </p:txBody>
      </p:sp>
      <p:sp>
        <p:nvSpPr>
          <p:cNvPr id="5" name="TextBox 4">
            <a:extLst>
              <a:ext uri="{FF2B5EF4-FFF2-40B4-BE49-F238E27FC236}">
                <a16:creationId xmlns:a16="http://schemas.microsoft.com/office/drawing/2014/main" id="{BB923DC0-D6D1-F059-7E86-2F8130A3CB9E}"/>
              </a:ext>
            </a:extLst>
          </p:cNvPr>
          <p:cNvSpPr txBox="1"/>
          <p:nvPr/>
        </p:nvSpPr>
        <p:spPr>
          <a:xfrm>
            <a:off x="5807626" y="2207992"/>
            <a:ext cx="6030657"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dk1"/>
                </a:solidFill>
              </a:rPr>
              <a:t>This is co- managed by us and the NHFT Volunteer team.</a:t>
            </a:r>
          </a:p>
          <a:p>
            <a:pPr algn="ctr"/>
            <a:r>
              <a:rPr lang="en-GB" sz="1600" dirty="0">
                <a:solidFill>
                  <a:schemeClr val="dk1"/>
                </a:solidFill>
              </a:rPr>
              <a:t>A community asset pilot in collaboration with Northants Carers. This provides support, advice, sign-posting and self-directed interventions/strategies.</a:t>
            </a:r>
          </a:p>
        </p:txBody>
      </p:sp>
      <p:sp>
        <p:nvSpPr>
          <p:cNvPr id="7" name="TextBox 6">
            <a:extLst>
              <a:ext uri="{FF2B5EF4-FFF2-40B4-BE49-F238E27FC236}">
                <a16:creationId xmlns:a16="http://schemas.microsoft.com/office/drawing/2014/main" id="{76F6543F-ED8C-A8CA-5B00-B417AB079960}"/>
              </a:ext>
            </a:extLst>
          </p:cNvPr>
          <p:cNvSpPr txBox="1"/>
          <p:nvPr/>
        </p:nvSpPr>
        <p:spPr>
          <a:xfrm>
            <a:off x="334576" y="2947363"/>
            <a:ext cx="5371279" cy="255454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The Integrated Response Hub</a:t>
            </a:r>
            <a:r>
              <a:rPr lang="en-GB" sz="1600" b="0" dirty="0"/>
              <a:t> – Opened in March 2020 and is staffed by VCSE and NHFT together. The IRH Model was fully co-produced. </a:t>
            </a:r>
          </a:p>
          <a:p>
            <a:pPr algn="ctr"/>
            <a:r>
              <a:rPr lang="en-GB" sz="1600" b="0" dirty="0"/>
              <a:t>Staff are encouraged to work with the caller to find a resolution to the need without organisational or operational boundary, ensuring that every contact with the Hub focuses on the goal to improve an individual’s Hope, Control and Opportunity in relation to their mental wellbeing. In our busiest 24 hours we supported 509 callers.</a:t>
            </a:r>
          </a:p>
        </p:txBody>
      </p:sp>
      <p:sp>
        <p:nvSpPr>
          <p:cNvPr id="8" name="TextBox 7">
            <a:extLst>
              <a:ext uri="{FF2B5EF4-FFF2-40B4-BE49-F238E27FC236}">
                <a16:creationId xmlns:a16="http://schemas.microsoft.com/office/drawing/2014/main" id="{8C27CC8F-FB07-6ECA-258F-4DAA26FF8B3A}"/>
              </a:ext>
            </a:extLst>
          </p:cNvPr>
          <p:cNvSpPr txBox="1"/>
          <p:nvPr/>
        </p:nvSpPr>
        <p:spPr>
          <a:xfrm>
            <a:off x="5807625" y="3429000"/>
            <a:ext cx="6030657" cy="304698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1600" b="1" dirty="0"/>
              <a:t>Accommodation Concern</a:t>
            </a:r>
          </a:p>
          <a:p>
            <a:pPr lvl="0" algn="ctr">
              <a:defRPr/>
            </a:pPr>
            <a:r>
              <a:rPr lang="en-GB" sz="1600" dirty="0"/>
              <a:t>NHFT commissions debt, benefits and housing advice from Accommodation Concern. This is in place until 31</a:t>
            </a:r>
            <a:r>
              <a:rPr lang="en-GB" sz="1600" baseline="30000" dirty="0"/>
              <a:t>st</a:t>
            </a:r>
            <a:r>
              <a:rPr lang="en-GB" sz="1600" dirty="0"/>
              <a:t> March 2027. </a:t>
            </a:r>
          </a:p>
          <a:p>
            <a:pPr lvl="0" algn="ctr">
              <a:defRPr/>
            </a:pPr>
            <a:endParaRPr lang="en-GB" sz="1600" dirty="0"/>
          </a:p>
          <a:p>
            <a:pPr lvl="0" algn="ctr">
              <a:defRPr/>
            </a:pPr>
            <a:r>
              <a:rPr lang="en-GB" sz="1600" dirty="0"/>
              <a:t>There are embedded workers within the integrated response hub, CMHTs, crisis cafes, and at both hospitals. Teams routinely refer or navigate service users and carers to this service. We have seen an increase in referrals for benefits in the past 6 months since the changes to benefits were announced.</a:t>
            </a:r>
          </a:p>
          <a:p>
            <a:pPr lvl="0" algn="ctr">
              <a:defRPr/>
            </a:pPr>
            <a:endParaRPr lang="en-GB" sz="1600" dirty="0"/>
          </a:p>
          <a:p>
            <a:pPr lvl="0" algn="ctr">
              <a:defRPr/>
            </a:pPr>
            <a:r>
              <a:rPr lang="en-GB" sz="1600" dirty="0"/>
              <a:t>NHFT are supporting implementation of online feedback through IQVIA.</a:t>
            </a:r>
          </a:p>
        </p:txBody>
      </p:sp>
      <p:sp>
        <p:nvSpPr>
          <p:cNvPr id="6" name="TextBox 5">
            <a:extLst>
              <a:ext uri="{FF2B5EF4-FFF2-40B4-BE49-F238E27FC236}">
                <a16:creationId xmlns:a16="http://schemas.microsoft.com/office/drawing/2014/main" id="{65FD9BAC-171A-9851-9340-65E0DEA4B8FC}"/>
              </a:ext>
            </a:extLst>
          </p:cNvPr>
          <p:cNvSpPr txBox="1"/>
          <p:nvPr/>
        </p:nvSpPr>
        <p:spPr>
          <a:xfrm>
            <a:off x="333998" y="5652817"/>
            <a:ext cx="5371279"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t>Crisis Cafes </a:t>
            </a:r>
            <a:r>
              <a:rPr lang="en-GB" sz="1600" b="0" dirty="0"/>
              <a:t>- </a:t>
            </a:r>
            <a:r>
              <a:rPr lang="en-GB" sz="1600" dirty="0">
                <a:solidFill>
                  <a:schemeClr val="dk1"/>
                </a:solidFill>
              </a:rPr>
              <a:t>Drop-in service run by a mental health expert and MIND support worker, these cafes support 212 individuals a month on average.</a:t>
            </a:r>
            <a:endParaRPr lang="en-GB" sz="1100" b="0" dirty="0"/>
          </a:p>
        </p:txBody>
      </p:sp>
    </p:spTree>
    <p:extLst>
      <p:ext uri="{BB962C8B-B14F-4D97-AF65-F5344CB8AC3E}">
        <p14:creationId xmlns:p14="http://schemas.microsoft.com/office/powerpoint/2010/main" val="352031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3070-1A85-049C-F32F-400935926D67}"/>
              </a:ext>
            </a:extLst>
          </p:cNvPr>
          <p:cNvSpPr>
            <a:spLocks noGrp="1"/>
          </p:cNvSpPr>
          <p:nvPr>
            <p:ph type="title"/>
          </p:nvPr>
        </p:nvSpPr>
        <p:spPr/>
        <p:txBody>
          <a:bodyPr/>
          <a:lstStyle/>
          <a:p>
            <a:r>
              <a:rPr lang="en-GB"/>
              <a:t>Current VCSE Collaboration</a:t>
            </a:r>
          </a:p>
        </p:txBody>
      </p:sp>
      <p:sp>
        <p:nvSpPr>
          <p:cNvPr id="3" name="TextBox 2">
            <a:extLst>
              <a:ext uri="{FF2B5EF4-FFF2-40B4-BE49-F238E27FC236}">
                <a16:creationId xmlns:a16="http://schemas.microsoft.com/office/drawing/2014/main" id="{1DE163D9-44C7-01F8-E660-D3A5A7B15D81}"/>
              </a:ext>
            </a:extLst>
          </p:cNvPr>
          <p:cNvSpPr txBox="1"/>
          <p:nvPr/>
        </p:nvSpPr>
        <p:spPr>
          <a:xfrm>
            <a:off x="334576" y="969814"/>
            <a:ext cx="5371279" cy="403187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Activate - CAMHS, Northamptonshire Saints, Lowdown, Restart, Frank Bruno, Sports4Fitness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‘Activate’ is a 12-week occupation focused treatment group for young people with low mood and social anxiety.  Age range is 14 – 17 years old. The first 6 weeks are in partnership with the Saints Foundation using a practical application of behavioural activation linked to their sports values programme. CAMHS staff also provide weekly psychoeducation sessions including coping strategies to build confidence and independence in managing emotions.  Lowdown and Restart attend to explain their services and provide 2 parent sessions. The second 6 weeks take place at a variety of community venues with sessions for Activate linked to their own wellbeing programmes to support discharge planning e.g. Frank Bruno, Sports4Fitness, and Lowdown.</a:t>
            </a:r>
          </a:p>
        </p:txBody>
      </p:sp>
      <p:sp>
        <p:nvSpPr>
          <p:cNvPr id="4" name="TextBox 3">
            <a:extLst>
              <a:ext uri="{FF2B5EF4-FFF2-40B4-BE49-F238E27FC236}">
                <a16:creationId xmlns:a16="http://schemas.microsoft.com/office/drawing/2014/main" id="{CEAF1669-69D9-6230-C5A7-F4450C35DF12}"/>
              </a:ext>
            </a:extLst>
          </p:cNvPr>
          <p:cNvSpPr txBox="1"/>
          <p:nvPr/>
        </p:nvSpPr>
        <p:spPr>
          <a:xfrm>
            <a:off x="5826766" y="969814"/>
            <a:ext cx="6030657" cy="280076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CAMHS Inpatients – NYA Advocacy, Animals in Mind, Yoga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NYAS advocacy service offers a session a week across both wards, offering advocacy support to CYP on the wards. NYAS offer CYP individual sessions if they wish as well as attending the Young voices count group every Wednesday on the ward. NYAS cover the Burrows in the morning and the Den in the afternoon.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 Animals in Mind visit the ward once a month. This service has proved to be a favourite amongst the YP given the wide range of animals they bring.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 Inpatients also have a yoga instructor who attends the wards on a Tuesday, which YP enjoy as it helps them to relax.</a:t>
            </a:r>
          </a:p>
        </p:txBody>
      </p:sp>
      <p:sp>
        <p:nvSpPr>
          <p:cNvPr id="5" name="TextBox 4">
            <a:extLst>
              <a:ext uri="{FF2B5EF4-FFF2-40B4-BE49-F238E27FC236}">
                <a16:creationId xmlns:a16="http://schemas.microsoft.com/office/drawing/2014/main" id="{9B4CEB22-60CD-F71C-400E-B26451C1846D}"/>
              </a:ext>
            </a:extLst>
          </p:cNvPr>
          <p:cNvSpPr txBox="1"/>
          <p:nvPr/>
        </p:nvSpPr>
        <p:spPr>
          <a:xfrm>
            <a:off x="5826766" y="4030411"/>
            <a:ext cx="6030657" cy="132343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11-19 Thriving in 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Joint NHFT, Youth Works, and Service Six service. It is the new approach to 11-19 wellbeing service in the North with a blended school nurse and youth work approach to delivering public health outcomes.</a:t>
            </a:r>
          </a:p>
        </p:txBody>
      </p:sp>
      <p:sp>
        <p:nvSpPr>
          <p:cNvPr id="7" name="TextBox 6">
            <a:extLst>
              <a:ext uri="{FF2B5EF4-FFF2-40B4-BE49-F238E27FC236}">
                <a16:creationId xmlns:a16="http://schemas.microsoft.com/office/drawing/2014/main" id="{728852CC-26ED-5DBC-7BB8-4E476E094B63}"/>
              </a:ext>
            </a:extLst>
          </p:cNvPr>
          <p:cNvSpPr txBox="1"/>
          <p:nvPr/>
        </p:nvSpPr>
        <p:spPr>
          <a:xfrm>
            <a:off x="333998" y="5121190"/>
            <a:ext cx="5371279"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CATCH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Partnership between NHFT CATCH (part of Community Children’s Nurses) and 3Sixty – Specialist Children’s Nurses deliver 3 clinics per day in 3 different locations Kettering, East Northants, and Wellingborough for children 5 years and under who are acutely unwell.</a:t>
            </a:r>
          </a:p>
        </p:txBody>
      </p:sp>
      <p:sp>
        <p:nvSpPr>
          <p:cNvPr id="8" name="TextBox 7">
            <a:extLst>
              <a:ext uri="{FF2B5EF4-FFF2-40B4-BE49-F238E27FC236}">
                <a16:creationId xmlns:a16="http://schemas.microsoft.com/office/drawing/2014/main" id="{FE333BD9-838B-727B-943C-78AB78F769BE}"/>
              </a:ext>
            </a:extLst>
          </p:cNvPr>
          <p:cNvSpPr txBox="1"/>
          <p:nvPr/>
        </p:nvSpPr>
        <p:spPr>
          <a:xfrm>
            <a:off x="5826765" y="5613672"/>
            <a:ext cx="6030657" cy="107721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MH Digital Front Door.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Currently in the planning process and not yet finalised, but with view to final plans in February 2026. Intention to develop a collaborative MH digital front door. </a:t>
            </a:r>
          </a:p>
        </p:txBody>
      </p:sp>
    </p:spTree>
    <p:extLst>
      <p:ext uri="{BB962C8B-B14F-4D97-AF65-F5344CB8AC3E}">
        <p14:creationId xmlns:p14="http://schemas.microsoft.com/office/powerpoint/2010/main" val="295354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3070-1A85-049C-F32F-400935926D67}"/>
              </a:ext>
            </a:extLst>
          </p:cNvPr>
          <p:cNvSpPr>
            <a:spLocks noGrp="1"/>
          </p:cNvSpPr>
          <p:nvPr>
            <p:ph type="title"/>
          </p:nvPr>
        </p:nvSpPr>
        <p:spPr/>
        <p:txBody>
          <a:bodyPr/>
          <a:lstStyle/>
          <a:p>
            <a:r>
              <a:rPr lang="en-GB"/>
              <a:t>Current VCSE Collaboration</a:t>
            </a:r>
          </a:p>
        </p:txBody>
      </p:sp>
      <p:sp>
        <p:nvSpPr>
          <p:cNvPr id="3" name="TextBox 2">
            <a:extLst>
              <a:ext uri="{FF2B5EF4-FFF2-40B4-BE49-F238E27FC236}">
                <a16:creationId xmlns:a16="http://schemas.microsoft.com/office/drawing/2014/main" id="{1DE163D9-44C7-01F8-E660-D3A5A7B15D81}"/>
              </a:ext>
            </a:extLst>
          </p:cNvPr>
          <p:cNvSpPr txBox="1"/>
          <p:nvPr/>
        </p:nvSpPr>
        <p:spPr>
          <a:xfrm>
            <a:off x="6369034" y="3013501"/>
            <a:ext cx="5371279" cy="83099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MSK Physio/Northamptonshire Sport</a:t>
            </a:r>
          </a:p>
          <a:p>
            <a:pPr algn="ctr"/>
            <a:r>
              <a:rPr lang="en-GB" sz="1600" dirty="0"/>
              <a:t>Developing a working link with Northamptonshire Sport to routinely share their information to the MSK patient cohort.</a:t>
            </a:r>
          </a:p>
        </p:txBody>
      </p:sp>
      <p:sp>
        <p:nvSpPr>
          <p:cNvPr id="4" name="TextBox 3">
            <a:extLst>
              <a:ext uri="{FF2B5EF4-FFF2-40B4-BE49-F238E27FC236}">
                <a16:creationId xmlns:a16="http://schemas.microsoft.com/office/drawing/2014/main" id="{CEAF1669-69D9-6230-C5A7-F4450C35DF12}"/>
              </a:ext>
            </a:extLst>
          </p:cNvPr>
          <p:cNvSpPr txBox="1"/>
          <p:nvPr/>
        </p:nvSpPr>
        <p:spPr>
          <a:xfrm>
            <a:off x="6369035" y="1180878"/>
            <a:ext cx="5371279" cy="156966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MSK Community Assessment Day/Various</a:t>
            </a:r>
          </a:p>
          <a:p>
            <a:pPr algn="ctr"/>
            <a:r>
              <a:rPr lang="en-GB" sz="1600" dirty="0"/>
              <a:t>Day scheduled for end January 2026, to deliver physiotherapy in a setting with access to a range of other services, including Spring Social Prescribing, Age UK, Arthritis UK, and Trilogy Gyms, amongst other health and social care providers.  </a:t>
            </a:r>
          </a:p>
        </p:txBody>
      </p:sp>
      <p:sp>
        <p:nvSpPr>
          <p:cNvPr id="6" name="TextBox 5">
            <a:extLst>
              <a:ext uri="{FF2B5EF4-FFF2-40B4-BE49-F238E27FC236}">
                <a16:creationId xmlns:a16="http://schemas.microsoft.com/office/drawing/2014/main" id="{03E61CCE-4D01-5CBF-B48F-E4996D3B4861}"/>
              </a:ext>
            </a:extLst>
          </p:cNvPr>
          <p:cNvSpPr txBox="1"/>
          <p:nvPr/>
        </p:nvSpPr>
        <p:spPr>
          <a:xfrm>
            <a:off x="6369033" y="4123623"/>
            <a:ext cx="5371279" cy="83099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HIV Services/CHIVA</a:t>
            </a:r>
          </a:p>
          <a:p>
            <a:pPr algn="ctr"/>
            <a:r>
              <a:rPr lang="en-GB" sz="1600" dirty="0"/>
              <a:t>Working together to provide young people with HIV with access to peer support</a:t>
            </a:r>
          </a:p>
        </p:txBody>
      </p:sp>
      <p:sp>
        <p:nvSpPr>
          <p:cNvPr id="9" name="TextBox 8">
            <a:extLst>
              <a:ext uri="{FF2B5EF4-FFF2-40B4-BE49-F238E27FC236}">
                <a16:creationId xmlns:a16="http://schemas.microsoft.com/office/drawing/2014/main" id="{ED03C4A4-FA2E-0A9F-6A57-18B443B10E59}"/>
              </a:ext>
            </a:extLst>
          </p:cNvPr>
          <p:cNvSpPr txBox="1"/>
          <p:nvPr/>
        </p:nvSpPr>
        <p:spPr>
          <a:xfrm>
            <a:off x="665870" y="1180878"/>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Specialist Dental Services/Homeless organisations</a:t>
            </a:r>
          </a:p>
          <a:p>
            <a:pPr algn="ctr"/>
            <a:r>
              <a:rPr lang="en-GB" sz="1600" dirty="0"/>
              <a:t>Extended Duties Dental Nurses (EDDNs) are in contact the Hope Centre, the Rough Sleepers Team, Groundworks Trust, Encompass Charity, Daylight Centre Fellowship to provide OHP/OHE and dental advice.</a:t>
            </a:r>
            <a:endParaRPr lang="en-GB" sz="1600" dirty="0">
              <a:solidFill>
                <a:srgbClr val="FF0000"/>
              </a:solidFill>
            </a:endParaRPr>
          </a:p>
        </p:txBody>
      </p:sp>
      <p:sp>
        <p:nvSpPr>
          <p:cNvPr id="10" name="TextBox 9">
            <a:extLst>
              <a:ext uri="{FF2B5EF4-FFF2-40B4-BE49-F238E27FC236}">
                <a16:creationId xmlns:a16="http://schemas.microsoft.com/office/drawing/2014/main" id="{3B128A6E-1CFB-7E8D-B892-6061EC1D7392}"/>
              </a:ext>
            </a:extLst>
          </p:cNvPr>
          <p:cNvSpPr txBox="1"/>
          <p:nvPr/>
        </p:nvSpPr>
        <p:spPr>
          <a:xfrm>
            <a:off x="665868" y="5722514"/>
            <a:ext cx="5371279" cy="83099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ACS/Various</a:t>
            </a:r>
          </a:p>
          <a:p>
            <a:pPr algn="ctr"/>
            <a:r>
              <a:rPr lang="en-GB" sz="1600" dirty="0"/>
              <a:t>Internal ‘Day a Year to Volunteer’ initiative to allow staff to volunteer with local community groups, e.g. Food Banks.</a:t>
            </a:r>
          </a:p>
        </p:txBody>
      </p:sp>
      <p:sp>
        <p:nvSpPr>
          <p:cNvPr id="12" name="TextBox 11">
            <a:extLst>
              <a:ext uri="{FF2B5EF4-FFF2-40B4-BE49-F238E27FC236}">
                <a16:creationId xmlns:a16="http://schemas.microsoft.com/office/drawing/2014/main" id="{E954B94F-2E80-62A0-A14A-1E73E33D14E9}"/>
              </a:ext>
            </a:extLst>
          </p:cNvPr>
          <p:cNvSpPr txBox="1"/>
          <p:nvPr/>
        </p:nvSpPr>
        <p:spPr>
          <a:xfrm>
            <a:off x="665869" y="2683335"/>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Specialist Dental Services/GRT community</a:t>
            </a:r>
          </a:p>
          <a:p>
            <a:pPr algn="ctr"/>
            <a:r>
              <a:rPr lang="en-GB" sz="1600" dirty="0"/>
              <a:t>Outreach programme has been extended to the Community Safety &amp; Engagement Team and the Community Development Workers to organise a health fair to support the Gypsy, Roma and Travellers’ community.</a:t>
            </a:r>
            <a:endParaRPr lang="en-GB" sz="1600" dirty="0">
              <a:solidFill>
                <a:srgbClr val="FF0000"/>
              </a:solidFill>
            </a:endParaRPr>
          </a:p>
        </p:txBody>
      </p:sp>
      <p:sp>
        <p:nvSpPr>
          <p:cNvPr id="13" name="TextBox 12">
            <a:extLst>
              <a:ext uri="{FF2B5EF4-FFF2-40B4-BE49-F238E27FC236}">
                <a16:creationId xmlns:a16="http://schemas.microsoft.com/office/drawing/2014/main" id="{370EB677-797A-0662-CD6B-368F1F732CAB}"/>
              </a:ext>
            </a:extLst>
          </p:cNvPr>
          <p:cNvSpPr txBox="1"/>
          <p:nvPr/>
        </p:nvSpPr>
        <p:spPr>
          <a:xfrm>
            <a:off x="665868" y="4215508"/>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Specialist Dental Services/Libraries</a:t>
            </a:r>
          </a:p>
          <a:p>
            <a:pPr algn="ctr"/>
            <a:r>
              <a:rPr lang="en-GB" sz="1600" dirty="0"/>
              <a:t>Sessions delivered at Libraries, communities centres, education settings and  play groups in areas of deprivation, to promote good oral hygiene to children and adults with additional needs. </a:t>
            </a:r>
            <a:endParaRPr lang="en-GB" sz="1600" dirty="0">
              <a:solidFill>
                <a:srgbClr val="FF0000"/>
              </a:solidFill>
            </a:endParaRPr>
          </a:p>
        </p:txBody>
      </p:sp>
      <p:sp>
        <p:nvSpPr>
          <p:cNvPr id="5" name="TextBox 4">
            <a:extLst>
              <a:ext uri="{FF2B5EF4-FFF2-40B4-BE49-F238E27FC236}">
                <a16:creationId xmlns:a16="http://schemas.microsoft.com/office/drawing/2014/main" id="{5A8AED46-D4D1-7885-14F3-25BCB715A776}"/>
              </a:ext>
            </a:extLst>
          </p:cNvPr>
          <p:cNvSpPr txBox="1"/>
          <p:nvPr/>
        </p:nvSpPr>
        <p:spPr>
          <a:xfrm>
            <a:off x="6369036" y="5222965"/>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HIV Services/TRADE</a:t>
            </a:r>
          </a:p>
          <a:p>
            <a:pPr algn="ctr"/>
            <a:r>
              <a:rPr lang="en-GB" sz="1600" dirty="0"/>
              <a:t>Working with TRADE who support under-represented communities, including lesbian, gay, bisexual and trans people (LGBTQ+), people living with HIV, and racialised communities in the East Midlands.</a:t>
            </a:r>
          </a:p>
        </p:txBody>
      </p:sp>
    </p:spTree>
    <p:extLst>
      <p:ext uri="{BB962C8B-B14F-4D97-AF65-F5344CB8AC3E}">
        <p14:creationId xmlns:p14="http://schemas.microsoft.com/office/powerpoint/2010/main" val="61926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94DB-E5C8-A24F-6738-C86BA8304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AF105-5FAF-7043-1099-ECD065DEFFC4}"/>
              </a:ext>
            </a:extLst>
          </p:cNvPr>
          <p:cNvSpPr>
            <a:spLocks noGrp="1"/>
          </p:cNvSpPr>
          <p:nvPr>
            <p:ph type="title"/>
          </p:nvPr>
        </p:nvSpPr>
        <p:spPr/>
        <p:txBody>
          <a:bodyPr/>
          <a:lstStyle/>
          <a:p>
            <a:r>
              <a:rPr lang="en-GB"/>
              <a:t>Current VCSE Collaboration</a:t>
            </a:r>
          </a:p>
        </p:txBody>
      </p:sp>
      <p:sp>
        <p:nvSpPr>
          <p:cNvPr id="3" name="TextBox 2">
            <a:extLst>
              <a:ext uri="{FF2B5EF4-FFF2-40B4-BE49-F238E27FC236}">
                <a16:creationId xmlns:a16="http://schemas.microsoft.com/office/drawing/2014/main" id="{1E7973CA-D8D3-8703-838E-698E79710D4F}"/>
              </a:ext>
            </a:extLst>
          </p:cNvPr>
          <p:cNvSpPr txBox="1"/>
          <p:nvPr/>
        </p:nvSpPr>
        <p:spPr>
          <a:xfrm>
            <a:off x="655115" y="2964655"/>
            <a:ext cx="5371279" cy="181588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Community Nursing/Various</a:t>
            </a:r>
          </a:p>
          <a:p>
            <a:pPr algn="ctr"/>
            <a:r>
              <a:rPr lang="en-GB" sz="1600" dirty="0"/>
              <a:t>Community Nursing liaise regularly with a range of organisations to provide patients with additional support.  These include Admiral Nursing, Dementia UK, the Alzheimer's Society, and Northamptonshire Carers, as well as local voluntary groups, community libraries and churches.</a:t>
            </a:r>
          </a:p>
        </p:txBody>
      </p:sp>
      <p:sp>
        <p:nvSpPr>
          <p:cNvPr id="4" name="TextBox 3">
            <a:extLst>
              <a:ext uri="{FF2B5EF4-FFF2-40B4-BE49-F238E27FC236}">
                <a16:creationId xmlns:a16="http://schemas.microsoft.com/office/drawing/2014/main" id="{A9973B40-87A5-2050-E29A-9A565F1AAD31}"/>
              </a:ext>
            </a:extLst>
          </p:cNvPr>
          <p:cNvSpPr txBox="1"/>
          <p:nvPr/>
        </p:nvSpPr>
        <p:spPr>
          <a:xfrm>
            <a:off x="6369031" y="5267575"/>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UCR/Age UK</a:t>
            </a:r>
          </a:p>
          <a:p>
            <a:pPr algn="ctr"/>
            <a:r>
              <a:rPr lang="en-GB" sz="1600" dirty="0"/>
              <a:t>Age UK support UCR with visits and then follow up those patients with assessments around wider support.  In December they provided food packages that were provided to appropriate UCR patients. </a:t>
            </a:r>
          </a:p>
        </p:txBody>
      </p:sp>
      <p:sp>
        <p:nvSpPr>
          <p:cNvPr id="7" name="TextBox 6">
            <a:extLst>
              <a:ext uri="{FF2B5EF4-FFF2-40B4-BE49-F238E27FC236}">
                <a16:creationId xmlns:a16="http://schemas.microsoft.com/office/drawing/2014/main" id="{963D9EA8-0C97-3C2F-3481-6D60DD94F972}"/>
              </a:ext>
            </a:extLst>
          </p:cNvPr>
          <p:cNvSpPr txBox="1"/>
          <p:nvPr/>
        </p:nvSpPr>
        <p:spPr>
          <a:xfrm>
            <a:off x="6369033" y="2492337"/>
            <a:ext cx="5371279"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Inpatient Settings/Food Banks</a:t>
            </a:r>
          </a:p>
          <a:p>
            <a:pPr algn="ctr"/>
            <a:r>
              <a:rPr lang="en-GB" sz="1600" dirty="0"/>
              <a:t>All community inpatient settings now have local Food Bank collection points in each site to support people in their local communities.</a:t>
            </a:r>
          </a:p>
        </p:txBody>
      </p:sp>
      <p:sp>
        <p:nvSpPr>
          <p:cNvPr id="6" name="TextBox 5">
            <a:extLst>
              <a:ext uri="{FF2B5EF4-FFF2-40B4-BE49-F238E27FC236}">
                <a16:creationId xmlns:a16="http://schemas.microsoft.com/office/drawing/2014/main" id="{BA8BAA66-1DEB-3212-EC91-24B24047FB25}"/>
              </a:ext>
            </a:extLst>
          </p:cNvPr>
          <p:cNvSpPr txBox="1"/>
          <p:nvPr/>
        </p:nvSpPr>
        <p:spPr>
          <a:xfrm>
            <a:off x="665873" y="1201963"/>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Community Nursing/Spring </a:t>
            </a:r>
          </a:p>
          <a:p>
            <a:pPr algn="ctr"/>
            <a:r>
              <a:rPr lang="en-GB" sz="1600" dirty="0"/>
              <a:t>Regular engagement sessions to build collaborative working and information sharing and clinician and patient level, improving patient access to social prescribing services where appropriate.  </a:t>
            </a:r>
          </a:p>
        </p:txBody>
      </p:sp>
      <p:sp>
        <p:nvSpPr>
          <p:cNvPr id="5" name="TextBox 4">
            <a:extLst>
              <a:ext uri="{FF2B5EF4-FFF2-40B4-BE49-F238E27FC236}">
                <a16:creationId xmlns:a16="http://schemas.microsoft.com/office/drawing/2014/main" id="{3AE33A34-4ED5-E7E9-BF03-96E667918D9B}"/>
              </a:ext>
            </a:extLst>
          </p:cNvPr>
          <p:cNvSpPr txBox="1"/>
          <p:nvPr/>
        </p:nvSpPr>
        <p:spPr>
          <a:xfrm>
            <a:off x="665874" y="5273575"/>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PCNs/Northamptonshire Carers &amp; Age UK</a:t>
            </a:r>
          </a:p>
          <a:p>
            <a:pPr algn="ctr"/>
            <a:r>
              <a:rPr lang="en-GB" sz="1600" dirty="0"/>
              <a:t>Primary Care Network staff regularly engage with Northamptonshire Carers and Age UK to support patients to access a range of services within their local communities. </a:t>
            </a:r>
          </a:p>
        </p:txBody>
      </p:sp>
      <p:sp>
        <p:nvSpPr>
          <p:cNvPr id="8" name="TextBox 7">
            <a:extLst>
              <a:ext uri="{FF2B5EF4-FFF2-40B4-BE49-F238E27FC236}">
                <a16:creationId xmlns:a16="http://schemas.microsoft.com/office/drawing/2014/main" id="{8E8BAE23-60F3-0826-2B9C-F1F8E297272F}"/>
              </a:ext>
            </a:extLst>
          </p:cNvPr>
          <p:cNvSpPr txBox="1"/>
          <p:nvPr/>
        </p:nvSpPr>
        <p:spPr>
          <a:xfrm>
            <a:off x="6369032" y="3787155"/>
            <a:ext cx="5371279"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Inpatient Settings/Bright Sparks</a:t>
            </a:r>
          </a:p>
          <a:p>
            <a:pPr algn="ctr"/>
            <a:r>
              <a:rPr lang="en-GB" sz="1600" dirty="0"/>
              <a:t>Support to patients in Spinneyfields and Hazelwood ward, encouraging rehabilitation and socialising through singing groups, and local artists will be painting murals in the Robin Unit in Spinneyfields.</a:t>
            </a:r>
          </a:p>
        </p:txBody>
      </p:sp>
      <p:sp>
        <p:nvSpPr>
          <p:cNvPr id="12" name="TextBox 11">
            <a:extLst>
              <a:ext uri="{FF2B5EF4-FFF2-40B4-BE49-F238E27FC236}">
                <a16:creationId xmlns:a16="http://schemas.microsoft.com/office/drawing/2014/main" id="{10664A63-6F84-90F8-2CE1-6C4E9DA1ED6B}"/>
              </a:ext>
            </a:extLst>
          </p:cNvPr>
          <p:cNvSpPr txBox="1"/>
          <p:nvPr/>
        </p:nvSpPr>
        <p:spPr>
          <a:xfrm>
            <a:off x="6369034" y="1229517"/>
            <a:ext cx="5371279"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b="1" dirty="0"/>
              <a:t>Specialist Palliative Care/Hindu Temple</a:t>
            </a:r>
          </a:p>
          <a:p>
            <a:pPr algn="ctr"/>
            <a:r>
              <a:rPr lang="en-GB" sz="1600" dirty="0"/>
              <a:t>The SPC team are linking with the Hindu temple in Wellingborough and attending wellbeing events in local care homes.</a:t>
            </a:r>
            <a:endParaRPr lang="en-GB" sz="1600" dirty="0">
              <a:solidFill>
                <a:srgbClr val="FF0000"/>
              </a:solidFill>
            </a:endParaRPr>
          </a:p>
        </p:txBody>
      </p:sp>
    </p:spTree>
    <p:extLst>
      <p:ext uri="{BB962C8B-B14F-4D97-AF65-F5344CB8AC3E}">
        <p14:creationId xmlns:p14="http://schemas.microsoft.com/office/powerpoint/2010/main" val="13814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21A9-43F8-3D7D-9918-FDB4DEBFEC6B}"/>
              </a:ext>
            </a:extLst>
          </p:cNvPr>
          <p:cNvSpPr>
            <a:spLocks noGrp="1"/>
          </p:cNvSpPr>
          <p:nvPr>
            <p:ph type="title"/>
          </p:nvPr>
        </p:nvSpPr>
        <p:spPr/>
        <p:txBody>
          <a:bodyPr/>
          <a:lstStyle/>
          <a:p>
            <a:r>
              <a:rPr lang="en-GB"/>
              <a:t>Neighbourhood Plans</a:t>
            </a:r>
          </a:p>
        </p:txBody>
      </p:sp>
      <p:sp>
        <p:nvSpPr>
          <p:cNvPr id="3" name="TextBox 2">
            <a:extLst>
              <a:ext uri="{FF2B5EF4-FFF2-40B4-BE49-F238E27FC236}">
                <a16:creationId xmlns:a16="http://schemas.microsoft.com/office/drawing/2014/main" id="{3725D482-FDEA-FEA2-D541-2C6B4ADE0472}"/>
              </a:ext>
            </a:extLst>
          </p:cNvPr>
          <p:cNvSpPr txBox="1"/>
          <p:nvPr/>
        </p:nvSpPr>
        <p:spPr>
          <a:xfrm>
            <a:off x="941832" y="1380072"/>
            <a:ext cx="4932873" cy="30469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600" b="1" dirty="0"/>
              <a:t>Urgent and Emergency Care Delivery</a:t>
            </a:r>
          </a:p>
          <a:p>
            <a:pPr marL="285750" indent="-285750">
              <a:buFont typeface="Arial" panose="020B0604020202020204" pitchFamily="34" charset="0"/>
              <a:buChar char="•"/>
            </a:pPr>
            <a:r>
              <a:rPr lang="en-GB" sz="1600" dirty="0"/>
              <a:t>Development of a proactive care model in Community Nursing linked to Neighbourhood pilot areas.</a:t>
            </a:r>
          </a:p>
          <a:p>
            <a:pPr marL="285750" indent="-285750">
              <a:buFont typeface="Arial" panose="020B0604020202020204" pitchFamily="34" charset="0"/>
              <a:buChar char="•"/>
            </a:pPr>
            <a:r>
              <a:rPr lang="en-GB" sz="1600" dirty="0"/>
              <a:t>Review and planning of Long-Term Conditions management with Neighbourhood pilot areas.</a:t>
            </a:r>
          </a:p>
          <a:p>
            <a:pPr marL="285750" indent="-285750">
              <a:buFont typeface="Arial" panose="020B0604020202020204" pitchFamily="34" charset="0"/>
              <a:buChar char="•"/>
            </a:pPr>
            <a:r>
              <a:rPr lang="en-GB" sz="1600" dirty="0"/>
              <a:t>Increased levels of diagnostics delivered in community settings.</a:t>
            </a:r>
          </a:p>
          <a:p>
            <a:pPr marL="285750" indent="-285750">
              <a:buFont typeface="Arial" panose="020B0604020202020204" pitchFamily="34" charset="0"/>
              <a:buChar char="•"/>
            </a:pPr>
            <a:r>
              <a:rPr lang="en-GB" sz="1600" dirty="0"/>
              <a:t>Full integration of Community Nursing into Neighbourhoods areas.</a:t>
            </a:r>
          </a:p>
          <a:p>
            <a:pPr marL="285750" indent="-285750">
              <a:buFont typeface="Arial" panose="020B0604020202020204" pitchFamily="34" charset="0"/>
              <a:buChar char="•"/>
            </a:pPr>
            <a:r>
              <a:rPr lang="en-GB" sz="1600" dirty="0"/>
              <a:t>Delivery of Long-Term Condition management through integration with the Neighbourhoods.</a:t>
            </a:r>
          </a:p>
        </p:txBody>
      </p:sp>
      <p:sp>
        <p:nvSpPr>
          <p:cNvPr id="4" name="TextBox 3">
            <a:extLst>
              <a:ext uri="{FF2B5EF4-FFF2-40B4-BE49-F238E27FC236}">
                <a16:creationId xmlns:a16="http://schemas.microsoft.com/office/drawing/2014/main" id="{3926C73D-01E4-65FC-983C-5BC21E7AC3C9}"/>
              </a:ext>
            </a:extLst>
          </p:cNvPr>
          <p:cNvSpPr txBox="1"/>
          <p:nvPr/>
        </p:nvSpPr>
        <p:spPr>
          <a:xfrm>
            <a:off x="6592690" y="1355183"/>
            <a:ext cx="4932873" cy="34163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600" b="1" dirty="0"/>
              <a:t>Specialist Community Delivery</a:t>
            </a:r>
          </a:p>
          <a:p>
            <a:pPr marL="171450" indent="-171450">
              <a:lnSpc>
                <a:spcPct val="115000"/>
              </a:lnSpc>
              <a:spcAft>
                <a:spcPts val="0"/>
              </a:spcAft>
              <a:buFont typeface="Arial" panose="020B0604020202020204" pitchFamily="34" charset="0"/>
              <a:buChar char="•"/>
            </a:pPr>
            <a:r>
              <a:rPr lang="en-GB" sz="1600" dirty="0"/>
              <a:t>Standardise core service provision as defined in Standardising Community Health Services.</a:t>
            </a:r>
          </a:p>
          <a:p>
            <a:pPr marL="171450" indent="-171450">
              <a:lnSpc>
                <a:spcPct val="115000"/>
              </a:lnSpc>
              <a:spcAft>
                <a:spcPts val="0"/>
              </a:spcAft>
              <a:buFont typeface="Arial" panose="020B0604020202020204" pitchFamily="34" charset="0"/>
              <a:buChar char="•"/>
            </a:pPr>
            <a:r>
              <a:rPr lang="en-GB" sz="1600" dirty="0"/>
              <a:t>Engage with New Models of Care Neighbourhood pilot areas.</a:t>
            </a:r>
          </a:p>
          <a:p>
            <a:pPr marL="171450" lvl="0" indent="-171450">
              <a:lnSpc>
                <a:spcPct val="115000"/>
              </a:lnSpc>
              <a:buFont typeface="Arial" panose="020B0604020202020204" pitchFamily="34" charset="0"/>
              <a:buChar char="•"/>
              <a:defRPr/>
            </a:pPr>
            <a:r>
              <a:rPr lang="en-GB" sz="1600" dirty="0"/>
              <a:t>Engage in the development of new obesity service models.</a:t>
            </a:r>
          </a:p>
          <a:p>
            <a:pPr marL="171450" indent="-171450">
              <a:lnSpc>
                <a:spcPct val="115000"/>
              </a:lnSpc>
              <a:buFont typeface="Arial" panose="020B0604020202020204" pitchFamily="34" charset="0"/>
              <a:buChar char="•"/>
              <a:defRPr/>
            </a:pPr>
            <a:r>
              <a:rPr lang="en-GB" sz="1600" dirty="0"/>
              <a:t>Identify gaps and delivery mechanisms to ensure greater integration into Neighbourhood areas. </a:t>
            </a:r>
          </a:p>
          <a:p>
            <a:pPr marL="171450" lvl="0" indent="-171450">
              <a:lnSpc>
                <a:spcPct val="115000"/>
              </a:lnSpc>
              <a:buFont typeface="Arial" panose="020B0604020202020204" pitchFamily="34" charset="0"/>
              <a:buChar char="•"/>
              <a:defRPr/>
            </a:pPr>
            <a:r>
              <a:rPr lang="en-GB" sz="1600" dirty="0"/>
              <a:t>Develop new integrated Neighbourhood models of delivery across a range of organisations.</a:t>
            </a:r>
          </a:p>
          <a:p>
            <a:pPr algn="ctr"/>
            <a:endParaRPr lang="en-GB" sz="1600" b="1" dirty="0"/>
          </a:p>
        </p:txBody>
      </p:sp>
      <p:sp>
        <p:nvSpPr>
          <p:cNvPr id="12" name="TextBox 11">
            <a:extLst>
              <a:ext uri="{FF2B5EF4-FFF2-40B4-BE49-F238E27FC236}">
                <a16:creationId xmlns:a16="http://schemas.microsoft.com/office/drawing/2014/main" id="{AD87F90C-35DC-52BF-8E2A-B87569D1BCC4}"/>
              </a:ext>
            </a:extLst>
          </p:cNvPr>
          <p:cNvSpPr txBox="1"/>
          <p:nvPr/>
        </p:nvSpPr>
        <p:spPr>
          <a:xfrm>
            <a:off x="941833" y="4771503"/>
            <a:ext cx="4932873" cy="156966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600" b="1" dirty="0"/>
              <a:t>Inpatient Services</a:t>
            </a:r>
          </a:p>
          <a:p>
            <a:pPr marL="285750" indent="-285750">
              <a:buFont typeface="Arial" panose="020B0604020202020204" pitchFamily="34" charset="0"/>
              <a:buChar char="•"/>
            </a:pPr>
            <a:r>
              <a:rPr lang="en-GB" sz="1600" dirty="0"/>
              <a:t>Review clinical pathways to ensure alignment with Neighbourhood offers.</a:t>
            </a:r>
          </a:p>
          <a:p>
            <a:pPr marL="285750" indent="-285750">
              <a:buFont typeface="Arial" panose="020B0604020202020204" pitchFamily="34" charset="0"/>
              <a:buChar char="•"/>
            </a:pPr>
            <a:r>
              <a:rPr lang="en-GB" sz="1600" dirty="0"/>
              <a:t>Develop robust step up/step down processes for inpatient settings within Neighbourhoods areas.</a:t>
            </a:r>
          </a:p>
          <a:p>
            <a:pPr algn="ctr"/>
            <a:endParaRPr lang="en-GB" sz="1600" b="1" dirty="0"/>
          </a:p>
        </p:txBody>
      </p:sp>
    </p:spTree>
    <p:extLst>
      <p:ext uri="{BB962C8B-B14F-4D97-AF65-F5344CB8AC3E}">
        <p14:creationId xmlns:p14="http://schemas.microsoft.com/office/powerpoint/2010/main" val="418148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21A9-43F8-3D7D-9918-FDB4DEBFEC6B}"/>
              </a:ext>
            </a:extLst>
          </p:cNvPr>
          <p:cNvSpPr>
            <a:spLocks noGrp="1"/>
          </p:cNvSpPr>
          <p:nvPr>
            <p:ph type="title"/>
          </p:nvPr>
        </p:nvSpPr>
        <p:spPr/>
        <p:txBody>
          <a:bodyPr/>
          <a:lstStyle/>
          <a:p>
            <a:r>
              <a:rPr lang="en-GB"/>
              <a:t>Neighbourhood Plans</a:t>
            </a:r>
          </a:p>
        </p:txBody>
      </p:sp>
      <p:sp>
        <p:nvSpPr>
          <p:cNvPr id="3" name="TextBox 2">
            <a:extLst>
              <a:ext uri="{FF2B5EF4-FFF2-40B4-BE49-F238E27FC236}">
                <a16:creationId xmlns:a16="http://schemas.microsoft.com/office/drawing/2014/main" id="{3725D482-FDEA-FEA2-D541-2C6B4ADE0472}"/>
              </a:ext>
            </a:extLst>
          </p:cNvPr>
          <p:cNvSpPr txBox="1"/>
          <p:nvPr/>
        </p:nvSpPr>
        <p:spPr>
          <a:xfrm>
            <a:off x="941834" y="1753475"/>
            <a:ext cx="2859784" cy="20621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ptos" panose="02110004020202020204"/>
                <a:ea typeface="+mn-ea"/>
                <a:cs typeface="+mn-cs"/>
              </a:rPr>
              <a:t>0-19 Services geographical alignment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rPr>
              <a:t>The North </a:t>
            </a:r>
            <a:r>
              <a:rPr kumimoji="0" lang="en-GB" sz="1600" b="0" i="0" u="none" strike="noStrike" kern="1200" cap="none" spc="0" normalizeH="0" baseline="0" noProof="0" dirty="0" err="1">
                <a:ln>
                  <a:noFill/>
                </a:ln>
                <a:solidFill>
                  <a:schemeClr val="bg1"/>
                </a:solidFill>
                <a:effectLst/>
                <a:uLnTx/>
                <a:uFillTx/>
                <a:latin typeface="Aptos" panose="02110004020202020204"/>
                <a:ea typeface="+mn-ea"/>
                <a:cs typeface="+mn-cs"/>
              </a:rPr>
              <a:t>BSiL</a:t>
            </a:r>
            <a:r>
              <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rPr>
              <a:t> and </a:t>
            </a:r>
            <a:r>
              <a:rPr kumimoji="0" lang="en-GB" sz="1600" b="0" i="0" u="none" strike="noStrike" kern="1200" cap="none" spc="0" normalizeH="0" baseline="0" noProof="0" dirty="0" err="1">
                <a:ln>
                  <a:noFill/>
                </a:ln>
                <a:solidFill>
                  <a:schemeClr val="bg1"/>
                </a:solidFill>
                <a:effectLst/>
                <a:uLnTx/>
                <a:uFillTx/>
                <a:latin typeface="Aptos" panose="02110004020202020204"/>
                <a:ea typeface="+mn-ea"/>
                <a:cs typeface="+mn-cs"/>
              </a:rPr>
              <a:t>TiL</a:t>
            </a:r>
            <a:r>
              <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rPr>
              <a:t> teams are aligned to Neighbourhoods already. In the 0-19 West we are undertaking the changes to align from April onwards</a:t>
            </a:r>
            <a:r>
              <a:rPr kumimoji="0" lang="en-GB" sz="1600" b="1" i="0" u="none" strike="noStrike" kern="1200" cap="none" spc="0" normalizeH="0" baseline="0" noProof="0" dirty="0">
                <a:ln>
                  <a:noFill/>
                </a:ln>
                <a:solidFill>
                  <a:schemeClr val="bg1"/>
                </a:solidFill>
                <a:effectLst/>
                <a:uLnTx/>
                <a:uFillTx/>
                <a:latin typeface="Aptos" panose="02110004020202020204"/>
                <a:ea typeface="+mn-ea"/>
                <a:cs typeface="+mn-cs"/>
              </a:rPr>
              <a:t>.</a:t>
            </a:r>
            <a:endPar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3926C73D-01E4-65FC-983C-5BC21E7AC3C9}"/>
              </a:ext>
            </a:extLst>
          </p:cNvPr>
          <p:cNvSpPr txBox="1"/>
          <p:nvPr/>
        </p:nvSpPr>
        <p:spPr>
          <a:xfrm>
            <a:off x="3984499" y="1753475"/>
            <a:ext cx="4025645" cy="329320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ptos" panose="02110004020202020204"/>
                <a:ea typeface="+mn-ea"/>
                <a:cs typeface="+mn-cs"/>
              </a:rPr>
              <a:t>Launch of new CYP System transformation workstream</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rPr>
              <a:t>Develop initial plans for a) CYP provision at Place (common for all Neighbourhoods) and b) priority CYP focus actions for any particular Neighbourhoods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rPr>
              <a:t>Oversee the delivery of Neighbourhood developments for CYP – noting that ‘CYP’ is not just one cohort</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rPr>
              <a:t>Align CYP Neighbourhood developments with developments and strategies for all age groups.</a:t>
            </a:r>
          </a:p>
        </p:txBody>
      </p:sp>
      <p:sp>
        <p:nvSpPr>
          <p:cNvPr id="5" name="TextBox 4">
            <a:extLst>
              <a:ext uri="{FF2B5EF4-FFF2-40B4-BE49-F238E27FC236}">
                <a16:creationId xmlns:a16="http://schemas.microsoft.com/office/drawing/2014/main" id="{7EEB8E3E-E805-DF90-27C1-1759F47E85E8}"/>
              </a:ext>
            </a:extLst>
          </p:cNvPr>
          <p:cNvSpPr txBox="1"/>
          <p:nvPr/>
        </p:nvSpPr>
        <p:spPr>
          <a:xfrm>
            <a:off x="8207502" y="1753474"/>
            <a:ext cx="2859784" cy="18158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ptos" panose="02110004020202020204"/>
                <a:ea typeface="+mn-ea"/>
                <a:cs typeface="+mn-cs"/>
              </a:rPr>
              <a:t>MHST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ptos" panose="02110004020202020204"/>
                <a:ea typeface="+mn-ea"/>
                <a:cs typeface="+mn-cs"/>
              </a:rPr>
              <a:t>Wave 13 commenced in September 2025 with further waves expected on a yearly basis to ensure that we have 100% coverage across the County by 2029-2031.</a:t>
            </a:r>
          </a:p>
        </p:txBody>
      </p:sp>
    </p:spTree>
    <p:extLst>
      <p:ext uri="{BB962C8B-B14F-4D97-AF65-F5344CB8AC3E}">
        <p14:creationId xmlns:p14="http://schemas.microsoft.com/office/powerpoint/2010/main" val="424459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5A3DF-7E84-F72D-F9E5-EF9B73A5A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C820B-BCF5-DD4E-0247-39FCBACCEBF4}"/>
              </a:ext>
            </a:extLst>
          </p:cNvPr>
          <p:cNvSpPr>
            <a:spLocks noGrp="1"/>
          </p:cNvSpPr>
          <p:nvPr>
            <p:ph type="title"/>
          </p:nvPr>
        </p:nvSpPr>
        <p:spPr/>
        <p:txBody>
          <a:bodyPr/>
          <a:lstStyle/>
          <a:p>
            <a:r>
              <a:rPr lang="en-GB" dirty="0"/>
              <a:t>Opportunities for the future</a:t>
            </a:r>
          </a:p>
        </p:txBody>
      </p:sp>
      <p:sp>
        <p:nvSpPr>
          <p:cNvPr id="3" name="TextBox 2">
            <a:extLst>
              <a:ext uri="{FF2B5EF4-FFF2-40B4-BE49-F238E27FC236}">
                <a16:creationId xmlns:a16="http://schemas.microsoft.com/office/drawing/2014/main" id="{7885FA03-ED76-9306-CFC8-927734D55836}"/>
              </a:ext>
            </a:extLst>
          </p:cNvPr>
          <p:cNvSpPr txBox="1"/>
          <p:nvPr/>
        </p:nvSpPr>
        <p:spPr>
          <a:xfrm>
            <a:off x="729366" y="1086073"/>
            <a:ext cx="3229446" cy="5262979"/>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sz="1600" b="1" dirty="0"/>
              <a:t>Urgent and Emergency Care Delivery</a:t>
            </a:r>
          </a:p>
          <a:p>
            <a:pPr marL="285750" indent="-285750">
              <a:buFont typeface="Arial" panose="020B0604020202020204" pitchFamily="34" charset="0"/>
              <a:buChar char="•"/>
            </a:pPr>
            <a:r>
              <a:rPr lang="en-GB" sz="1600" dirty="0"/>
              <a:t>Expand Age UK support for picking up and dropping off items for patients</a:t>
            </a:r>
          </a:p>
          <a:p>
            <a:pPr marL="285750" indent="-285750">
              <a:buFont typeface="Arial" panose="020B0604020202020204" pitchFamily="34" charset="0"/>
              <a:buChar char="•"/>
            </a:pPr>
            <a:r>
              <a:rPr lang="en-GB" sz="1600" dirty="0"/>
              <a:t>Help for patients who can’t manage their home environment (cleaning, small tasks, basic maintenance)</a:t>
            </a:r>
          </a:p>
          <a:p>
            <a:pPr marL="285750" indent="-285750">
              <a:buFont typeface="Arial" panose="020B0604020202020204" pitchFamily="34" charset="0"/>
              <a:buChar char="•"/>
            </a:pPr>
            <a:r>
              <a:rPr lang="en-GB" sz="1600" dirty="0"/>
              <a:t>Support groups for people with long‑term conditions</a:t>
            </a:r>
          </a:p>
          <a:p>
            <a:pPr marL="285750" indent="-285750">
              <a:buFont typeface="Arial" panose="020B0604020202020204" pitchFamily="34" charset="0"/>
              <a:buChar char="•"/>
            </a:pPr>
            <a:r>
              <a:rPr lang="en-GB" sz="1600" dirty="0"/>
              <a:t>Groups for carers and families to share advice and support</a:t>
            </a:r>
          </a:p>
          <a:p>
            <a:pPr marL="285750" indent="-285750">
              <a:buFont typeface="Arial" panose="020B0604020202020204" pitchFamily="34" charset="0"/>
              <a:buChar char="•"/>
            </a:pPr>
            <a:r>
              <a:rPr lang="en-GB" sz="1600" dirty="0"/>
              <a:t>Basic technical support for housebound patients to help them access online exercises and stay connected</a:t>
            </a:r>
          </a:p>
          <a:p>
            <a:pPr marL="285750" indent="-285750">
              <a:buFont typeface="Arial" panose="020B0604020202020204" pitchFamily="34" charset="0"/>
              <a:buChar char="•"/>
            </a:pPr>
            <a:r>
              <a:rPr lang="en-GB" sz="1600" dirty="0"/>
              <a:t>Volunteers to sit with patients safely waiting for ambulances when no clinical input is needed</a:t>
            </a:r>
          </a:p>
        </p:txBody>
      </p:sp>
      <p:sp>
        <p:nvSpPr>
          <p:cNvPr id="4" name="TextBox 3">
            <a:extLst>
              <a:ext uri="{FF2B5EF4-FFF2-40B4-BE49-F238E27FC236}">
                <a16:creationId xmlns:a16="http://schemas.microsoft.com/office/drawing/2014/main" id="{8C7D8CC0-5539-709B-74F7-1F96F2F9DB51}"/>
              </a:ext>
            </a:extLst>
          </p:cNvPr>
          <p:cNvSpPr txBox="1"/>
          <p:nvPr/>
        </p:nvSpPr>
        <p:spPr>
          <a:xfrm>
            <a:off x="4275563" y="1086073"/>
            <a:ext cx="3229446" cy="5262979"/>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sz="1600" b="1" dirty="0"/>
              <a:t>Specialist Community Delivery</a:t>
            </a:r>
          </a:p>
          <a:p>
            <a:pPr marL="285750" indent="-285750">
              <a:buFont typeface="Arial" panose="020B0604020202020204" pitchFamily="34" charset="0"/>
              <a:buChar char="•"/>
            </a:pPr>
            <a:r>
              <a:rPr lang="en-GB" sz="1600" dirty="0"/>
              <a:t>Telephone befriending, advice, and general support</a:t>
            </a:r>
          </a:p>
          <a:p>
            <a:pPr marL="285750" indent="-285750">
              <a:buFont typeface="Arial" panose="020B0604020202020204" pitchFamily="34" charset="0"/>
              <a:buChar char="•"/>
            </a:pPr>
            <a:r>
              <a:rPr lang="en-GB" sz="1600" dirty="0"/>
              <a:t>Group sessions focused on keeping well and promoting self‑care</a:t>
            </a:r>
          </a:p>
          <a:p>
            <a:pPr marL="285750" indent="-285750">
              <a:buFont typeface="Arial" panose="020B0604020202020204" pitchFamily="34" charset="0"/>
              <a:buChar char="•"/>
            </a:pPr>
            <a:r>
              <a:rPr lang="en-GB" sz="1600" dirty="0"/>
              <a:t>Delivery and collection of exercise equipment for people with low‑level needs</a:t>
            </a:r>
          </a:p>
          <a:p>
            <a:pPr marL="285750" indent="-285750">
              <a:buFont typeface="Arial" panose="020B0604020202020204" pitchFamily="34" charset="0"/>
              <a:buChar char="•"/>
            </a:pPr>
            <a:r>
              <a:rPr lang="en-GB" sz="1600" dirty="0"/>
              <a:t>Volunteer driving to help people get to appointments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12" name="TextBox 11">
            <a:extLst>
              <a:ext uri="{FF2B5EF4-FFF2-40B4-BE49-F238E27FC236}">
                <a16:creationId xmlns:a16="http://schemas.microsoft.com/office/drawing/2014/main" id="{C9003AF2-F934-D4E0-87D1-9114AA88FA58}"/>
              </a:ext>
            </a:extLst>
          </p:cNvPr>
          <p:cNvSpPr txBox="1"/>
          <p:nvPr/>
        </p:nvSpPr>
        <p:spPr>
          <a:xfrm>
            <a:off x="7875548" y="1086073"/>
            <a:ext cx="3296627" cy="5262979"/>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sz="1600" b="1" dirty="0"/>
              <a:t>Inpatient Services</a:t>
            </a:r>
          </a:p>
          <a:p>
            <a:pPr marL="285750" indent="-285750">
              <a:buFont typeface="Arial" panose="020B0604020202020204" pitchFamily="34" charset="0"/>
              <a:buChar char="•"/>
            </a:pPr>
            <a:r>
              <a:rPr lang="en-GB" sz="1600" dirty="0"/>
              <a:t>Increased activity support for patients who are confused (e.g., jigsaw puzzles, simple meaningful activities)</a:t>
            </a:r>
          </a:p>
          <a:p>
            <a:pPr marL="285750" indent="-285750">
              <a:buFont typeface="Arial" panose="020B0604020202020204" pitchFamily="34" charset="0"/>
              <a:buChar char="•"/>
            </a:pPr>
            <a:r>
              <a:rPr lang="en-GB" sz="1600" dirty="0"/>
              <a:t>Social support around discharge, such as help with cleaning, small home maintenance tasks, and basic food packages</a:t>
            </a:r>
          </a:p>
          <a:p>
            <a:pPr marL="285750" indent="-285750">
              <a:buFont typeface="Arial" panose="020B0604020202020204" pitchFamily="34" charset="0"/>
              <a:buChar char="•"/>
            </a:pPr>
            <a:r>
              <a:rPr lang="en-GB" sz="1600" dirty="0"/>
              <a:t>Transport offers specifically to support safe and timely discharges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75296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E1CA-33D7-760F-9338-7B74DCC63F6F}"/>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4C33DFEC-867E-BEE9-4241-970B631D6A9E}"/>
              </a:ext>
            </a:extLst>
          </p:cNvPr>
          <p:cNvSpPr/>
          <p:nvPr/>
        </p:nvSpPr>
        <p:spPr>
          <a:xfrm>
            <a:off x="141400" y="991329"/>
            <a:ext cx="11934335" cy="5435876"/>
          </a:xfrm>
          <a:prstGeom prst="roundRect">
            <a:avLst>
              <a:gd name="adj" fmla="val 6458"/>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2">
            <a:extLst>
              <a:ext uri="{FF2B5EF4-FFF2-40B4-BE49-F238E27FC236}">
                <a16:creationId xmlns:a16="http://schemas.microsoft.com/office/drawing/2014/main" id="{CC128B74-3DB6-F764-AD6B-06603C1264BF}"/>
              </a:ext>
            </a:extLst>
          </p:cNvPr>
          <p:cNvSpPr txBox="1">
            <a:spLocks/>
          </p:cNvSpPr>
          <p:nvPr/>
        </p:nvSpPr>
        <p:spPr>
          <a:xfrm>
            <a:off x="10049396"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3</a:t>
            </a:fld>
            <a:endParaRPr lang="en-GB" sz="1100" b="1" dirty="0">
              <a:solidFill>
                <a:schemeClr val="bg1"/>
              </a:solidFill>
            </a:endParaRPr>
          </a:p>
        </p:txBody>
      </p:sp>
      <p:sp>
        <p:nvSpPr>
          <p:cNvPr id="7" name="Rectangle 6">
            <a:extLst>
              <a:ext uri="{FF2B5EF4-FFF2-40B4-BE49-F238E27FC236}">
                <a16:creationId xmlns:a16="http://schemas.microsoft.com/office/drawing/2014/main" id="{DF86D3DA-2E3E-8A76-062B-F61FFC40FA66}"/>
              </a:ext>
            </a:extLst>
          </p:cNvPr>
          <p:cNvSpPr/>
          <p:nvPr/>
        </p:nvSpPr>
        <p:spPr>
          <a:xfrm>
            <a:off x="0" y="6584156"/>
            <a:ext cx="12192000" cy="2738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itle 1">
            <a:extLst>
              <a:ext uri="{FF2B5EF4-FFF2-40B4-BE49-F238E27FC236}">
                <a16:creationId xmlns:a16="http://schemas.microsoft.com/office/drawing/2014/main" id="{22EE948B-11B5-8741-706D-A9537811525A}"/>
              </a:ext>
            </a:extLst>
          </p:cNvPr>
          <p:cNvSpPr>
            <a:spLocks noGrp="1"/>
          </p:cNvSpPr>
          <p:nvPr>
            <p:ph type="title"/>
          </p:nvPr>
        </p:nvSpPr>
        <p:spPr>
          <a:xfrm>
            <a:off x="715049" y="130943"/>
            <a:ext cx="9000000" cy="648000"/>
          </a:xfrm>
        </p:spPr>
        <p:txBody>
          <a:bodyPr>
            <a:normAutofit/>
          </a:bodyPr>
          <a:lstStyle/>
          <a:p>
            <a:r>
              <a:rPr lang="en-GB" sz="1800" dirty="0">
                <a:latin typeface="Calibri" panose="020F0502020204030204" pitchFamily="34" charset="0"/>
                <a:ea typeface="Calibri" panose="020F0502020204030204" pitchFamily="34" charset="0"/>
                <a:cs typeface="Calibri" panose="020F0502020204030204" pitchFamily="34" charset="0"/>
              </a:rPr>
              <a:t>Neighbourhood Health Framework</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NHS 10-Year Plan Recap - Hospital to Community</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130C2AA-6852-570E-806B-1EF75499BE3C}"/>
              </a:ext>
            </a:extLst>
          </p:cNvPr>
          <p:cNvSpPr/>
          <p:nvPr/>
        </p:nvSpPr>
        <p:spPr>
          <a:xfrm>
            <a:off x="672370" y="1494764"/>
            <a:ext cx="2337758" cy="1268175"/>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Integrated Neighbourhood </a:t>
            </a:r>
          </a:p>
          <a:p>
            <a:pPr algn="ctr"/>
            <a:r>
              <a:rPr lang="en-GB" sz="1200" b="1" dirty="0">
                <a:solidFill>
                  <a:sysClr val="windowText" lastClr="000000"/>
                </a:solidFill>
              </a:rPr>
              <a:t>Teams:</a:t>
            </a:r>
          </a:p>
          <a:p>
            <a:pPr algn="ctr"/>
            <a:r>
              <a:rPr lang="en-GB" sz="1100" dirty="0">
                <a:solidFill>
                  <a:sysClr val="windowText" lastClr="000000"/>
                </a:solidFill>
              </a:rPr>
              <a:t>MDTs of health, social care, VCSE, etc, inc. new/ expanded roles. Lead on prevention, underpinned by geonomics and single patient record. </a:t>
            </a:r>
          </a:p>
        </p:txBody>
      </p:sp>
      <p:sp>
        <p:nvSpPr>
          <p:cNvPr id="10" name="Oval 9">
            <a:extLst>
              <a:ext uri="{FF2B5EF4-FFF2-40B4-BE49-F238E27FC236}">
                <a16:creationId xmlns:a16="http://schemas.microsoft.com/office/drawing/2014/main" id="{A4A3ECDF-C935-B855-2475-7B660E316F9A}"/>
              </a:ext>
            </a:extLst>
          </p:cNvPr>
          <p:cNvSpPr/>
          <p:nvPr/>
        </p:nvSpPr>
        <p:spPr>
          <a:xfrm>
            <a:off x="392515" y="1240173"/>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AFB36F1B-E049-AECB-80B3-BC1490D25E05}"/>
              </a:ext>
            </a:extLst>
          </p:cNvPr>
          <p:cNvSpPr/>
          <p:nvPr/>
        </p:nvSpPr>
        <p:spPr>
          <a:xfrm>
            <a:off x="6491918" y="3150340"/>
            <a:ext cx="2337758" cy="1268175"/>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Expanded role of Pharmacy:</a:t>
            </a:r>
            <a:endParaRPr lang="en-GB" sz="1200" dirty="0">
              <a:solidFill>
                <a:sysClr val="windowText" lastClr="000000"/>
              </a:solidFill>
            </a:endParaRPr>
          </a:p>
          <a:p>
            <a:pPr algn="ctr"/>
            <a:r>
              <a:rPr lang="en-GB" sz="1100" dirty="0">
                <a:solidFill>
                  <a:sysClr val="windowText" lastClr="000000"/>
                </a:solidFill>
              </a:rPr>
              <a:t>Prescribe independently, manage LTCs (e.g. treatment of obesity, high blood pressure/ cholesterol). Support programmes for screening/ vaccines. All underpinned by AI. </a:t>
            </a:r>
          </a:p>
        </p:txBody>
      </p:sp>
      <p:sp>
        <p:nvSpPr>
          <p:cNvPr id="15" name="Rectangle: Rounded Corners 14">
            <a:extLst>
              <a:ext uri="{FF2B5EF4-FFF2-40B4-BE49-F238E27FC236}">
                <a16:creationId xmlns:a16="http://schemas.microsoft.com/office/drawing/2014/main" id="{341E47B7-7D01-AB2D-0E7D-0FB7E16D5382}"/>
              </a:ext>
            </a:extLst>
          </p:cNvPr>
          <p:cNvSpPr/>
          <p:nvPr/>
        </p:nvSpPr>
        <p:spPr>
          <a:xfrm>
            <a:off x="3592993" y="1506498"/>
            <a:ext cx="2337758" cy="1252581"/>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Neighbourhood Health </a:t>
            </a:r>
          </a:p>
          <a:p>
            <a:pPr algn="ctr"/>
            <a:r>
              <a:rPr lang="en-GB" sz="1200" b="1" dirty="0">
                <a:solidFill>
                  <a:sysClr val="windowText" lastClr="000000"/>
                </a:solidFill>
              </a:rPr>
              <a:t>Centres (120 by 2030):</a:t>
            </a:r>
            <a:endParaRPr lang="en-GB" sz="1200" dirty="0">
              <a:solidFill>
                <a:sysClr val="windowText" lastClr="000000"/>
              </a:solidFill>
            </a:endParaRPr>
          </a:p>
          <a:p>
            <a:pPr algn="ctr"/>
            <a:r>
              <a:rPr lang="en-GB" sz="1100" dirty="0">
                <a:solidFill>
                  <a:sysClr val="windowText" lastClr="000000"/>
                </a:solidFill>
              </a:rPr>
              <a:t>MDT One-stop shops, open 8am-8pm six days per week. Diagnostic, post-operative, rehab, weight-management, social/ lifestyle needs. </a:t>
            </a:r>
          </a:p>
        </p:txBody>
      </p:sp>
      <p:sp>
        <p:nvSpPr>
          <p:cNvPr id="16" name="Rectangle: Rounded Corners 15">
            <a:extLst>
              <a:ext uri="{FF2B5EF4-FFF2-40B4-BE49-F238E27FC236}">
                <a16:creationId xmlns:a16="http://schemas.microsoft.com/office/drawing/2014/main" id="{4C43450E-3455-E6FD-61A1-7010F95B1F61}"/>
              </a:ext>
            </a:extLst>
          </p:cNvPr>
          <p:cNvSpPr/>
          <p:nvPr/>
        </p:nvSpPr>
        <p:spPr>
          <a:xfrm>
            <a:off x="661784" y="3184474"/>
            <a:ext cx="2337758" cy="1232250"/>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End the 8am scramble:</a:t>
            </a:r>
            <a:endParaRPr lang="en-GB" sz="1200" dirty="0">
              <a:solidFill>
                <a:sysClr val="windowText" lastClr="000000"/>
              </a:solidFill>
            </a:endParaRPr>
          </a:p>
          <a:p>
            <a:pPr algn="ctr"/>
            <a:r>
              <a:rPr lang="en-GB" sz="1100" dirty="0">
                <a:solidFill>
                  <a:sysClr val="windowText" lastClr="000000"/>
                </a:solidFill>
              </a:rPr>
              <a:t>000’s more trained GPs and on-line advice &amp; guidance via NHS App. Bring back Family Doctor. Same-day access to 90% of urgent patients by March 2027.</a:t>
            </a:r>
          </a:p>
        </p:txBody>
      </p:sp>
      <p:sp>
        <p:nvSpPr>
          <p:cNvPr id="17" name="Rectangle: Rounded Corners 16">
            <a:extLst>
              <a:ext uri="{FF2B5EF4-FFF2-40B4-BE49-F238E27FC236}">
                <a16:creationId xmlns:a16="http://schemas.microsoft.com/office/drawing/2014/main" id="{C25CE398-44B7-36D6-ADAD-FD9DB818F6B4}"/>
              </a:ext>
            </a:extLst>
          </p:cNvPr>
          <p:cNvSpPr/>
          <p:nvPr/>
        </p:nvSpPr>
        <p:spPr>
          <a:xfrm>
            <a:off x="652599" y="4875858"/>
            <a:ext cx="2337758" cy="1268175"/>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Care Planning:</a:t>
            </a:r>
            <a:endParaRPr lang="en-GB" sz="1200" dirty="0">
              <a:solidFill>
                <a:sysClr val="windowText" lastClr="000000"/>
              </a:solidFill>
            </a:endParaRPr>
          </a:p>
          <a:p>
            <a:pPr algn="ctr"/>
            <a:r>
              <a:rPr lang="en-GB" sz="1100" dirty="0">
                <a:solidFill>
                  <a:sysClr val="windowText" lastClr="000000"/>
                </a:solidFill>
              </a:rPr>
              <a:t>95% of people with complex LTC to have coproduced Care Plan by 2027 – available on NHS App &amp; Single Patient Record</a:t>
            </a:r>
          </a:p>
        </p:txBody>
      </p:sp>
      <p:sp>
        <p:nvSpPr>
          <p:cNvPr id="18" name="Oval 17">
            <a:extLst>
              <a:ext uri="{FF2B5EF4-FFF2-40B4-BE49-F238E27FC236}">
                <a16:creationId xmlns:a16="http://schemas.microsoft.com/office/drawing/2014/main" id="{C05AF143-46E8-6B8E-42F8-34CF77A4404D}"/>
              </a:ext>
            </a:extLst>
          </p:cNvPr>
          <p:cNvSpPr/>
          <p:nvPr/>
        </p:nvSpPr>
        <p:spPr>
          <a:xfrm>
            <a:off x="3339118" y="1239417"/>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08ACC88-1017-0F05-E0A7-30DBAF4AA3BB}"/>
              </a:ext>
            </a:extLst>
          </p:cNvPr>
          <p:cNvSpPr/>
          <p:nvPr/>
        </p:nvSpPr>
        <p:spPr>
          <a:xfrm>
            <a:off x="402992" y="2926874"/>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7C0D619-04A1-870F-7561-552077152188}"/>
              </a:ext>
            </a:extLst>
          </p:cNvPr>
          <p:cNvSpPr/>
          <p:nvPr/>
        </p:nvSpPr>
        <p:spPr>
          <a:xfrm>
            <a:off x="6233126" y="2868664"/>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2D72216-AAB1-4F83-571D-E3A898313998}"/>
              </a:ext>
            </a:extLst>
          </p:cNvPr>
          <p:cNvSpPr/>
          <p:nvPr/>
        </p:nvSpPr>
        <p:spPr>
          <a:xfrm>
            <a:off x="392515" y="4609530"/>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91B985C4-956C-FF8C-34F2-EEA3773B18C0}"/>
              </a:ext>
            </a:extLst>
          </p:cNvPr>
          <p:cNvSpPr/>
          <p:nvPr/>
        </p:nvSpPr>
        <p:spPr>
          <a:xfrm>
            <a:off x="6520411" y="1513027"/>
            <a:ext cx="5273603" cy="1251638"/>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Urgent Care in the Community:</a:t>
            </a:r>
            <a:endParaRPr lang="en-GB" sz="1200" dirty="0">
              <a:solidFill>
                <a:sysClr val="windowText" lastClr="000000"/>
              </a:solidFill>
            </a:endParaRPr>
          </a:p>
          <a:p>
            <a:pPr algn="ctr"/>
            <a:r>
              <a:rPr lang="en-GB" sz="1100" dirty="0">
                <a:solidFill>
                  <a:sysClr val="windowText" lastClr="000000"/>
                </a:solidFill>
              </a:rPr>
              <a:t>Split from A&amp;E. Patients seen remotely, in people’s homes or via Neighbourhood Health Centres. Ability to book UEC appts by 2028.</a:t>
            </a:r>
          </a:p>
          <a:p>
            <a:pPr algn="ctr"/>
            <a:r>
              <a:rPr lang="en-GB" sz="1100" dirty="0">
                <a:solidFill>
                  <a:schemeClr val="tx1"/>
                </a:solidFill>
              </a:rPr>
              <a:t>Expand UCR, virtual wards and ICT (Step-Up/ Step-Down). </a:t>
            </a:r>
          </a:p>
          <a:p>
            <a:pPr algn="ctr"/>
            <a:r>
              <a:rPr lang="en-GB" sz="1100" dirty="0">
                <a:solidFill>
                  <a:schemeClr val="tx1"/>
                </a:solidFill>
              </a:rPr>
              <a:t>Reduce ED attendances, bed days in 2027.</a:t>
            </a:r>
            <a:endParaRPr lang="en-GB" sz="1100" dirty="0">
              <a:solidFill>
                <a:sysClr val="windowText" lastClr="000000"/>
              </a:solidFill>
            </a:endParaRPr>
          </a:p>
        </p:txBody>
      </p:sp>
      <p:sp>
        <p:nvSpPr>
          <p:cNvPr id="23" name="Rectangle: Rounded Corners 22">
            <a:extLst>
              <a:ext uri="{FF2B5EF4-FFF2-40B4-BE49-F238E27FC236}">
                <a16:creationId xmlns:a16="http://schemas.microsoft.com/office/drawing/2014/main" id="{5DD834E8-763E-6D37-D674-78A095E85EC1}"/>
              </a:ext>
            </a:extLst>
          </p:cNvPr>
          <p:cNvSpPr/>
          <p:nvPr/>
        </p:nvSpPr>
        <p:spPr>
          <a:xfrm>
            <a:off x="6521704" y="4874914"/>
            <a:ext cx="2337758" cy="1252581"/>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Dedicated Mental Health</a:t>
            </a:r>
          </a:p>
          <a:p>
            <a:pPr algn="ctr"/>
            <a:r>
              <a:rPr lang="en-GB" sz="1200" b="1" dirty="0">
                <a:solidFill>
                  <a:sysClr val="windowText" lastClr="000000"/>
                </a:solidFill>
              </a:rPr>
              <a:t>Emergency Departments:</a:t>
            </a:r>
            <a:endParaRPr lang="en-GB" sz="1200" dirty="0">
              <a:solidFill>
                <a:sysClr val="windowText" lastClr="000000"/>
              </a:solidFill>
            </a:endParaRPr>
          </a:p>
          <a:p>
            <a:pPr algn="ctr"/>
            <a:r>
              <a:rPr lang="en-GB" sz="1100" dirty="0">
                <a:solidFill>
                  <a:sysClr val="windowText" lastClr="000000"/>
                </a:solidFill>
              </a:rPr>
              <a:t>£120m to create 85 new MHEDs.  Walk-in access, accept EMAS conveyance &amp; meet 4-hour RTT.</a:t>
            </a:r>
          </a:p>
        </p:txBody>
      </p:sp>
      <p:sp>
        <p:nvSpPr>
          <p:cNvPr id="24" name="Rectangle: Rounded Corners 23">
            <a:extLst>
              <a:ext uri="{FF2B5EF4-FFF2-40B4-BE49-F238E27FC236}">
                <a16:creationId xmlns:a16="http://schemas.microsoft.com/office/drawing/2014/main" id="{47F68C06-C393-D913-EE44-6F5F5A1E7506}"/>
              </a:ext>
            </a:extLst>
          </p:cNvPr>
          <p:cNvSpPr/>
          <p:nvPr/>
        </p:nvSpPr>
        <p:spPr>
          <a:xfrm>
            <a:off x="9456257" y="4875858"/>
            <a:ext cx="2337758" cy="1252581"/>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Personal Health Budgets:</a:t>
            </a:r>
            <a:endParaRPr lang="en-GB" sz="1200" dirty="0">
              <a:solidFill>
                <a:sysClr val="windowText" lastClr="000000"/>
              </a:solidFill>
            </a:endParaRPr>
          </a:p>
          <a:p>
            <a:pPr algn="ctr"/>
            <a:r>
              <a:rPr lang="en-GB" sz="1100" dirty="0">
                <a:solidFill>
                  <a:sysClr val="windowText" lastClr="000000"/>
                </a:solidFill>
              </a:rPr>
              <a:t>Doubled by 2028, 1 million by 2030 &amp; universal for ‘all who would benefit’ by 2035</a:t>
            </a:r>
          </a:p>
        </p:txBody>
      </p:sp>
      <p:sp>
        <p:nvSpPr>
          <p:cNvPr id="25" name="Rectangle: Rounded Corners 24">
            <a:extLst>
              <a:ext uri="{FF2B5EF4-FFF2-40B4-BE49-F238E27FC236}">
                <a16:creationId xmlns:a16="http://schemas.microsoft.com/office/drawing/2014/main" id="{9DCCEB26-631F-91A4-4F7E-E21AC1B6AE19}"/>
              </a:ext>
            </a:extLst>
          </p:cNvPr>
          <p:cNvSpPr/>
          <p:nvPr/>
        </p:nvSpPr>
        <p:spPr>
          <a:xfrm>
            <a:off x="9456257" y="3179168"/>
            <a:ext cx="2337758" cy="1252581"/>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NHS Dentistry:</a:t>
            </a:r>
            <a:endParaRPr lang="en-GB" sz="1200" dirty="0">
              <a:solidFill>
                <a:sysClr val="windowText" lastClr="000000"/>
              </a:solidFill>
            </a:endParaRPr>
          </a:p>
          <a:p>
            <a:pPr algn="ctr"/>
            <a:r>
              <a:rPr lang="en-GB" sz="1100" dirty="0">
                <a:solidFill>
                  <a:sysClr val="windowText" lastClr="000000"/>
                </a:solidFill>
              </a:rPr>
              <a:t>Prioritising urgent care and CYP. 3-year tie-ins for NHS trainees. Water fluoridation schemes. Aligned to Neighbourhood Health Centres.</a:t>
            </a:r>
          </a:p>
        </p:txBody>
      </p:sp>
      <p:sp>
        <p:nvSpPr>
          <p:cNvPr id="26" name="Oval 25">
            <a:extLst>
              <a:ext uri="{FF2B5EF4-FFF2-40B4-BE49-F238E27FC236}">
                <a16:creationId xmlns:a16="http://schemas.microsoft.com/office/drawing/2014/main" id="{E75151DC-8736-E6BD-370D-7717F2399639}"/>
              </a:ext>
            </a:extLst>
          </p:cNvPr>
          <p:cNvSpPr/>
          <p:nvPr/>
        </p:nvSpPr>
        <p:spPr>
          <a:xfrm>
            <a:off x="6233126" y="1234454"/>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EC5EB00-72D3-3112-CE49-A3181243F57F}"/>
              </a:ext>
            </a:extLst>
          </p:cNvPr>
          <p:cNvSpPr/>
          <p:nvPr/>
        </p:nvSpPr>
        <p:spPr>
          <a:xfrm>
            <a:off x="6261620" y="4608586"/>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10F87F-2EE3-EB63-06E8-09E13BC6D8BA}"/>
              </a:ext>
            </a:extLst>
          </p:cNvPr>
          <p:cNvSpPr/>
          <p:nvPr/>
        </p:nvSpPr>
        <p:spPr>
          <a:xfrm>
            <a:off x="9199473" y="4608585"/>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3C6166F-D6E1-F238-FF2B-68E5AE431CB0}"/>
              </a:ext>
            </a:extLst>
          </p:cNvPr>
          <p:cNvSpPr/>
          <p:nvPr/>
        </p:nvSpPr>
        <p:spPr>
          <a:xfrm>
            <a:off x="9197465" y="2912962"/>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5A1970A2-3A3A-DF1F-5C6D-8560BA7F1E06}"/>
              </a:ext>
            </a:extLst>
          </p:cNvPr>
          <p:cNvSpPr/>
          <p:nvPr/>
        </p:nvSpPr>
        <p:spPr>
          <a:xfrm>
            <a:off x="3587151" y="3167433"/>
            <a:ext cx="2337758" cy="1268175"/>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Redesigned Outpatient Services:</a:t>
            </a:r>
            <a:endParaRPr lang="en-GB" sz="1200" dirty="0">
              <a:solidFill>
                <a:sysClr val="windowText" lastClr="000000"/>
              </a:solidFill>
            </a:endParaRPr>
          </a:p>
          <a:p>
            <a:pPr algn="ctr"/>
            <a:r>
              <a:rPr lang="en-GB" sz="1100" dirty="0">
                <a:solidFill>
                  <a:sysClr val="windowText" lastClr="000000"/>
                </a:solidFill>
              </a:rPr>
              <a:t>PIFU via NHS App for clinically-appropriate pathways. SPOAS for 10 High-Volume specialities. 25% of acute outpatient referrals diverted by 2027.</a:t>
            </a:r>
          </a:p>
        </p:txBody>
      </p:sp>
      <p:sp>
        <p:nvSpPr>
          <p:cNvPr id="52" name="Oval 51">
            <a:extLst>
              <a:ext uri="{FF2B5EF4-FFF2-40B4-BE49-F238E27FC236}">
                <a16:creationId xmlns:a16="http://schemas.microsoft.com/office/drawing/2014/main" id="{D3870347-C190-F6AF-BBC3-27164C32B7FB}"/>
              </a:ext>
            </a:extLst>
          </p:cNvPr>
          <p:cNvSpPr/>
          <p:nvPr/>
        </p:nvSpPr>
        <p:spPr>
          <a:xfrm>
            <a:off x="3328359" y="2908984"/>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21D217F1-81CA-68CB-F831-8F30514D81A1}"/>
              </a:ext>
            </a:extLst>
          </p:cNvPr>
          <p:cNvSpPr/>
          <p:nvPr/>
        </p:nvSpPr>
        <p:spPr>
          <a:xfrm>
            <a:off x="3597910" y="4855558"/>
            <a:ext cx="2337758" cy="1252581"/>
          </a:xfrm>
          <a:prstGeom prst="roundRect">
            <a:avLst/>
          </a:prstGeom>
          <a:solidFill>
            <a:schemeClr val="bg1"/>
          </a:solidFill>
          <a:ln w="28575">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ysClr val="windowText" lastClr="000000"/>
                </a:solidFill>
              </a:rPr>
              <a:t>Severe Mental Illness:</a:t>
            </a:r>
            <a:endParaRPr lang="en-GB" sz="1200" dirty="0">
              <a:solidFill>
                <a:sysClr val="windowText" lastClr="000000"/>
              </a:solidFill>
            </a:endParaRPr>
          </a:p>
          <a:p>
            <a:pPr algn="ctr"/>
            <a:r>
              <a:rPr lang="en-GB" sz="1100" dirty="0">
                <a:solidFill>
                  <a:sysClr val="windowText" lastClr="000000"/>
                </a:solidFill>
              </a:rPr>
              <a:t>Development of 24/7 neighbourhood care models. 100% national coverage of Assertive outreach. Focus on mental health inequalities.</a:t>
            </a:r>
          </a:p>
        </p:txBody>
      </p:sp>
      <p:sp>
        <p:nvSpPr>
          <p:cNvPr id="54" name="Oval 53">
            <a:extLst>
              <a:ext uri="{FF2B5EF4-FFF2-40B4-BE49-F238E27FC236}">
                <a16:creationId xmlns:a16="http://schemas.microsoft.com/office/drawing/2014/main" id="{378D8E11-14CC-D371-61C9-6C4476BFE12E}"/>
              </a:ext>
            </a:extLst>
          </p:cNvPr>
          <p:cNvSpPr/>
          <p:nvPr/>
        </p:nvSpPr>
        <p:spPr>
          <a:xfrm>
            <a:off x="3339118" y="4600543"/>
            <a:ext cx="517584" cy="532655"/>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Gráfico 253">
            <a:extLst>
              <a:ext uri="{FF2B5EF4-FFF2-40B4-BE49-F238E27FC236}">
                <a16:creationId xmlns:a16="http://schemas.microsoft.com/office/drawing/2014/main" id="{8F48F0FB-16C5-164D-6A21-6BACE2E4BBA0}"/>
              </a:ext>
            </a:extLst>
          </p:cNvPr>
          <p:cNvSpPr/>
          <p:nvPr/>
        </p:nvSpPr>
        <p:spPr>
          <a:xfrm>
            <a:off x="9292658" y="3002231"/>
            <a:ext cx="338925" cy="376952"/>
          </a:xfrm>
          <a:custGeom>
            <a:avLst/>
            <a:gdLst>
              <a:gd name="connsiteX0" fmla="*/ 428123 w 428123"/>
              <a:gd name="connsiteY0" fmla="*/ 107031 h 570831"/>
              <a:gd name="connsiteX1" fmla="*/ 332985 w 428123"/>
              <a:gd name="connsiteY1" fmla="*/ 0 h 570831"/>
              <a:gd name="connsiteX2" fmla="*/ 270643 w 428123"/>
              <a:gd name="connsiteY2" fmla="*/ 6121 h 570831"/>
              <a:gd name="connsiteX3" fmla="*/ 236801 w 428123"/>
              <a:gd name="connsiteY3" fmla="*/ 10825 h 570831"/>
              <a:gd name="connsiteX4" fmla="*/ 225954 w 428123"/>
              <a:gd name="connsiteY4" fmla="*/ 22670 h 570831"/>
              <a:gd name="connsiteX5" fmla="*/ 225954 w 428123"/>
              <a:gd name="connsiteY5" fmla="*/ 59880 h 570831"/>
              <a:gd name="connsiteX6" fmla="*/ 236151 w 428123"/>
              <a:gd name="connsiteY6" fmla="*/ 71657 h 570831"/>
              <a:gd name="connsiteX7" fmla="*/ 261631 w 428123"/>
              <a:gd name="connsiteY7" fmla="*/ 101086 h 570831"/>
              <a:gd name="connsiteX8" fmla="*/ 261631 w 428123"/>
              <a:gd name="connsiteY8" fmla="*/ 130817 h 570831"/>
              <a:gd name="connsiteX9" fmla="*/ 249739 w 428123"/>
              <a:gd name="connsiteY9" fmla="*/ 142710 h 570831"/>
              <a:gd name="connsiteX10" fmla="*/ 237846 w 428123"/>
              <a:gd name="connsiteY10" fmla="*/ 130817 h 570831"/>
              <a:gd name="connsiteX11" fmla="*/ 237846 w 428123"/>
              <a:gd name="connsiteY11" fmla="*/ 106613 h 570831"/>
              <a:gd name="connsiteX12" fmla="*/ 227649 w 428123"/>
              <a:gd name="connsiteY12" fmla="*/ 94836 h 570831"/>
              <a:gd name="connsiteX13" fmla="*/ 202169 w 428123"/>
              <a:gd name="connsiteY13" fmla="*/ 65407 h 570831"/>
              <a:gd name="connsiteX14" fmla="*/ 202169 w 428123"/>
              <a:gd name="connsiteY14" fmla="*/ 22669 h 570831"/>
              <a:gd name="connsiteX15" fmla="*/ 191322 w 428123"/>
              <a:gd name="connsiteY15" fmla="*/ 10823 h 570831"/>
              <a:gd name="connsiteX16" fmla="*/ 157480 w 428123"/>
              <a:gd name="connsiteY16" fmla="*/ 6121 h 570831"/>
              <a:gd name="connsiteX17" fmla="*/ 95138 w 428123"/>
              <a:gd name="connsiteY17" fmla="*/ 0 h 570831"/>
              <a:gd name="connsiteX18" fmla="*/ 0 w 428123"/>
              <a:gd name="connsiteY18" fmla="*/ 107031 h 570831"/>
              <a:gd name="connsiteX19" fmla="*/ 51031 w 428123"/>
              <a:gd name="connsiteY19" fmla="*/ 266559 h 570831"/>
              <a:gd name="connsiteX20" fmla="*/ 88588 w 428123"/>
              <a:gd name="connsiteY20" fmla="*/ 560797 h 570831"/>
              <a:gd name="connsiteX21" fmla="*/ 107031 w 428123"/>
              <a:gd name="connsiteY21" fmla="*/ 570831 h 570831"/>
              <a:gd name="connsiteX22" fmla="*/ 154925 w 428123"/>
              <a:gd name="connsiteY22" fmla="*/ 467342 h 570831"/>
              <a:gd name="connsiteX23" fmla="*/ 214062 w 428123"/>
              <a:gd name="connsiteY23" fmla="*/ 344877 h 570831"/>
              <a:gd name="connsiteX24" fmla="*/ 273198 w 428123"/>
              <a:gd name="connsiteY24" fmla="*/ 467342 h 570831"/>
              <a:gd name="connsiteX25" fmla="*/ 321092 w 428123"/>
              <a:gd name="connsiteY25" fmla="*/ 570831 h 570831"/>
              <a:gd name="connsiteX26" fmla="*/ 339535 w 428123"/>
              <a:gd name="connsiteY26" fmla="*/ 560797 h 570831"/>
              <a:gd name="connsiteX27" fmla="*/ 377092 w 428123"/>
              <a:gd name="connsiteY27" fmla="*/ 266562 h 570831"/>
              <a:gd name="connsiteX28" fmla="*/ 428123 w 428123"/>
              <a:gd name="connsiteY28" fmla="*/ 107031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8123" h="570831">
                <a:moveTo>
                  <a:pt x="428123" y="107031"/>
                </a:moveTo>
                <a:cubicBezTo>
                  <a:pt x="428123" y="56407"/>
                  <a:pt x="389055" y="0"/>
                  <a:pt x="332985" y="0"/>
                </a:cubicBezTo>
                <a:cubicBezTo>
                  <a:pt x="307017" y="0"/>
                  <a:pt x="288528" y="3113"/>
                  <a:pt x="270643" y="6121"/>
                </a:cubicBezTo>
                <a:cubicBezTo>
                  <a:pt x="259889" y="7933"/>
                  <a:pt x="249181" y="9744"/>
                  <a:pt x="236801" y="10825"/>
                </a:cubicBezTo>
                <a:cubicBezTo>
                  <a:pt x="230669" y="11359"/>
                  <a:pt x="225954" y="16504"/>
                  <a:pt x="225954" y="22670"/>
                </a:cubicBezTo>
                <a:lnTo>
                  <a:pt x="225954" y="59880"/>
                </a:lnTo>
                <a:cubicBezTo>
                  <a:pt x="225954" y="65792"/>
                  <a:pt x="230298" y="70809"/>
                  <a:pt x="236151" y="71657"/>
                </a:cubicBezTo>
                <a:cubicBezTo>
                  <a:pt x="250668" y="73748"/>
                  <a:pt x="261631" y="86395"/>
                  <a:pt x="261631" y="101086"/>
                </a:cubicBezTo>
                <a:lnTo>
                  <a:pt x="261631" y="130817"/>
                </a:lnTo>
                <a:cubicBezTo>
                  <a:pt x="261631" y="137379"/>
                  <a:pt x="256289" y="142710"/>
                  <a:pt x="249739" y="142710"/>
                </a:cubicBezTo>
                <a:cubicBezTo>
                  <a:pt x="243189" y="142710"/>
                  <a:pt x="237846" y="137380"/>
                  <a:pt x="237846" y="130817"/>
                </a:cubicBezTo>
                <a:lnTo>
                  <a:pt x="237846" y="106613"/>
                </a:lnTo>
                <a:cubicBezTo>
                  <a:pt x="237846" y="100702"/>
                  <a:pt x="233502" y="95684"/>
                  <a:pt x="227649" y="94836"/>
                </a:cubicBezTo>
                <a:cubicBezTo>
                  <a:pt x="213132" y="92746"/>
                  <a:pt x="202169" y="80098"/>
                  <a:pt x="202169" y="65407"/>
                </a:cubicBezTo>
                <a:lnTo>
                  <a:pt x="202169" y="22669"/>
                </a:lnTo>
                <a:cubicBezTo>
                  <a:pt x="202169" y="16503"/>
                  <a:pt x="197454" y="11358"/>
                  <a:pt x="191322" y="10823"/>
                </a:cubicBezTo>
                <a:cubicBezTo>
                  <a:pt x="178942" y="9744"/>
                  <a:pt x="168235" y="7933"/>
                  <a:pt x="157480" y="6121"/>
                </a:cubicBezTo>
                <a:cubicBezTo>
                  <a:pt x="139595" y="3113"/>
                  <a:pt x="121106" y="0"/>
                  <a:pt x="95138" y="0"/>
                </a:cubicBezTo>
                <a:cubicBezTo>
                  <a:pt x="39068" y="0"/>
                  <a:pt x="0" y="56407"/>
                  <a:pt x="0" y="107031"/>
                </a:cubicBezTo>
                <a:cubicBezTo>
                  <a:pt x="0" y="141224"/>
                  <a:pt x="26618" y="217295"/>
                  <a:pt x="51031" y="266559"/>
                </a:cubicBezTo>
                <a:cubicBezTo>
                  <a:pt x="41363" y="324429"/>
                  <a:pt x="55861" y="520380"/>
                  <a:pt x="88588" y="560797"/>
                </a:cubicBezTo>
                <a:cubicBezTo>
                  <a:pt x="95301" y="569090"/>
                  <a:pt x="102316" y="570831"/>
                  <a:pt x="107031" y="570831"/>
                </a:cubicBezTo>
                <a:cubicBezTo>
                  <a:pt x="147701" y="570831"/>
                  <a:pt x="151209" y="520568"/>
                  <a:pt x="154925" y="467342"/>
                </a:cubicBezTo>
                <a:cubicBezTo>
                  <a:pt x="159919" y="395639"/>
                  <a:pt x="167073" y="344877"/>
                  <a:pt x="214062" y="344877"/>
                </a:cubicBezTo>
                <a:cubicBezTo>
                  <a:pt x="261050" y="344877"/>
                  <a:pt x="268205" y="395639"/>
                  <a:pt x="273198" y="467342"/>
                </a:cubicBezTo>
                <a:cubicBezTo>
                  <a:pt x="276914" y="520568"/>
                  <a:pt x="280422" y="570831"/>
                  <a:pt x="321092" y="570831"/>
                </a:cubicBezTo>
                <a:cubicBezTo>
                  <a:pt x="325807" y="570831"/>
                  <a:pt x="332822" y="569088"/>
                  <a:pt x="339535" y="560797"/>
                </a:cubicBezTo>
                <a:cubicBezTo>
                  <a:pt x="372262" y="520382"/>
                  <a:pt x="386760" y="324436"/>
                  <a:pt x="377092" y="266562"/>
                </a:cubicBezTo>
                <a:cubicBezTo>
                  <a:pt x="401505" y="217296"/>
                  <a:pt x="428123" y="141224"/>
                  <a:pt x="428123" y="107031"/>
                </a:cubicBezTo>
                <a:close/>
              </a:path>
            </a:pathLst>
          </a:custGeom>
          <a:solidFill>
            <a:schemeClr val="bg1"/>
          </a:solidFill>
          <a:ln w="1098" cap="flat">
            <a:noFill/>
            <a:prstDash val="solid"/>
            <a:miter/>
          </a:ln>
        </p:spPr>
        <p:txBody>
          <a:bodyPr rtlCol="0" anchor="ctr"/>
          <a:lstStyle/>
          <a:p>
            <a:endParaRPr lang="es-MX"/>
          </a:p>
        </p:txBody>
      </p:sp>
      <p:sp>
        <p:nvSpPr>
          <p:cNvPr id="56" name="Gráfico 214">
            <a:extLst>
              <a:ext uri="{FF2B5EF4-FFF2-40B4-BE49-F238E27FC236}">
                <a16:creationId xmlns:a16="http://schemas.microsoft.com/office/drawing/2014/main" id="{43415843-A1E7-771A-2010-31FC17603C65}"/>
              </a:ext>
            </a:extLst>
          </p:cNvPr>
          <p:cNvSpPr/>
          <p:nvPr/>
        </p:nvSpPr>
        <p:spPr>
          <a:xfrm>
            <a:off x="6327545" y="2959544"/>
            <a:ext cx="328746" cy="331033"/>
          </a:xfrm>
          <a:custGeom>
            <a:avLst/>
            <a:gdLst>
              <a:gd name="connsiteX0" fmla="*/ 567429 w 571236"/>
              <a:gd name="connsiteY0" fmla="*/ 106854 h 571237"/>
              <a:gd name="connsiteX1" fmla="*/ 464233 w 571236"/>
              <a:gd name="connsiteY1" fmla="*/ 3804 h 571237"/>
              <a:gd name="connsiteX2" fmla="*/ 445848 w 571236"/>
              <a:gd name="connsiteY2" fmla="*/ 3804 h 571237"/>
              <a:gd name="connsiteX3" fmla="*/ 445848 w 571236"/>
              <a:gd name="connsiteY3" fmla="*/ 22162 h 571237"/>
              <a:gd name="connsiteX4" fmla="*/ 461439 w 571236"/>
              <a:gd name="connsiteY4" fmla="*/ 37731 h 571237"/>
              <a:gd name="connsiteX5" fmla="*/ 375815 w 571236"/>
              <a:gd name="connsiteY5" fmla="*/ 123234 h 571237"/>
              <a:gd name="connsiteX6" fmla="*/ 321221 w 571236"/>
              <a:gd name="connsiteY6" fmla="*/ 68717 h 571237"/>
              <a:gd name="connsiteX7" fmla="*/ 302836 w 571236"/>
              <a:gd name="connsiteY7" fmla="*/ 68717 h 571237"/>
              <a:gd name="connsiteX8" fmla="*/ 302836 w 571236"/>
              <a:gd name="connsiteY8" fmla="*/ 87075 h 571237"/>
              <a:gd name="connsiteX9" fmla="*/ 332647 w 571236"/>
              <a:gd name="connsiteY9" fmla="*/ 116844 h 571237"/>
              <a:gd name="connsiteX10" fmla="*/ 81816 w 571236"/>
              <a:gd name="connsiteY10" fmla="*/ 367318 h 571237"/>
              <a:gd name="connsiteX11" fmla="*/ 78008 w 571236"/>
              <a:gd name="connsiteY11" fmla="*/ 376498 h 571237"/>
              <a:gd name="connsiteX12" fmla="*/ 104003 w 571236"/>
              <a:gd name="connsiteY12" fmla="*/ 449025 h 571237"/>
              <a:gd name="connsiteX13" fmla="*/ 3809 w 571236"/>
              <a:gd name="connsiteY13" fmla="*/ 549076 h 571237"/>
              <a:gd name="connsiteX14" fmla="*/ 3809 w 571236"/>
              <a:gd name="connsiteY14" fmla="*/ 567434 h 571237"/>
              <a:gd name="connsiteX15" fmla="*/ 13001 w 571236"/>
              <a:gd name="connsiteY15" fmla="*/ 571238 h 571237"/>
              <a:gd name="connsiteX16" fmla="*/ 22193 w 571236"/>
              <a:gd name="connsiteY16" fmla="*/ 567434 h 571237"/>
              <a:gd name="connsiteX17" fmla="*/ 122386 w 571236"/>
              <a:gd name="connsiteY17" fmla="*/ 467383 h 571237"/>
              <a:gd name="connsiteX18" fmla="*/ 195016 w 571236"/>
              <a:gd name="connsiteY18" fmla="*/ 493342 h 571237"/>
              <a:gd name="connsiteX19" fmla="*/ 204207 w 571236"/>
              <a:gd name="connsiteY19" fmla="*/ 489538 h 571237"/>
              <a:gd name="connsiteX20" fmla="*/ 455037 w 571236"/>
              <a:gd name="connsiteY20" fmla="*/ 239064 h 571237"/>
              <a:gd name="connsiteX21" fmla="*/ 484848 w 571236"/>
              <a:gd name="connsiteY21" fmla="*/ 268833 h 571237"/>
              <a:gd name="connsiteX22" fmla="*/ 494040 w 571236"/>
              <a:gd name="connsiteY22" fmla="*/ 272636 h 571237"/>
              <a:gd name="connsiteX23" fmla="*/ 503232 w 571236"/>
              <a:gd name="connsiteY23" fmla="*/ 268833 h 571237"/>
              <a:gd name="connsiteX24" fmla="*/ 503232 w 571236"/>
              <a:gd name="connsiteY24" fmla="*/ 250475 h 571237"/>
              <a:gd name="connsiteX25" fmla="*/ 446606 w 571236"/>
              <a:gd name="connsiteY25" fmla="*/ 193929 h 571237"/>
              <a:gd name="connsiteX26" fmla="*/ 532231 w 571236"/>
              <a:gd name="connsiteY26" fmla="*/ 108427 h 571237"/>
              <a:gd name="connsiteX27" fmla="*/ 549041 w 571236"/>
              <a:gd name="connsiteY27" fmla="*/ 125213 h 571237"/>
              <a:gd name="connsiteX28" fmla="*/ 558232 w 571236"/>
              <a:gd name="connsiteY28" fmla="*/ 129017 h 571237"/>
              <a:gd name="connsiteX29" fmla="*/ 567424 w 571236"/>
              <a:gd name="connsiteY29" fmla="*/ 125213 h 571237"/>
              <a:gd name="connsiteX30" fmla="*/ 567429 w 571236"/>
              <a:gd name="connsiteY30" fmla="*/ 106854 h 571237"/>
              <a:gd name="connsiteX31" fmla="*/ 164972 w 571236"/>
              <a:gd name="connsiteY31" fmla="*/ 398659 h 571237"/>
              <a:gd name="connsiteX32" fmla="*/ 155793 w 571236"/>
              <a:gd name="connsiteY32" fmla="*/ 402463 h 571237"/>
              <a:gd name="connsiteX33" fmla="*/ 146613 w 571236"/>
              <a:gd name="connsiteY33" fmla="*/ 398659 h 571237"/>
              <a:gd name="connsiteX34" fmla="*/ 123348 w 571236"/>
              <a:gd name="connsiteY34" fmla="*/ 375394 h 571237"/>
              <a:gd name="connsiteX35" fmla="*/ 123348 w 571236"/>
              <a:gd name="connsiteY35" fmla="*/ 357036 h 571237"/>
              <a:gd name="connsiteX36" fmla="*/ 141706 w 571236"/>
              <a:gd name="connsiteY36" fmla="*/ 357036 h 571237"/>
              <a:gd name="connsiteX37" fmla="*/ 164971 w 571236"/>
              <a:gd name="connsiteY37" fmla="*/ 380302 h 571237"/>
              <a:gd name="connsiteX38" fmla="*/ 164972 w 571236"/>
              <a:gd name="connsiteY38" fmla="*/ 398659 h 571237"/>
              <a:gd name="connsiteX39" fmla="*/ 203920 w 571236"/>
              <a:gd name="connsiteY39" fmla="*/ 333745 h 571237"/>
              <a:gd name="connsiteX40" fmla="*/ 194741 w 571236"/>
              <a:gd name="connsiteY40" fmla="*/ 337549 h 571237"/>
              <a:gd name="connsiteX41" fmla="*/ 185561 w 571236"/>
              <a:gd name="connsiteY41" fmla="*/ 333745 h 571237"/>
              <a:gd name="connsiteX42" fmla="*/ 175279 w 571236"/>
              <a:gd name="connsiteY42" fmla="*/ 323463 h 571237"/>
              <a:gd name="connsiteX43" fmla="*/ 175279 w 571236"/>
              <a:gd name="connsiteY43" fmla="*/ 305105 h 571237"/>
              <a:gd name="connsiteX44" fmla="*/ 193637 w 571236"/>
              <a:gd name="connsiteY44" fmla="*/ 305105 h 571237"/>
              <a:gd name="connsiteX45" fmla="*/ 203919 w 571236"/>
              <a:gd name="connsiteY45" fmla="*/ 315387 h 571237"/>
              <a:gd name="connsiteX46" fmla="*/ 203920 w 571236"/>
              <a:gd name="connsiteY46" fmla="*/ 333745 h 571237"/>
              <a:gd name="connsiteX47" fmla="*/ 268833 w 571236"/>
              <a:gd name="connsiteY47" fmla="*/ 294797 h 571237"/>
              <a:gd name="connsiteX48" fmla="*/ 259654 w 571236"/>
              <a:gd name="connsiteY48" fmla="*/ 298601 h 571237"/>
              <a:gd name="connsiteX49" fmla="*/ 250474 w 571236"/>
              <a:gd name="connsiteY49" fmla="*/ 294797 h 571237"/>
              <a:gd name="connsiteX50" fmla="*/ 227209 w 571236"/>
              <a:gd name="connsiteY50" fmla="*/ 271532 h 571237"/>
              <a:gd name="connsiteX51" fmla="*/ 227209 w 571236"/>
              <a:gd name="connsiteY51" fmla="*/ 253174 h 571237"/>
              <a:gd name="connsiteX52" fmla="*/ 245567 w 571236"/>
              <a:gd name="connsiteY52" fmla="*/ 253174 h 571237"/>
              <a:gd name="connsiteX53" fmla="*/ 268832 w 571236"/>
              <a:gd name="connsiteY53" fmla="*/ 276440 h 571237"/>
              <a:gd name="connsiteX54" fmla="*/ 268833 w 571236"/>
              <a:gd name="connsiteY54" fmla="*/ 294797 h 571237"/>
              <a:gd name="connsiteX55" fmla="*/ 307781 w 571236"/>
              <a:gd name="connsiteY55" fmla="*/ 229885 h 571237"/>
              <a:gd name="connsiteX56" fmla="*/ 298602 w 571236"/>
              <a:gd name="connsiteY56" fmla="*/ 233688 h 571237"/>
              <a:gd name="connsiteX57" fmla="*/ 289422 w 571236"/>
              <a:gd name="connsiteY57" fmla="*/ 229885 h 571237"/>
              <a:gd name="connsiteX58" fmla="*/ 279140 w 571236"/>
              <a:gd name="connsiteY58" fmla="*/ 219602 h 571237"/>
              <a:gd name="connsiteX59" fmla="*/ 279140 w 571236"/>
              <a:gd name="connsiteY59" fmla="*/ 201244 h 571237"/>
              <a:gd name="connsiteX60" fmla="*/ 297498 w 571236"/>
              <a:gd name="connsiteY60" fmla="*/ 201244 h 571237"/>
              <a:gd name="connsiteX61" fmla="*/ 307780 w 571236"/>
              <a:gd name="connsiteY61" fmla="*/ 211527 h 571237"/>
              <a:gd name="connsiteX62" fmla="*/ 307781 w 571236"/>
              <a:gd name="connsiteY62" fmla="*/ 229885 h 57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71236" h="571237">
                <a:moveTo>
                  <a:pt x="567429" y="106854"/>
                </a:moveTo>
                <a:lnTo>
                  <a:pt x="464233" y="3804"/>
                </a:lnTo>
                <a:cubicBezTo>
                  <a:pt x="459154" y="-1268"/>
                  <a:pt x="450927" y="-1268"/>
                  <a:pt x="445848" y="3804"/>
                </a:cubicBezTo>
                <a:cubicBezTo>
                  <a:pt x="440769" y="8876"/>
                  <a:pt x="440769" y="17091"/>
                  <a:pt x="445848" y="22162"/>
                </a:cubicBezTo>
                <a:lnTo>
                  <a:pt x="461439" y="37731"/>
                </a:lnTo>
                <a:lnTo>
                  <a:pt x="375815" y="123234"/>
                </a:lnTo>
                <a:lnTo>
                  <a:pt x="321221" y="68717"/>
                </a:lnTo>
                <a:cubicBezTo>
                  <a:pt x="316141" y="63645"/>
                  <a:pt x="307915" y="63645"/>
                  <a:pt x="302836" y="68717"/>
                </a:cubicBezTo>
                <a:cubicBezTo>
                  <a:pt x="297757" y="73788"/>
                  <a:pt x="297757" y="82004"/>
                  <a:pt x="302836" y="87075"/>
                </a:cubicBezTo>
                <a:lnTo>
                  <a:pt x="332647" y="116844"/>
                </a:lnTo>
                <a:lnTo>
                  <a:pt x="81816" y="367318"/>
                </a:lnTo>
                <a:cubicBezTo>
                  <a:pt x="79378" y="369753"/>
                  <a:pt x="78008" y="373049"/>
                  <a:pt x="78008" y="376498"/>
                </a:cubicBezTo>
                <a:cubicBezTo>
                  <a:pt x="78008" y="404032"/>
                  <a:pt x="87990" y="429034"/>
                  <a:pt x="104003" y="449025"/>
                </a:cubicBezTo>
                <a:lnTo>
                  <a:pt x="3809" y="549076"/>
                </a:lnTo>
                <a:cubicBezTo>
                  <a:pt x="-1270" y="554148"/>
                  <a:pt x="-1270" y="562364"/>
                  <a:pt x="3809" y="567434"/>
                </a:cubicBezTo>
                <a:cubicBezTo>
                  <a:pt x="6348" y="569970"/>
                  <a:pt x="9675" y="571238"/>
                  <a:pt x="13001" y="571238"/>
                </a:cubicBezTo>
                <a:cubicBezTo>
                  <a:pt x="16327" y="571238"/>
                  <a:pt x="19654" y="569970"/>
                  <a:pt x="22193" y="567434"/>
                </a:cubicBezTo>
                <a:lnTo>
                  <a:pt x="122386" y="467383"/>
                </a:lnTo>
                <a:cubicBezTo>
                  <a:pt x="142406" y="483374"/>
                  <a:pt x="167443" y="493342"/>
                  <a:pt x="195016" y="493342"/>
                </a:cubicBezTo>
                <a:cubicBezTo>
                  <a:pt x="198469" y="493342"/>
                  <a:pt x="201771" y="491973"/>
                  <a:pt x="204207" y="489538"/>
                </a:cubicBezTo>
                <a:lnTo>
                  <a:pt x="455037" y="239064"/>
                </a:lnTo>
                <a:lnTo>
                  <a:pt x="484848" y="268833"/>
                </a:lnTo>
                <a:cubicBezTo>
                  <a:pt x="487387" y="271368"/>
                  <a:pt x="490714" y="272636"/>
                  <a:pt x="494040" y="272636"/>
                </a:cubicBezTo>
                <a:cubicBezTo>
                  <a:pt x="497366" y="272636"/>
                  <a:pt x="500693" y="271368"/>
                  <a:pt x="503232" y="268833"/>
                </a:cubicBezTo>
                <a:cubicBezTo>
                  <a:pt x="508311" y="263761"/>
                  <a:pt x="508311" y="255545"/>
                  <a:pt x="503232" y="250475"/>
                </a:cubicBezTo>
                <a:lnTo>
                  <a:pt x="446606" y="193929"/>
                </a:lnTo>
                <a:lnTo>
                  <a:pt x="532231" y="108427"/>
                </a:lnTo>
                <a:lnTo>
                  <a:pt x="549041" y="125213"/>
                </a:lnTo>
                <a:cubicBezTo>
                  <a:pt x="551579" y="127748"/>
                  <a:pt x="554906" y="129017"/>
                  <a:pt x="558232" y="129017"/>
                </a:cubicBezTo>
                <a:cubicBezTo>
                  <a:pt x="561559" y="129017"/>
                  <a:pt x="564885" y="127748"/>
                  <a:pt x="567424" y="125213"/>
                </a:cubicBezTo>
                <a:cubicBezTo>
                  <a:pt x="572507" y="120140"/>
                  <a:pt x="572507" y="111925"/>
                  <a:pt x="567429" y="106854"/>
                </a:cubicBezTo>
                <a:close/>
                <a:moveTo>
                  <a:pt x="164972" y="398659"/>
                </a:moveTo>
                <a:cubicBezTo>
                  <a:pt x="162437" y="401195"/>
                  <a:pt x="159114" y="402463"/>
                  <a:pt x="155793" y="402463"/>
                </a:cubicBezTo>
                <a:cubicBezTo>
                  <a:pt x="152471" y="402463"/>
                  <a:pt x="149150" y="401195"/>
                  <a:pt x="146613" y="398659"/>
                </a:cubicBezTo>
                <a:lnTo>
                  <a:pt x="123348" y="375394"/>
                </a:lnTo>
                <a:cubicBezTo>
                  <a:pt x="118276" y="370322"/>
                  <a:pt x="118276" y="362107"/>
                  <a:pt x="123348" y="357036"/>
                </a:cubicBezTo>
                <a:cubicBezTo>
                  <a:pt x="128420" y="351964"/>
                  <a:pt x="136635" y="351964"/>
                  <a:pt x="141706" y="357036"/>
                </a:cubicBezTo>
                <a:lnTo>
                  <a:pt x="164971" y="380302"/>
                </a:lnTo>
                <a:cubicBezTo>
                  <a:pt x="170043" y="385372"/>
                  <a:pt x="170043" y="393588"/>
                  <a:pt x="164972" y="398659"/>
                </a:cubicBezTo>
                <a:close/>
                <a:moveTo>
                  <a:pt x="203920" y="333745"/>
                </a:moveTo>
                <a:cubicBezTo>
                  <a:pt x="201385" y="336281"/>
                  <a:pt x="198062" y="337549"/>
                  <a:pt x="194741" y="337549"/>
                </a:cubicBezTo>
                <a:cubicBezTo>
                  <a:pt x="191419" y="337549"/>
                  <a:pt x="188098" y="336281"/>
                  <a:pt x="185561" y="333745"/>
                </a:cubicBezTo>
                <a:lnTo>
                  <a:pt x="175279" y="323463"/>
                </a:lnTo>
                <a:cubicBezTo>
                  <a:pt x="170207" y="318391"/>
                  <a:pt x="170207" y="310176"/>
                  <a:pt x="175279" y="305105"/>
                </a:cubicBezTo>
                <a:cubicBezTo>
                  <a:pt x="180351" y="300033"/>
                  <a:pt x="188566" y="300033"/>
                  <a:pt x="193637" y="305105"/>
                </a:cubicBezTo>
                <a:lnTo>
                  <a:pt x="203919" y="315387"/>
                </a:lnTo>
                <a:cubicBezTo>
                  <a:pt x="208991" y="320459"/>
                  <a:pt x="208991" y="328675"/>
                  <a:pt x="203920" y="333745"/>
                </a:cubicBezTo>
                <a:close/>
                <a:moveTo>
                  <a:pt x="268833" y="294797"/>
                </a:moveTo>
                <a:cubicBezTo>
                  <a:pt x="266298" y="297333"/>
                  <a:pt x="262975" y="298601"/>
                  <a:pt x="259654" y="298601"/>
                </a:cubicBezTo>
                <a:cubicBezTo>
                  <a:pt x="256332" y="298601"/>
                  <a:pt x="253011" y="297333"/>
                  <a:pt x="250474" y="294797"/>
                </a:cubicBezTo>
                <a:lnTo>
                  <a:pt x="227209" y="271532"/>
                </a:lnTo>
                <a:cubicBezTo>
                  <a:pt x="222137" y="266460"/>
                  <a:pt x="222137" y="258245"/>
                  <a:pt x="227209" y="253174"/>
                </a:cubicBezTo>
                <a:cubicBezTo>
                  <a:pt x="232280" y="248102"/>
                  <a:pt x="240496" y="248102"/>
                  <a:pt x="245567" y="253174"/>
                </a:cubicBezTo>
                <a:lnTo>
                  <a:pt x="268832" y="276440"/>
                </a:lnTo>
                <a:cubicBezTo>
                  <a:pt x="273905" y="281511"/>
                  <a:pt x="273905" y="289727"/>
                  <a:pt x="268833" y="294797"/>
                </a:cubicBezTo>
                <a:close/>
                <a:moveTo>
                  <a:pt x="307781" y="229885"/>
                </a:moveTo>
                <a:cubicBezTo>
                  <a:pt x="305246" y="232420"/>
                  <a:pt x="301923" y="233688"/>
                  <a:pt x="298602" y="233688"/>
                </a:cubicBezTo>
                <a:cubicBezTo>
                  <a:pt x="295280" y="233688"/>
                  <a:pt x="291958" y="232420"/>
                  <a:pt x="289422" y="229885"/>
                </a:cubicBezTo>
                <a:lnTo>
                  <a:pt x="279140" y="219602"/>
                </a:lnTo>
                <a:cubicBezTo>
                  <a:pt x="274068" y="214531"/>
                  <a:pt x="274068" y="206315"/>
                  <a:pt x="279140" y="201244"/>
                </a:cubicBezTo>
                <a:cubicBezTo>
                  <a:pt x="284211" y="196173"/>
                  <a:pt x="292427" y="196173"/>
                  <a:pt x="297498" y="201244"/>
                </a:cubicBezTo>
                <a:lnTo>
                  <a:pt x="307780" y="211527"/>
                </a:lnTo>
                <a:cubicBezTo>
                  <a:pt x="312853" y="216597"/>
                  <a:pt x="312853" y="224813"/>
                  <a:pt x="307781" y="229885"/>
                </a:cubicBezTo>
                <a:close/>
              </a:path>
            </a:pathLst>
          </a:custGeom>
          <a:solidFill>
            <a:schemeClr val="bg1"/>
          </a:solidFill>
          <a:ln w="1198" cap="flat">
            <a:noFill/>
            <a:prstDash val="solid"/>
            <a:miter/>
          </a:ln>
        </p:spPr>
        <p:txBody>
          <a:bodyPr rtlCol="0" anchor="ctr"/>
          <a:lstStyle/>
          <a:p>
            <a:endParaRPr lang="es-MX"/>
          </a:p>
        </p:txBody>
      </p:sp>
      <p:grpSp>
        <p:nvGrpSpPr>
          <p:cNvPr id="57" name="Gráfico 243">
            <a:extLst>
              <a:ext uri="{FF2B5EF4-FFF2-40B4-BE49-F238E27FC236}">
                <a16:creationId xmlns:a16="http://schemas.microsoft.com/office/drawing/2014/main" id="{0EBB6DEC-4A37-944B-61FC-62C67823B01D}"/>
              </a:ext>
            </a:extLst>
          </p:cNvPr>
          <p:cNvGrpSpPr/>
          <p:nvPr/>
        </p:nvGrpSpPr>
        <p:grpSpPr>
          <a:xfrm>
            <a:off x="9268710" y="4661505"/>
            <a:ext cx="397000" cy="463766"/>
            <a:chOff x="527807" y="4262190"/>
            <a:chExt cx="654197" cy="654197"/>
          </a:xfrm>
          <a:solidFill>
            <a:schemeClr val="bg1"/>
          </a:solidFill>
        </p:grpSpPr>
        <p:sp>
          <p:nvSpPr>
            <p:cNvPr id="58" name="Forma libre 384">
              <a:extLst>
                <a:ext uri="{FF2B5EF4-FFF2-40B4-BE49-F238E27FC236}">
                  <a16:creationId xmlns:a16="http://schemas.microsoft.com/office/drawing/2014/main" id="{459E97A6-F603-EE97-A702-9333427ABF4B}"/>
                </a:ext>
              </a:extLst>
            </p:cNvPr>
            <p:cNvSpPr/>
            <p:nvPr/>
          </p:nvSpPr>
          <p:spPr>
            <a:xfrm>
              <a:off x="853947" y="4343006"/>
              <a:ext cx="273434" cy="246602"/>
            </a:xfrm>
            <a:custGeom>
              <a:avLst/>
              <a:gdLst>
                <a:gd name="connsiteX0" fmla="*/ 96362 w 273433"/>
                <a:gd name="connsiteY0" fmla="*/ 246283 h 246601"/>
                <a:gd name="connsiteX1" fmla="*/ 182122 w 273433"/>
                <a:gd name="connsiteY1" fmla="*/ 191364 h 246601"/>
                <a:gd name="connsiteX2" fmla="*/ 273541 w 273433"/>
                <a:gd name="connsiteY2" fmla="*/ 96362 h 246601"/>
                <a:gd name="connsiteX3" fmla="*/ 178137 w 273433"/>
                <a:gd name="connsiteY3" fmla="*/ 958 h 246601"/>
                <a:gd name="connsiteX4" fmla="*/ 92067 w 273433"/>
                <a:gd name="connsiteY4" fmla="*/ 55910 h 246601"/>
                <a:gd name="connsiteX5" fmla="*/ 958 w 273433"/>
                <a:gd name="connsiteY5" fmla="*/ 150879 h 246601"/>
                <a:gd name="connsiteX6" fmla="*/ 96362 w 273433"/>
                <a:gd name="connsiteY6" fmla="*/ 246283 h 246601"/>
                <a:gd name="connsiteX7" fmla="*/ 164508 w 273433"/>
                <a:gd name="connsiteY7" fmla="*/ 69105 h 246601"/>
                <a:gd name="connsiteX8" fmla="*/ 178137 w 273433"/>
                <a:gd name="connsiteY8" fmla="*/ 55475 h 246601"/>
                <a:gd name="connsiteX9" fmla="*/ 191767 w 273433"/>
                <a:gd name="connsiteY9" fmla="*/ 69105 h 246601"/>
                <a:gd name="connsiteX10" fmla="*/ 191767 w 273433"/>
                <a:gd name="connsiteY10" fmla="*/ 123622 h 246601"/>
                <a:gd name="connsiteX11" fmla="*/ 178137 w 273433"/>
                <a:gd name="connsiteY11" fmla="*/ 137251 h 246601"/>
                <a:gd name="connsiteX12" fmla="*/ 164508 w 273433"/>
                <a:gd name="connsiteY12" fmla="*/ 123622 h 246601"/>
                <a:gd name="connsiteX13" fmla="*/ 164508 w 273433"/>
                <a:gd name="connsiteY13" fmla="*/ 69105 h 246601"/>
                <a:gd name="connsiteX14" fmla="*/ 83966 w 273433"/>
                <a:gd name="connsiteY14" fmla="*/ 84164 h 246601"/>
                <a:gd name="connsiteX15" fmla="*/ 82733 w 273433"/>
                <a:gd name="connsiteY15" fmla="*/ 96364 h 246601"/>
                <a:gd name="connsiteX16" fmla="*/ 84984 w 273433"/>
                <a:gd name="connsiteY16" fmla="*/ 116561 h 246601"/>
                <a:gd name="connsiteX17" fmla="*/ 82733 w 273433"/>
                <a:gd name="connsiteY17" fmla="*/ 123622 h 246601"/>
                <a:gd name="connsiteX18" fmla="*/ 82733 w 273433"/>
                <a:gd name="connsiteY18" fmla="*/ 178138 h 246601"/>
                <a:gd name="connsiteX19" fmla="*/ 96362 w 273433"/>
                <a:gd name="connsiteY19" fmla="*/ 191768 h 246601"/>
                <a:gd name="connsiteX20" fmla="*/ 109992 w 273433"/>
                <a:gd name="connsiteY20" fmla="*/ 178138 h 246601"/>
                <a:gd name="connsiteX21" fmla="*/ 109992 w 273433"/>
                <a:gd name="connsiteY21" fmla="*/ 162921 h 246601"/>
                <a:gd name="connsiteX22" fmla="*/ 152939 w 273433"/>
                <a:gd name="connsiteY22" fmla="*/ 187959 h 246601"/>
                <a:gd name="connsiteX23" fmla="*/ 96362 w 273433"/>
                <a:gd name="connsiteY23" fmla="*/ 219026 h 246601"/>
                <a:gd name="connsiteX24" fmla="*/ 28217 w 273433"/>
                <a:gd name="connsiteY24" fmla="*/ 150881 h 246601"/>
                <a:gd name="connsiteX25" fmla="*/ 83966 w 273433"/>
                <a:gd name="connsiteY25" fmla="*/ 84164 h 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3433" h="246601">
                  <a:moveTo>
                    <a:pt x="96362" y="246283"/>
                  </a:moveTo>
                  <a:cubicBezTo>
                    <a:pt x="133337" y="246283"/>
                    <a:pt x="166488" y="224502"/>
                    <a:pt x="182122" y="191364"/>
                  </a:cubicBezTo>
                  <a:cubicBezTo>
                    <a:pt x="232840" y="189223"/>
                    <a:pt x="273541" y="147598"/>
                    <a:pt x="273541" y="96362"/>
                  </a:cubicBezTo>
                  <a:cubicBezTo>
                    <a:pt x="273541" y="43762"/>
                    <a:pt x="230737" y="958"/>
                    <a:pt x="178137" y="958"/>
                  </a:cubicBezTo>
                  <a:cubicBezTo>
                    <a:pt x="140048" y="958"/>
                    <a:pt x="107350" y="23554"/>
                    <a:pt x="92067" y="55910"/>
                  </a:cubicBezTo>
                  <a:cubicBezTo>
                    <a:pt x="41494" y="58211"/>
                    <a:pt x="958" y="99751"/>
                    <a:pt x="958" y="150879"/>
                  </a:cubicBezTo>
                  <a:cubicBezTo>
                    <a:pt x="958" y="203480"/>
                    <a:pt x="43762" y="246283"/>
                    <a:pt x="96362" y="246283"/>
                  </a:cubicBezTo>
                  <a:close/>
                  <a:moveTo>
                    <a:pt x="164508" y="69105"/>
                  </a:moveTo>
                  <a:cubicBezTo>
                    <a:pt x="164508" y="61571"/>
                    <a:pt x="170604" y="55475"/>
                    <a:pt x="178137" y="55475"/>
                  </a:cubicBezTo>
                  <a:cubicBezTo>
                    <a:pt x="185671" y="55475"/>
                    <a:pt x="191767" y="61571"/>
                    <a:pt x="191767" y="69105"/>
                  </a:cubicBezTo>
                  <a:lnTo>
                    <a:pt x="191767" y="123622"/>
                  </a:lnTo>
                  <a:cubicBezTo>
                    <a:pt x="191767" y="131155"/>
                    <a:pt x="185671" y="137251"/>
                    <a:pt x="178137" y="137251"/>
                  </a:cubicBezTo>
                  <a:cubicBezTo>
                    <a:pt x="170604" y="137251"/>
                    <a:pt x="164508" y="131155"/>
                    <a:pt x="164508" y="123622"/>
                  </a:cubicBezTo>
                  <a:lnTo>
                    <a:pt x="164508" y="69105"/>
                  </a:lnTo>
                  <a:close/>
                  <a:moveTo>
                    <a:pt x="83966" y="84164"/>
                  </a:moveTo>
                  <a:cubicBezTo>
                    <a:pt x="83442" y="88202"/>
                    <a:pt x="82733" y="92187"/>
                    <a:pt x="82733" y="96364"/>
                  </a:cubicBezTo>
                  <a:cubicBezTo>
                    <a:pt x="82733" y="103304"/>
                    <a:pt x="83570" y="110038"/>
                    <a:pt x="84984" y="116561"/>
                  </a:cubicBezTo>
                  <a:cubicBezTo>
                    <a:pt x="83684" y="118650"/>
                    <a:pt x="82733" y="120977"/>
                    <a:pt x="82733" y="123622"/>
                  </a:cubicBezTo>
                  <a:lnTo>
                    <a:pt x="82733" y="178138"/>
                  </a:lnTo>
                  <a:cubicBezTo>
                    <a:pt x="82733" y="185672"/>
                    <a:pt x="88829" y="191768"/>
                    <a:pt x="96362" y="191768"/>
                  </a:cubicBezTo>
                  <a:cubicBezTo>
                    <a:pt x="103896" y="191768"/>
                    <a:pt x="109992" y="185672"/>
                    <a:pt x="109992" y="178138"/>
                  </a:cubicBezTo>
                  <a:lnTo>
                    <a:pt x="109992" y="162921"/>
                  </a:lnTo>
                  <a:cubicBezTo>
                    <a:pt x="121630" y="174834"/>
                    <a:pt x="136440" y="183404"/>
                    <a:pt x="152939" y="187959"/>
                  </a:cubicBezTo>
                  <a:cubicBezTo>
                    <a:pt x="140578" y="206943"/>
                    <a:pt x="119516" y="219026"/>
                    <a:pt x="96362" y="219026"/>
                  </a:cubicBezTo>
                  <a:cubicBezTo>
                    <a:pt x="58776" y="219026"/>
                    <a:pt x="28217" y="188453"/>
                    <a:pt x="28217" y="150881"/>
                  </a:cubicBezTo>
                  <a:cubicBezTo>
                    <a:pt x="28216" y="117773"/>
                    <a:pt x="51986" y="90186"/>
                    <a:pt x="83966" y="84164"/>
                  </a:cubicBezTo>
                  <a:close/>
                </a:path>
              </a:pathLst>
            </a:custGeom>
            <a:grpFill/>
            <a:ln w="9525" cap="flat">
              <a:noFill/>
              <a:prstDash val="solid"/>
              <a:miter/>
            </a:ln>
          </p:spPr>
          <p:txBody>
            <a:bodyPr rtlCol="0" anchor="ctr"/>
            <a:lstStyle/>
            <a:p>
              <a:endParaRPr lang="es-MX"/>
            </a:p>
          </p:txBody>
        </p:sp>
        <p:sp>
          <p:nvSpPr>
            <p:cNvPr id="59" name="Forma libre 385">
              <a:extLst>
                <a:ext uri="{FF2B5EF4-FFF2-40B4-BE49-F238E27FC236}">
                  <a16:creationId xmlns:a16="http://schemas.microsoft.com/office/drawing/2014/main" id="{7072661F-C98F-5FE9-1D08-3F6FBD4F0D79}"/>
                </a:ext>
              </a:extLst>
            </p:cNvPr>
            <p:cNvSpPr/>
            <p:nvPr/>
          </p:nvSpPr>
          <p:spPr>
            <a:xfrm>
              <a:off x="526849" y="4533816"/>
              <a:ext cx="160994" cy="246602"/>
            </a:xfrm>
            <a:custGeom>
              <a:avLst/>
              <a:gdLst>
                <a:gd name="connsiteX0" fmla="*/ 128252 w 160993"/>
                <a:gd name="connsiteY0" fmla="*/ 23422 h 246601"/>
                <a:gd name="connsiteX1" fmla="*/ 17249 w 160993"/>
                <a:gd name="connsiteY1" fmla="*/ 1222 h 246601"/>
                <a:gd name="connsiteX2" fmla="*/ 5936 w 160993"/>
                <a:gd name="connsiteY2" fmla="*/ 4043 h 246601"/>
                <a:gd name="connsiteX3" fmla="*/ 958 w 160993"/>
                <a:gd name="connsiteY3" fmla="*/ 14584 h 246601"/>
                <a:gd name="connsiteX4" fmla="*/ 958 w 160993"/>
                <a:gd name="connsiteY4" fmla="*/ 232650 h 246601"/>
                <a:gd name="connsiteX5" fmla="*/ 14588 w 160993"/>
                <a:gd name="connsiteY5" fmla="*/ 246280 h 246601"/>
                <a:gd name="connsiteX6" fmla="*/ 99982 w 160993"/>
                <a:gd name="connsiteY6" fmla="*/ 246280 h 246601"/>
                <a:gd name="connsiteX7" fmla="*/ 140471 w 160993"/>
                <a:gd name="connsiteY7" fmla="*/ 211182 h 246601"/>
                <a:gd name="connsiteX8" fmla="*/ 160728 w 160993"/>
                <a:gd name="connsiteY8" fmla="*/ 69300 h 246601"/>
                <a:gd name="connsiteX9" fmla="*/ 128252 w 160993"/>
                <a:gd name="connsiteY9" fmla="*/ 23422 h 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993" h="246601">
                  <a:moveTo>
                    <a:pt x="128252" y="23422"/>
                  </a:moveTo>
                  <a:lnTo>
                    <a:pt x="17249" y="1222"/>
                  </a:lnTo>
                  <a:cubicBezTo>
                    <a:pt x="13283" y="423"/>
                    <a:pt x="9104" y="1462"/>
                    <a:pt x="5936" y="4043"/>
                  </a:cubicBezTo>
                  <a:cubicBezTo>
                    <a:pt x="2794" y="6638"/>
                    <a:pt x="958" y="10498"/>
                    <a:pt x="958" y="14584"/>
                  </a:cubicBezTo>
                  <a:lnTo>
                    <a:pt x="958" y="232650"/>
                  </a:lnTo>
                  <a:cubicBezTo>
                    <a:pt x="958" y="240184"/>
                    <a:pt x="7054" y="246280"/>
                    <a:pt x="14588" y="246280"/>
                  </a:cubicBezTo>
                  <a:lnTo>
                    <a:pt x="99982" y="246280"/>
                  </a:lnTo>
                  <a:cubicBezTo>
                    <a:pt x="120213" y="246280"/>
                    <a:pt x="137622" y="231186"/>
                    <a:pt x="140471" y="211182"/>
                  </a:cubicBezTo>
                  <a:lnTo>
                    <a:pt x="160728" y="69300"/>
                  </a:lnTo>
                  <a:cubicBezTo>
                    <a:pt x="163789" y="47818"/>
                    <a:pt x="149548" y="27668"/>
                    <a:pt x="128252" y="23422"/>
                  </a:cubicBezTo>
                  <a:close/>
                </a:path>
              </a:pathLst>
            </a:custGeom>
            <a:grpFill/>
            <a:ln w="9525" cap="flat">
              <a:noFill/>
              <a:prstDash val="solid"/>
              <a:miter/>
            </a:ln>
          </p:spPr>
          <p:txBody>
            <a:bodyPr rtlCol="0" anchor="ctr"/>
            <a:lstStyle/>
            <a:p>
              <a:endParaRPr lang="es-MX"/>
            </a:p>
          </p:txBody>
        </p:sp>
        <p:sp>
          <p:nvSpPr>
            <p:cNvPr id="60" name="Forma libre 386">
              <a:extLst>
                <a:ext uri="{FF2B5EF4-FFF2-40B4-BE49-F238E27FC236}">
                  <a16:creationId xmlns:a16="http://schemas.microsoft.com/office/drawing/2014/main" id="{2988C43E-83F8-348A-20F6-0CDC7D861305}"/>
                </a:ext>
              </a:extLst>
            </p:cNvPr>
            <p:cNvSpPr/>
            <p:nvPr/>
          </p:nvSpPr>
          <p:spPr>
            <a:xfrm>
              <a:off x="691333" y="4574696"/>
              <a:ext cx="490648" cy="260657"/>
            </a:xfrm>
            <a:custGeom>
              <a:avLst/>
              <a:gdLst>
                <a:gd name="connsiteX0" fmla="*/ 408897 w 490647"/>
                <a:gd name="connsiteY0" fmla="*/ 82737 h 260656"/>
                <a:gd name="connsiteX1" fmla="*/ 337377 w 490647"/>
                <a:gd name="connsiteY1" fmla="*/ 95278 h 260656"/>
                <a:gd name="connsiteX2" fmla="*/ 327113 w 490647"/>
                <a:gd name="connsiteY2" fmla="*/ 109176 h 260656"/>
                <a:gd name="connsiteX3" fmla="*/ 327122 w 490647"/>
                <a:gd name="connsiteY3" fmla="*/ 109995 h 260656"/>
                <a:gd name="connsiteX4" fmla="*/ 301594 w 490647"/>
                <a:gd name="connsiteY4" fmla="*/ 160998 h 260656"/>
                <a:gd name="connsiteX5" fmla="*/ 237175 w 490647"/>
                <a:gd name="connsiteY5" fmla="*/ 178446 h 260656"/>
                <a:gd name="connsiteX6" fmla="*/ 84567 w 490647"/>
                <a:gd name="connsiteY6" fmla="*/ 149425 h 260656"/>
                <a:gd name="connsiteX7" fmla="*/ 74270 w 490647"/>
                <a:gd name="connsiteY7" fmla="*/ 133657 h 260656"/>
                <a:gd name="connsiteX8" fmla="*/ 91541 w 490647"/>
                <a:gd name="connsiteY8" fmla="*/ 123063 h 260656"/>
                <a:gd name="connsiteX9" fmla="*/ 237175 w 490647"/>
                <a:gd name="connsiteY9" fmla="*/ 151186 h 260656"/>
                <a:gd name="connsiteX10" fmla="*/ 285303 w 490647"/>
                <a:gd name="connsiteY10" fmla="*/ 139141 h 260656"/>
                <a:gd name="connsiteX11" fmla="*/ 299864 w 490647"/>
                <a:gd name="connsiteY11" fmla="*/ 109992 h 260656"/>
                <a:gd name="connsiteX12" fmla="*/ 299159 w 490647"/>
                <a:gd name="connsiteY12" fmla="*/ 103516 h 260656"/>
                <a:gd name="connsiteX13" fmla="*/ 193547 w 490647"/>
                <a:gd name="connsiteY13" fmla="*/ 42113 h 260656"/>
                <a:gd name="connsiteX14" fmla="*/ 135304 w 490647"/>
                <a:gd name="connsiteY14" fmla="*/ 20630 h 260656"/>
                <a:gd name="connsiteX15" fmla="*/ 68170 w 490647"/>
                <a:gd name="connsiteY15" fmla="*/ 958 h 260656"/>
                <a:gd name="connsiteX16" fmla="*/ 35360 w 490647"/>
                <a:gd name="connsiteY16" fmla="*/ 3213 h 260656"/>
                <a:gd name="connsiteX17" fmla="*/ 23585 w 490647"/>
                <a:gd name="connsiteY17" fmla="*/ 17764 h 260656"/>
                <a:gd name="connsiteX18" fmla="*/ 23209 w 490647"/>
                <a:gd name="connsiteY18" fmla="*/ 32275 h 260656"/>
                <a:gd name="connsiteX19" fmla="*/ 2952 w 490647"/>
                <a:gd name="connsiteY19" fmla="*/ 174197 h 260656"/>
                <a:gd name="connsiteX20" fmla="*/ 2073 w 490647"/>
                <a:gd name="connsiteY20" fmla="*/ 177883 h 260656"/>
                <a:gd name="connsiteX21" fmla="*/ 1354 w 490647"/>
                <a:gd name="connsiteY21" fmla="*/ 180611 h 260656"/>
                <a:gd name="connsiteX22" fmla="*/ 9020 w 490647"/>
                <a:gd name="connsiteY22" fmla="*/ 196317 h 260656"/>
                <a:gd name="connsiteX23" fmla="*/ 204459 w 490647"/>
                <a:gd name="connsiteY23" fmla="*/ 259910 h 260656"/>
                <a:gd name="connsiteX24" fmla="*/ 438177 w 490647"/>
                <a:gd name="connsiteY24" fmla="*/ 171002 h 260656"/>
                <a:gd name="connsiteX25" fmla="*/ 482233 w 490647"/>
                <a:gd name="connsiteY25" fmla="*/ 149861 h 260656"/>
                <a:gd name="connsiteX26" fmla="*/ 490667 w 490647"/>
                <a:gd name="connsiteY26" fmla="*/ 137746 h 260656"/>
                <a:gd name="connsiteX27" fmla="*/ 408897 w 490647"/>
                <a:gd name="connsiteY27" fmla="*/ 82737 h 2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0647" h="260656">
                  <a:moveTo>
                    <a:pt x="408897" y="82737"/>
                  </a:moveTo>
                  <a:cubicBezTo>
                    <a:pt x="391880" y="82737"/>
                    <a:pt x="363181" y="88803"/>
                    <a:pt x="337377" y="95278"/>
                  </a:cubicBezTo>
                  <a:cubicBezTo>
                    <a:pt x="331059" y="96863"/>
                    <a:pt x="326970" y="102664"/>
                    <a:pt x="327113" y="109176"/>
                  </a:cubicBezTo>
                  <a:cubicBezTo>
                    <a:pt x="327119" y="109448"/>
                    <a:pt x="327122" y="109720"/>
                    <a:pt x="327122" y="109995"/>
                  </a:cubicBezTo>
                  <a:cubicBezTo>
                    <a:pt x="327122" y="130611"/>
                    <a:pt x="318045" y="148712"/>
                    <a:pt x="301594" y="160998"/>
                  </a:cubicBezTo>
                  <a:cubicBezTo>
                    <a:pt x="285649" y="172897"/>
                    <a:pt x="265179" y="178446"/>
                    <a:pt x="237175" y="178446"/>
                  </a:cubicBezTo>
                  <a:cubicBezTo>
                    <a:pt x="200499" y="178446"/>
                    <a:pt x="150586" y="168949"/>
                    <a:pt x="84567" y="149425"/>
                  </a:cubicBezTo>
                  <a:cubicBezTo>
                    <a:pt x="77753" y="147410"/>
                    <a:pt x="72937" y="140637"/>
                    <a:pt x="74270" y="133657"/>
                  </a:cubicBezTo>
                  <a:cubicBezTo>
                    <a:pt x="75806" y="125607"/>
                    <a:pt x="83929" y="120786"/>
                    <a:pt x="91541" y="123063"/>
                  </a:cubicBezTo>
                  <a:cubicBezTo>
                    <a:pt x="154523" y="141723"/>
                    <a:pt x="203502" y="151186"/>
                    <a:pt x="237175" y="151186"/>
                  </a:cubicBezTo>
                  <a:cubicBezTo>
                    <a:pt x="265845" y="151186"/>
                    <a:pt x="278382" y="144318"/>
                    <a:pt x="285303" y="139141"/>
                  </a:cubicBezTo>
                  <a:cubicBezTo>
                    <a:pt x="294832" y="132033"/>
                    <a:pt x="299864" y="121958"/>
                    <a:pt x="299864" y="109992"/>
                  </a:cubicBezTo>
                  <a:cubicBezTo>
                    <a:pt x="299864" y="107706"/>
                    <a:pt x="299448" y="105648"/>
                    <a:pt x="299159" y="103516"/>
                  </a:cubicBezTo>
                  <a:cubicBezTo>
                    <a:pt x="293999" y="65889"/>
                    <a:pt x="244454" y="52453"/>
                    <a:pt x="193547" y="42113"/>
                  </a:cubicBezTo>
                  <a:cubicBezTo>
                    <a:pt x="169909" y="37321"/>
                    <a:pt x="152313" y="28843"/>
                    <a:pt x="135304" y="20630"/>
                  </a:cubicBezTo>
                  <a:cubicBezTo>
                    <a:pt x="114328" y="10514"/>
                    <a:pt x="94523" y="958"/>
                    <a:pt x="68170" y="958"/>
                  </a:cubicBezTo>
                  <a:cubicBezTo>
                    <a:pt x="57722" y="958"/>
                    <a:pt x="46687" y="1719"/>
                    <a:pt x="35360" y="3213"/>
                  </a:cubicBezTo>
                  <a:cubicBezTo>
                    <a:pt x="28208" y="4156"/>
                    <a:pt x="23046" y="10571"/>
                    <a:pt x="23585" y="17764"/>
                  </a:cubicBezTo>
                  <a:cubicBezTo>
                    <a:pt x="23981" y="23048"/>
                    <a:pt x="23874" y="27788"/>
                    <a:pt x="23209" y="32275"/>
                  </a:cubicBezTo>
                  <a:lnTo>
                    <a:pt x="2952" y="174197"/>
                  </a:lnTo>
                  <a:cubicBezTo>
                    <a:pt x="2765" y="175474"/>
                    <a:pt x="2392" y="176673"/>
                    <a:pt x="2073" y="177883"/>
                  </a:cubicBezTo>
                  <a:cubicBezTo>
                    <a:pt x="2046" y="178003"/>
                    <a:pt x="1380" y="180505"/>
                    <a:pt x="1354" y="180611"/>
                  </a:cubicBezTo>
                  <a:cubicBezTo>
                    <a:pt x="-217" y="187012"/>
                    <a:pt x="3004" y="193628"/>
                    <a:pt x="9020" y="196317"/>
                  </a:cubicBezTo>
                  <a:cubicBezTo>
                    <a:pt x="73865" y="225331"/>
                    <a:pt x="160431" y="259910"/>
                    <a:pt x="204459" y="259910"/>
                  </a:cubicBezTo>
                  <a:cubicBezTo>
                    <a:pt x="257325" y="259910"/>
                    <a:pt x="366172" y="206406"/>
                    <a:pt x="438177" y="171002"/>
                  </a:cubicBezTo>
                  <a:cubicBezTo>
                    <a:pt x="456763" y="161868"/>
                    <a:pt x="472165" y="154286"/>
                    <a:pt x="482233" y="149861"/>
                  </a:cubicBezTo>
                  <a:cubicBezTo>
                    <a:pt x="487111" y="147718"/>
                    <a:pt x="490610" y="143074"/>
                    <a:pt x="490667" y="137746"/>
                  </a:cubicBezTo>
                  <a:cubicBezTo>
                    <a:pt x="491017" y="105382"/>
                    <a:pt x="457299" y="82737"/>
                    <a:pt x="408897" y="82737"/>
                  </a:cubicBezTo>
                  <a:close/>
                </a:path>
              </a:pathLst>
            </a:custGeom>
            <a:grpFill/>
            <a:ln w="9525" cap="flat">
              <a:noFill/>
              <a:prstDash val="solid"/>
              <a:miter/>
            </a:ln>
          </p:spPr>
          <p:txBody>
            <a:bodyPr rtlCol="0" anchor="ctr"/>
            <a:lstStyle/>
            <a:p>
              <a:endParaRPr lang="es-MX"/>
            </a:p>
          </p:txBody>
        </p:sp>
      </p:grpSp>
      <p:sp>
        <p:nvSpPr>
          <p:cNvPr id="70" name="Gráfico 216">
            <a:extLst>
              <a:ext uri="{FF2B5EF4-FFF2-40B4-BE49-F238E27FC236}">
                <a16:creationId xmlns:a16="http://schemas.microsoft.com/office/drawing/2014/main" id="{0BF44F6D-B26E-D7D0-2B2F-E0883357E806}"/>
              </a:ext>
            </a:extLst>
          </p:cNvPr>
          <p:cNvSpPr/>
          <p:nvPr/>
        </p:nvSpPr>
        <p:spPr>
          <a:xfrm>
            <a:off x="514410" y="3026649"/>
            <a:ext cx="330838" cy="329059"/>
          </a:xfrm>
          <a:custGeom>
            <a:avLst/>
            <a:gdLst>
              <a:gd name="connsiteX0" fmla="*/ 467376 w 571236"/>
              <a:gd name="connsiteY0" fmla="*/ 259666 h 571249"/>
              <a:gd name="connsiteX1" fmla="*/ 363515 w 571236"/>
              <a:gd name="connsiteY1" fmla="*/ 363527 h 571249"/>
              <a:gd name="connsiteX2" fmla="*/ 438776 w 571236"/>
              <a:gd name="connsiteY2" fmla="*/ 462881 h 571249"/>
              <a:gd name="connsiteX3" fmla="*/ 362590 w 571236"/>
              <a:gd name="connsiteY3" fmla="*/ 519319 h 571249"/>
              <a:gd name="connsiteX4" fmla="*/ 350533 w 571236"/>
              <a:gd name="connsiteY4" fmla="*/ 519319 h 571249"/>
              <a:gd name="connsiteX5" fmla="*/ 234459 w 571236"/>
              <a:gd name="connsiteY5" fmla="*/ 410098 h 571249"/>
              <a:gd name="connsiteX6" fmla="*/ 266613 w 571236"/>
              <a:gd name="connsiteY6" fmla="*/ 367227 h 571249"/>
              <a:gd name="connsiteX7" fmla="*/ 389481 w 571236"/>
              <a:gd name="connsiteY7" fmla="*/ 142821 h 571249"/>
              <a:gd name="connsiteX8" fmla="*/ 389481 w 571236"/>
              <a:gd name="connsiteY8" fmla="*/ 90891 h 571249"/>
              <a:gd name="connsiteX9" fmla="*/ 337550 w 571236"/>
              <a:gd name="connsiteY9" fmla="*/ 38960 h 571249"/>
              <a:gd name="connsiteX10" fmla="*/ 335719 w 571236"/>
              <a:gd name="connsiteY10" fmla="*/ 38960 h 571249"/>
              <a:gd name="connsiteX11" fmla="*/ 285619 w 571236"/>
              <a:gd name="connsiteY11" fmla="*/ 0 h 571249"/>
              <a:gd name="connsiteX12" fmla="*/ 233676 w 571236"/>
              <a:gd name="connsiteY12" fmla="*/ 51943 h 571249"/>
              <a:gd name="connsiteX13" fmla="*/ 285619 w 571236"/>
              <a:gd name="connsiteY13" fmla="*/ 103886 h 571249"/>
              <a:gd name="connsiteX14" fmla="*/ 320594 w 571236"/>
              <a:gd name="connsiteY14" fmla="*/ 90089 h 571249"/>
              <a:gd name="connsiteX15" fmla="*/ 324567 w 571236"/>
              <a:gd name="connsiteY15" fmla="*/ 90891 h 571249"/>
              <a:gd name="connsiteX16" fmla="*/ 337550 w 571236"/>
              <a:gd name="connsiteY16" fmla="*/ 90891 h 571249"/>
              <a:gd name="connsiteX17" fmla="*/ 337550 w 571236"/>
              <a:gd name="connsiteY17" fmla="*/ 142822 h 571249"/>
              <a:gd name="connsiteX18" fmla="*/ 235223 w 571236"/>
              <a:gd name="connsiteY18" fmla="*/ 324579 h 571249"/>
              <a:gd name="connsiteX19" fmla="*/ 178626 w 571236"/>
              <a:gd name="connsiteY19" fmla="*/ 324579 h 571249"/>
              <a:gd name="connsiteX20" fmla="*/ 51931 w 571236"/>
              <a:gd name="connsiteY20" fmla="*/ 142822 h 571249"/>
              <a:gd name="connsiteX21" fmla="*/ 51931 w 571236"/>
              <a:gd name="connsiteY21" fmla="*/ 90891 h 571249"/>
              <a:gd name="connsiteX22" fmla="*/ 64914 w 571236"/>
              <a:gd name="connsiteY22" fmla="*/ 90891 h 571249"/>
              <a:gd name="connsiteX23" fmla="*/ 68877 w 571236"/>
              <a:gd name="connsiteY23" fmla="*/ 90090 h 571249"/>
              <a:gd name="connsiteX24" fmla="*/ 103849 w 571236"/>
              <a:gd name="connsiteY24" fmla="*/ 103886 h 571249"/>
              <a:gd name="connsiteX25" fmla="*/ 155792 w 571236"/>
              <a:gd name="connsiteY25" fmla="*/ 51943 h 571249"/>
              <a:gd name="connsiteX26" fmla="*/ 103849 w 571236"/>
              <a:gd name="connsiteY26" fmla="*/ 0 h 571249"/>
              <a:gd name="connsiteX27" fmla="*/ 53748 w 571236"/>
              <a:gd name="connsiteY27" fmla="*/ 38960 h 571249"/>
              <a:gd name="connsiteX28" fmla="*/ 51931 w 571236"/>
              <a:gd name="connsiteY28" fmla="*/ 38960 h 571249"/>
              <a:gd name="connsiteX29" fmla="*/ 0 w 571236"/>
              <a:gd name="connsiteY29" fmla="*/ 90891 h 571249"/>
              <a:gd name="connsiteX30" fmla="*/ 0 w 571236"/>
              <a:gd name="connsiteY30" fmla="*/ 142822 h 571249"/>
              <a:gd name="connsiteX31" fmla="*/ 149628 w 571236"/>
              <a:gd name="connsiteY31" fmla="*/ 368288 h 571249"/>
              <a:gd name="connsiteX32" fmla="*/ 182228 w 571236"/>
              <a:gd name="connsiteY32" fmla="*/ 411753 h 571249"/>
              <a:gd name="connsiteX33" fmla="*/ 350532 w 571236"/>
              <a:gd name="connsiteY33" fmla="*/ 571250 h 571249"/>
              <a:gd name="connsiteX34" fmla="*/ 362588 w 571236"/>
              <a:gd name="connsiteY34" fmla="*/ 571250 h 571249"/>
              <a:gd name="connsiteX35" fmla="*/ 491605 w 571236"/>
              <a:gd name="connsiteY35" fmla="*/ 464239 h 571249"/>
              <a:gd name="connsiteX36" fmla="*/ 571236 w 571236"/>
              <a:gd name="connsiteY36" fmla="*/ 363527 h 571249"/>
              <a:gd name="connsiteX37" fmla="*/ 467376 w 571236"/>
              <a:gd name="connsiteY37" fmla="*/ 259666 h 571249"/>
              <a:gd name="connsiteX38" fmla="*/ 467376 w 571236"/>
              <a:gd name="connsiteY38" fmla="*/ 415458 h 571249"/>
              <a:gd name="connsiteX39" fmla="*/ 415445 w 571236"/>
              <a:gd name="connsiteY39" fmla="*/ 363527 h 571249"/>
              <a:gd name="connsiteX40" fmla="*/ 467376 w 571236"/>
              <a:gd name="connsiteY40" fmla="*/ 311596 h 571249"/>
              <a:gd name="connsiteX41" fmla="*/ 519307 w 571236"/>
              <a:gd name="connsiteY41" fmla="*/ 363527 h 571249"/>
              <a:gd name="connsiteX42" fmla="*/ 467376 w 571236"/>
              <a:gd name="connsiteY42" fmla="*/ 415458 h 5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1236" h="571249">
                <a:moveTo>
                  <a:pt x="467376" y="259666"/>
                </a:moveTo>
                <a:cubicBezTo>
                  <a:pt x="410107" y="259666"/>
                  <a:pt x="363515" y="306259"/>
                  <a:pt x="363515" y="363527"/>
                </a:cubicBezTo>
                <a:cubicBezTo>
                  <a:pt x="363515" y="410810"/>
                  <a:pt x="395468" y="450367"/>
                  <a:pt x="438776" y="462881"/>
                </a:cubicBezTo>
                <a:cubicBezTo>
                  <a:pt x="428581" y="495748"/>
                  <a:pt x="397850" y="519319"/>
                  <a:pt x="362590" y="519319"/>
                </a:cubicBezTo>
                <a:lnTo>
                  <a:pt x="350533" y="519319"/>
                </a:lnTo>
                <a:cubicBezTo>
                  <a:pt x="288711" y="519319"/>
                  <a:pt x="238470" y="470921"/>
                  <a:pt x="234459" y="410098"/>
                </a:cubicBezTo>
                <a:lnTo>
                  <a:pt x="266613" y="367227"/>
                </a:lnTo>
                <a:cubicBezTo>
                  <a:pt x="282599" y="350123"/>
                  <a:pt x="389481" y="232356"/>
                  <a:pt x="389481" y="142821"/>
                </a:cubicBezTo>
                <a:lnTo>
                  <a:pt x="389481" y="90891"/>
                </a:lnTo>
                <a:cubicBezTo>
                  <a:pt x="389481" y="62251"/>
                  <a:pt x="366191" y="38960"/>
                  <a:pt x="337550" y="38960"/>
                </a:cubicBezTo>
                <a:lnTo>
                  <a:pt x="335719" y="38960"/>
                </a:lnTo>
                <a:cubicBezTo>
                  <a:pt x="329912" y="16621"/>
                  <a:pt x="309751" y="0"/>
                  <a:pt x="285619" y="0"/>
                </a:cubicBezTo>
                <a:cubicBezTo>
                  <a:pt x="256979" y="0"/>
                  <a:pt x="233676" y="23303"/>
                  <a:pt x="233676" y="51943"/>
                </a:cubicBezTo>
                <a:cubicBezTo>
                  <a:pt x="233676" y="80583"/>
                  <a:pt x="256979" y="103886"/>
                  <a:pt x="285619" y="103886"/>
                </a:cubicBezTo>
                <a:cubicBezTo>
                  <a:pt x="299131" y="103886"/>
                  <a:pt x="311345" y="98576"/>
                  <a:pt x="320594" y="90089"/>
                </a:cubicBezTo>
                <a:cubicBezTo>
                  <a:pt x="321943" y="90304"/>
                  <a:pt x="323159" y="90891"/>
                  <a:pt x="324567" y="90891"/>
                </a:cubicBezTo>
                <a:lnTo>
                  <a:pt x="337550" y="90891"/>
                </a:lnTo>
                <a:lnTo>
                  <a:pt x="337550" y="142822"/>
                </a:lnTo>
                <a:cubicBezTo>
                  <a:pt x="337550" y="198391"/>
                  <a:pt x="269517" y="286138"/>
                  <a:pt x="235223" y="324579"/>
                </a:cubicBezTo>
                <a:lnTo>
                  <a:pt x="178626" y="324579"/>
                </a:lnTo>
                <a:cubicBezTo>
                  <a:pt x="126810" y="277771"/>
                  <a:pt x="51931" y="192622"/>
                  <a:pt x="51931" y="142822"/>
                </a:cubicBezTo>
                <a:lnTo>
                  <a:pt x="51931" y="90891"/>
                </a:lnTo>
                <a:lnTo>
                  <a:pt x="64914" y="90891"/>
                </a:lnTo>
                <a:cubicBezTo>
                  <a:pt x="66320" y="90891"/>
                  <a:pt x="67532" y="90307"/>
                  <a:pt x="68877" y="90090"/>
                </a:cubicBezTo>
                <a:cubicBezTo>
                  <a:pt x="78126" y="98575"/>
                  <a:pt x="90339" y="103886"/>
                  <a:pt x="103849" y="103886"/>
                </a:cubicBezTo>
                <a:cubicBezTo>
                  <a:pt x="132489" y="103886"/>
                  <a:pt x="155792" y="80583"/>
                  <a:pt x="155792" y="51943"/>
                </a:cubicBezTo>
                <a:cubicBezTo>
                  <a:pt x="155792" y="23303"/>
                  <a:pt x="132489" y="0"/>
                  <a:pt x="103849" y="0"/>
                </a:cubicBezTo>
                <a:cubicBezTo>
                  <a:pt x="79717" y="0"/>
                  <a:pt x="59555" y="16621"/>
                  <a:pt x="53748" y="38960"/>
                </a:cubicBezTo>
                <a:lnTo>
                  <a:pt x="51931" y="38960"/>
                </a:lnTo>
                <a:cubicBezTo>
                  <a:pt x="23291" y="38960"/>
                  <a:pt x="0" y="62250"/>
                  <a:pt x="0" y="90891"/>
                </a:cubicBezTo>
                <a:lnTo>
                  <a:pt x="0" y="142822"/>
                </a:lnTo>
                <a:cubicBezTo>
                  <a:pt x="0" y="232690"/>
                  <a:pt x="127595" y="348890"/>
                  <a:pt x="149628" y="368288"/>
                </a:cubicBezTo>
                <a:lnTo>
                  <a:pt x="182228" y="411753"/>
                </a:lnTo>
                <a:cubicBezTo>
                  <a:pt x="187088" y="500489"/>
                  <a:pt x="260604" y="571250"/>
                  <a:pt x="350532" y="571250"/>
                </a:cubicBezTo>
                <a:lnTo>
                  <a:pt x="362588" y="571250"/>
                </a:lnTo>
                <a:cubicBezTo>
                  <a:pt x="425611" y="571250"/>
                  <a:pt x="479746" y="525592"/>
                  <a:pt x="491605" y="464239"/>
                </a:cubicBezTo>
                <a:cubicBezTo>
                  <a:pt x="537169" y="453257"/>
                  <a:pt x="571236" y="412415"/>
                  <a:pt x="571236" y="363527"/>
                </a:cubicBezTo>
                <a:cubicBezTo>
                  <a:pt x="571238" y="306259"/>
                  <a:pt x="524644" y="259666"/>
                  <a:pt x="467376" y="259666"/>
                </a:cubicBezTo>
                <a:close/>
                <a:moveTo>
                  <a:pt x="467376" y="415458"/>
                </a:moveTo>
                <a:cubicBezTo>
                  <a:pt x="438735" y="415458"/>
                  <a:pt x="415445" y="392168"/>
                  <a:pt x="415445" y="363527"/>
                </a:cubicBezTo>
                <a:cubicBezTo>
                  <a:pt x="415445" y="334887"/>
                  <a:pt x="438734" y="311596"/>
                  <a:pt x="467376" y="311596"/>
                </a:cubicBezTo>
                <a:cubicBezTo>
                  <a:pt x="496017" y="311596"/>
                  <a:pt x="519307" y="334885"/>
                  <a:pt x="519307" y="363527"/>
                </a:cubicBezTo>
                <a:cubicBezTo>
                  <a:pt x="519307" y="392167"/>
                  <a:pt x="496016" y="415458"/>
                  <a:pt x="467376" y="415458"/>
                </a:cubicBezTo>
                <a:close/>
              </a:path>
            </a:pathLst>
          </a:custGeom>
          <a:solidFill>
            <a:schemeClr val="bg1"/>
          </a:solidFill>
          <a:ln w="1198" cap="flat">
            <a:noFill/>
            <a:prstDash val="solid"/>
            <a:miter/>
          </a:ln>
        </p:spPr>
        <p:txBody>
          <a:bodyPr rtlCol="0" anchor="ctr"/>
          <a:lstStyle/>
          <a:p>
            <a:endParaRPr lang="es-MX"/>
          </a:p>
        </p:txBody>
      </p:sp>
      <p:sp>
        <p:nvSpPr>
          <p:cNvPr id="79" name="Gráfico 226">
            <a:extLst>
              <a:ext uri="{FF2B5EF4-FFF2-40B4-BE49-F238E27FC236}">
                <a16:creationId xmlns:a16="http://schemas.microsoft.com/office/drawing/2014/main" id="{82CADEED-B456-E929-E61F-564EA3FD846B}"/>
              </a:ext>
            </a:extLst>
          </p:cNvPr>
          <p:cNvSpPr/>
          <p:nvPr/>
        </p:nvSpPr>
        <p:spPr>
          <a:xfrm>
            <a:off x="470907" y="1313474"/>
            <a:ext cx="385457" cy="386049"/>
          </a:xfrm>
          <a:custGeom>
            <a:avLst/>
            <a:gdLst>
              <a:gd name="connsiteX0" fmla="*/ 547992 w 552259"/>
              <a:gd name="connsiteY0" fmla="*/ 365689 h 570832"/>
              <a:gd name="connsiteX1" fmla="*/ 487916 w 552259"/>
              <a:gd name="connsiteY1" fmla="*/ 315402 h 570832"/>
              <a:gd name="connsiteX2" fmla="*/ 490191 w 552259"/>
              <a:gd name="connsiteY2" fmla="*/ 285416 h 570832"/>
              <a:gd name="connsiteX3" fmla="*/ 487915 w 552259"/>
              <a:gd name="connsiteY3" fmla="*/ 255429 h 570832"/>
              <a:gd name="connsiteX4" fmla="*/ 547992 w 552259"/>
              <a:gd name="connsiteY4" fmla="*/ 205142 h 570832"/>
              <a:gd name="connsiteX5" fmla="*/ 550664 w 552259"/>
              <a:gd name="connsiteY5" fmla="*/ 190080 h 570832"/>
              <a:gd name="connsiteX6" fmla="*/ 495963 w 552259"/>
              <a:gd name="connsiteY6" fmla="*/ 95335 h 570832"/>
              <a:gd name="connsiteX7" fmla="*/ 481585 w 552259"/>
              <a:gd name="connsiteY7" fmla="*/ 90109 h 570832"/>
              <a:gd name="connsiteX8" fmla="*/ 408106 w 552259"/>
              <a:gd name="connsiteY8" fmla="*/ 116959 h 570832"/>
              <a:gd name="connsiteX9" fmla="*/ 356066 w 552259"/>
              <a:gd name="connsiteY9" fmla="*/ 87031 h 570832"/>
              <a:gd name="connsiteX10" fmla="*/ 342548 w 552259"/>
              <a:gd name="connsiteY10" fmla="*/ 9835 h 570832"/>
              <a:gd name="connsiteX11" fmla="*/ 330830 w 552259"/>
              <a:gd name="connsiteY11" fmla="*/ 0 h 570832"/>
              <a:gd name="connsiteX12" fmla="*/ 221430 w 552259"/>
              <a:gd name="connsiteY12" fmla="*/ 0 h 570832"/>
              <a:gd name="connsiteX13" fmla="*/ 209712 w 552259"/>
              <a:gd name="connsiteY13" fmla="*/ 9837 h 570832"/>
              <a:gd name="connsiteX14" fmla="*/ 196194 w 552259"/>
              <a:gd name="connsiteY14" fmla="*/ 87033 h 570832"/>
              <a:gd name="connsiteX15" fmla="*/ 144154 w 552259"/>
              <a:gd name="connsiteY15" fmla="*/ 116961 h 570832"/>
              <a:gd name="connsiteX16" fmla="*/ 70674 w 552259"/>
              <a:gd name="connsiteY16" fmla="*/ 90110 h 570832"/>
              <a:gd name="connsiteX17" fmla="*/ 56296 w 552259"/>
              <a:gd name="connsiteY17" fmla="*/ 95337 h 570832"/>
              <a:gd name="connsiteX18" fmla="*/ 1596 w 552259"/>
              <a:gd name="connsiteY18" fmla="*/ 190080 h 570832"/>
              <a:gd name="connsiteX19" fmla="*/ 4267 w 552259"/>
              <a:gd name="connsiteY19" fmla="*/ 205142 h 570832"/>
              <a:gd name="connsiteX20" fmla="*/ 64343 w 552259"/>
              <a:gd name="connsiteY20" fmla="*/ 255429 h 570832"/>
              <a:gd name="connsiteX21" fmla="*/ 62068 w 552259"/>
              <a:gd name="connsiteY21" fmla="*/ 285416 h 570832"/>
              <a:gd name="connsiteX22" fmla="*/ 64345 w 552259"/>
              <a:gd name="connsiteY22" fmla="*/ 315402 h 570832"/>
              <a:gd name="connsiteX23" fmla="*/ 4267 w 552259"/>
              <a:gd name="connsiteY23" fmla="*/ 365689 h 570832"/>
              <a:gd name="connsiteX24" fmla="*/ 1596 w 552259"/>
              <a:gd name="connsiteY24" fmla="*/ 380751 h 570832"/>
              <a:gd name="connsiteX25" fmla="*/ 56296 w 552259"/>
              <a:gd name="connsiteY25" fmla="*/ 475494 h 570832"/>
              <a:gd name="connsiteX26" fmla="*/ 70674 w 552259"/>
              <a:gd name="connsiteY26" fmla="*/ 480721 h 570832"/>
              <a:gd name="connsiteX27" fmla="*/ 144153 w 552259"/>
              <a:gd name="connsiteY27" fmla="*/ 453871 h 570832"/>
              <a:gd name="connsiteX28" fmla="*/ 196193 w 552259"/>
              <a:gd name="connsiteY28" fmla="*/ 483799 h 570832"/>
              <a:gd name="connsiteX29" fmla="*/ 209711 w 552259"/>
              <a:gd name="connsiteY29" fmla="*/ 560995 h 570832"/>
              <a:gd name="connsiteX30" fmla="*/ 221429 w 552259"/>
              <a:gd name="connsiteY30" fmla="*/ 570832 h 570832"/>
              <a:gd name="connsiteX31" fmla="*/ 330829 w 552259"/>
              <a:gd name="connsiteY31" fmla="*/ 570832 h 570832"/>
              <a:gd name="connsiteX32" fmla="*/ 342547 w 552259"/>
              <a:gd name="connsiteY32" fmla="*/ 560995 h 570832"/>
              <a:gd name="connsiteX33" fmla="*/ 356065 w 552259"/>
              <a:gd name="connsiteY33" fmla="*/ 483799 h 570832"/>
              <a:gd name="connsiteX34" fmla="*/ 408105 w 552259"/>
              <a:gd name="connsiteY34" fmla="*/ 453871 h 570832"/>
              <a:gd name="connsiteX35" fmla="*/ 481584 w 552259"/>
              <a:gd name="connsiteY35" fmla="*/ 480721 h 570832"/>
              <a:gd name="connsiteX36" fmla="*/ 495962 w 552259"/>
              <a:gd name="connsiteY36" fmla="*/ 475494 h 570832"/>
              <a:gd name="connsiteX37" fmla="*/ 550663 w 552259"/>
              <a:gd name="connsiteY37" fmla="*/ 380751 h 570832"/>
              <a:gd name="connsiteX38" fmla="*/ 547992 w 552259"/>
              <a:gd name="connsiteY38" fmla="*/ 365689 h 570832"/>
              <a:gd name="connsiteX39" fmla="*/ 276130 w 552259"/>
              <a:gd name="connsiteY39" fmla="*/ 404339 h 570832"/>
              <a:gd name="connsiteX40" fmla="*/ 157206 w 552259"/>
              <a:gd name="connsiteY40" fmla="*/ 285416 h 570832"/>
              <a:gd name="connsiteX41" fmla="*/ 276130 w 552259"/>
              <a:gd name="connsiteY41" fmla="*/ 166492 h 570832"/>
              <a:gd name="connsiteX42" fmla="*/ 395053 w 552259"/>
              <a:gd name="connsiteY42" fmla="*/ 285416 h 570832"/>
              <a:gd name="connsiteX43" fmla="*/ 276130 w 552259"/>
              <a:gd name="connsiteY43" fmla="*/ 404339 h 57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2259" h="570832">
                <a:moveTo>
                  <a:pt x="547992" y="365689"/>
                </a:moveTo>
                <a:lnTo>
                  <a:pt x="487916" y="315402"/>
                </a:lnTo>
                <a:cubicBezTo>
                  <a:pt x="489448" y="304915"/>
                  <a:pt x="490191" y="295055"/>
                  <a:pt x="490191" y="285416"/>
                </a:cubicBezTo>
                <a:cubicBezTo>
                  <a:pt x="490191" y="275776"/>
                  <a:pt x="489448" y="265916"/>
                  <a:pt x="487915" y="255429"/>
                </a:cubicBezTo>
                <a:lnTo>
                  <a:pt x="547992" y="205142"/>
                </a:lnTo>
                <a:cubicBezTo>
                  <a:pt x="552429" y="201438"/>
                  <a:pt x="553556" y="195085"/>
                  <a:pt x="550664" y="190080"/>
                </a:cubicBezTo>
                <a:lnTo>
                  <a:pt x="495963" y="95335"/>
                </a:lnTo>
                <a:cubicBezTo>
                  <a:pt x="493071" y="90342"/>
                  <a:pt x="487020" y="88135"/>
                  <a:pt x="481585" y="90109"/>
                </a:cubicBezTo>
                <a:lnTo>
                  <a:pt x="408106" y="116959"/>
                </a:lnTo>
                <a:cubicBezTo>
                  <a:pt x="392393" y="104661"/>
                  <a:pt x="374938" y="94614"/>
                  <a:pt x="356066" y="87031"/>
                </a:cubicBezTo>
                <a:lnTo>
                  <a:pt x="342548" y="9835"/>
                </a:lnTo>
                <a:cubicBezTo>
                  <a:pt x="341549" y="4146"/>
                  <a:pt x="336602" y="0"/>
                  <a:pt x="330830" y="0"/>
                </a:cubicBezTo>
                <a:lnTo>
                  <a:pt x="221430" y="0"/>
                </a:lnTo>
                <a:cubicBezTo>
                  <a:pt x="215658" y="0"/>
                  <a:pt x="210710" y="4146"/>
                  <a:pt x="209712" y="9837"/>
                </a:cubicBezTo>
                <a:lnTo>
                  <a:pt x="196194" y="87033"/>
                </a:lnTo>
                <a:cubicBezTo>
                  <a:pt x="177322" y="94616"/>
                  <a:pt x="159867" y="104663"/>
                  <a:pt x="144154" y="116961"/>
                </a:cubicBezTo>
                <a:lnTo>
                  <a:pt x="70674" y="90110"/>
                </a:lnTo>
                <a:cubicBezTo>
                  <a:pt x="65273" y="88101"/>
                  <a:pt x="59177" y="90331"/>
                  <a:pt x="56296" y="95337"/>
                </a:cubicBezTo>
                <a:lnTo>
                  <a:pt x="1596" y="190080"/>
                </a:lnTo>
                <a:cubicBezTo>
                  <a:pt x="-1297" y="195086"/>
                  <a:pt x="-169" y="201439"/>
                  <a:pt x="4267" y="205142"/>
                </a:cubicBezTo>
                <a:lnTo>
                  <a:pt x="64343" y="255429"/>
                </a:lnTo>
                <a:cubicBezTo>
                  <a:pt x="62812" y="265916"/>
                  <a:pt x="62068" y="275776"/>
                  <a:pt x="62068" y="285416"/>
                </a:cubicBezTo>
                <a:cubicBezTo>
                  <a:pt x="62068" y="295055"/>
                  <a:pt x="62812" y="304915"/>
                  <a:pt x="64345" y="315402"/>
                </a:cubicBezTo>
                <a:lnTo>
                  <a:pt x="4267" y="365689"/>
                </a:lnTo>
                <a:cubicBezTo>
                  <a:pt x="-169" y="369393"/>
                  <a:pt x="-1297" y="375746"/>
                  <a:pt x="1596" y="380751"/>
                </a:cubicBezTo>
                <a:lnTo>
                  <a:pt x="56296" y="475494"/>
                </a:lnTo>
                <a:cubicBezTo>
                  <a:pt x="59199" y="480500"/>
                  <a:pt x="65308" y="482707"/>
                  <a:pt x="70674" y="480721"/>
                </a:cubicBezTo>
                <a:lnTo>
                  <a:pt x="144153" y="453871"/>
                </a:lnTo>
                <a:cubicBezTo>
                  <a:pt x="159866" y="466169"/>
                  <a:pt x="177321" y="476216"/>
                  <a:pt x="196193" y="483799"/>
                </a:cubicBezTo>
                <a:lnTo>
                  <a:pt x="209711" y="560995"/>
                </a:lnTo>
                <a:cubicBezTo>
                  <a:pt x="210710" y="566686"/>
                  <a:pt x="215657" y="570832"/>
                  <a:pt x="221429" y="570832"/>
                </a:cubicBezTo>
                <a:lnTo>
                  <a:pt x="330829" y="570832"/>
                </a:lnTo>
                <a:cubicBezTo>
                  <a:pt x="336601" y="570832"/>
                  <a:pt x="341549" y="566686"/>
                  <a:pt x="342547" y="560995"/>
                </a:cubicBezTo>
                <a:lnTo>
                  <a:pt x="356065" y="483799"/>
                </a:lnTo>
                <a:cubicBezTo>
                  <a:pt x="374937" y="476216"/>
                  <a:pt x="392392" y="466169"/>
                  <a:pt x="408105" y="453871"/>
                </a:cubicBezTo>
                <a:lnTo>
                  <a:pt x="481584" y="480721"/>
                </a:lnTo>
                <a:cubicBezTo>
                  <a:pt x="486985" y="482661"/>
                  <a:pt x="493070" y="480500"/>
                  <a:pt x="495962" y="475494"/>
                </a:cubicBezTo>
                <a:lnTo>
                  <a:pt x="550663" y="380751"/>
                </a:lnTo>
                <a:cubicBezTo>
                  <a:pt x="553555" y="375746"/>
                  <a:pt x="552429" y="369393"/>
                  <a:pt x="547992" y="365689"/>
                </a:cubicBezTo>
                <a:close/>
                <a:moveTo>
                  <a:pt x="276130" y="404339"/>
                </a:moveTo>
                <a:cubicBezTo>
                  <a:pt x="210559" y="404339"/>
                  <a:pt x="157206" y="350986"/>
                  <a:pt x="157206" y="285416"/>
                </a:cubicBezTo>
                <a:cubicBezTo>
                  <a:pt x="157206" y="219845"/>
                  <a:pt x="210559" y="166492"/>
                  <a:pt x="276130" y="166492"/>
                </a:cubicBezTo>
                <a:cubicBezTo>
                  <a:pt x="341700" y="166492"/>
                  <a:pt x="395053" y="219846"/>
                  <a:pt x="395053" y="285416"/>
                </a:cubicBezTo>
                <a:cubicBezTo>
                  <a:pt x="395053" y="350985"/>
                  <a:pt x="341700" y="404339"/>
                  <a:pt x="276130" y="404339"/>
                </a:cubicBezTo>
                <a:close/>
              </a:path>
            </a:pathLst>
          </a:custGeom>
          <a:solidFill>
            <a:schemeClr val="bg1"/>
          </a:solidFill>
          <a:ln w="1098" cap="flat">
            <a:noFill/>
            <a:prstDash val="solid"/>
            <a:miter/>
          </a:ln>
        </p:spPr>
        <p:txBody>
          <a:bodyPr rtlCol="0" anchor="ctr"/>
          <a:lstStyle/>
          <a:p>
            <a:endParaRPr lang="es-MX"/>
          </a:p>
        </p:txBody>
      </p:sp>
      <p:grpSp>
        <p:nvGrpSpPr>
          <p:cNvPr id="83" name="Gráfico 231">
            <a:extLst>
              <a:ext uri="{FF2B5EF4-FFF2-40B4-BE49-F238E27FC236}">
                <a16:creationId xmlns:a16="http://schemas.microsoft.com/office/drawing/2014/main" id="{D528985B-6954-DFB4-8D73-9EA8B2FCF568}"/>
              </a:ext>
            </a:extLst>
          </p:cNvPr>
          <p:cNvGrpSpPr/>
          <p:nvPr/>
        </p:nvGrpSpPr>
        <p:grpSpPr>
          <a:xfrm>
            <a:off x="3436297" y="1349532"/>
            <a:ext cx="337278" cy="290463"/>
            <a:chOff x="2798087" y="5598857"/>
            <a:chExt cx="629565" cy="609165"/>
          </a:xfrm>
          <a:solidFill>
            <a:schemeClr val="bg1"/>
          </a:solidFill>
        </p:grpSpPr>
        <p:sp>
          <p:nvSpPr>
            <p:cNvPr id="84" name="Forma libre 423">
              <a:extLst>
                <a:ext uri="{FF2B5EF4-FFF2-40B4-BE49-F238E27FC236}">
                  <a16:creationId xmlns:a16="http://schemas.microsoft.com/office/drawing/2014/main" id="{377BD979-EB36-E1AC-016E-877BD71B8DE9}"/>
                </a:ext>
              </a:extLst>
            </p:cNvPr>
            <p:cNvSpPr/>
            <p:nvPr/>
          </p:nvSpPr>
          <p:spPr>
            <a:xfrm>
              <a:off x="2798087" y="5598857"/>
              <a:ext cx="629565" cy="609165"/>
            </a:xfrm>
            <a:custGeom>
              <a:avLst/>
              <a:gdLst>
                <a:gd name="connsiteX0" fmla="*/ 640830 w 655591"/>
                <a:gd name="connsiteY0" fmla="*/ 268863 h 655591"/>
                <a:gd name="connsiteX1" fmla="*/ 655709 w 655591"/>
                <a:gd name="connsiteY1" fmla="*/ 254025 h 655591"/>
                <a:gd name="connsiteX2" fmla="*/ 655709 w 655591"/>
                <a:gd name="connsiteY2" fmla="*/ 194517 h 655591"/>
                <a:gd name="connsiteX3" fmla="*/ 648429 w 655591"/>
                <a:gd name="connsiteY3" fmla="*/ 181732 h 655591"/>
                <a:gd name="connsiteX4" fmla="*/ 356987 w 655591"/>
                <a:gd name="connsiteY4" fmla="*/ 8654 h 655591"/>
                <a:gd name="connsiteX5" fmla="*/ 299360 w 655591"/>
                <a:gd name="connsiteY5" fmla="*/ 8858 h 655591"/>
                <a:gd name="connsiteX6" fmla="*/ 8326 w 655591"/>
                <a:gd name="connsiteY6" fmla="*/ 181732 h 655591"/>
                <a:gd name="connsiteX7" fmla="*/ 1046 w 655591"/>
                <a:gd name="connsiteY7" fmla="*/ 194517 h 655591"/>
                <a:gd name="connsiteX8" fmla="*/ 1046 w 655591"/>
                <a:gd name="connsiteY8" fmla="*/ 254025 h 655591"/>
                <a:gd name="connsiteX9" fmla="*/ 15925 w 655591"/>
                <a:gd name="connsiteY9" fmla="*/ 268863 h 655591"/>
                <a:gd name="connsiteX10" fmla="*/ 60561 w 655591"/>
                <a:gd name="connsiteY10" fmla="*/ 268863 h 655591"/>
                <a:gd name="connsiteX11" fmla="*/ 60561 w 655591"/>
                <a:gd name="connsiteY11" fmla="*/ 536691 h 655591"/>
                <a:gd name="connsiteX12" fmla="*/ 1046 w 655591"/>
                <a:gd name="connsiteY12" fmla="*/ 596200 h 655591"/>
                <a:gd name="connsiteX13" fmla="*/ 1046 w 655591"/>
                <a:gd name="connsiteY13" fmla="*/ 640832 h 655591"/>
                <a:gd name="connsiteX14" fmla="*/ 15925 w 655591"/>
                <a:gd name="connsiteY14" fmla="*/ 655709 h 655591"/>
                <a:gd name="connsiteX15" fmla="*/ 640830 w 655591"/>
                <a:gd name="connsiteY15" fmla="*/ 655709 h 655591"/>
                <a:gd name="connsiteX16" fmla="*/ 655709 w 655591"/>
                <a:gd name="connsiteY16" fmla="*/ 640832 h 655591"/>
                <a:gd name="connsiteX17" fmla="*/ 655709 w 655591"/>
                <a:gd name="connsiteY17" fmla="*/ 596200 h 655591"/>
                <a:gd name="connsiteX18" fmla="*/ 596194 w 655591"/>
                <a:gd name="connsiteY18" fmla="*/ 536691 h 655591"/>
                <a:gd name="connsiteX19" fmla="*/ 596194 w 655591"/>
                <a:gd name="connsiteY19" fmla="*/ 268863 h 655591"/>
                <a:gd name="connsiteX20" fmla="*/ 640830 w 655591"/>
                <a:gd name="connsiteY20" fmla="*/ 268863 h 655591"/>
                <a:gd name="connsiteX21" fmla="*/ 268862 w 655591"/>
                <a:gd name="connsiteY21" fmla="*/ 536679 h 655591"/>
                <a:gd name="connsiteX22" fmla="*/ 179590 w 655591"/>
                <a:gd name="connsiteY22" fmla="*/ 536679 h 655591"/>
                <a:gd name="connsiteX23" fmla="*/ 179590 w 655591"/>
                <a:gd name="connsiteY23" fmla="*/ 268863 h 655591"/>
                <a:gd name="connsiteX24" fmla="*/ 268862 w 655591"/>
                <a:gd name="connsiteY24" fmla="*/ 268863 h 655591"/>
                <a:gd name="connsiteX25" fmla="*/ 268862 w 655591"/>
                <a:gd name="connsiteY25" fmla="*/ 536679 h 655591"/>
                <a:gd name="connsiteX26" fmla="*/ 328348 w 655591"/>
                <a:gd name="connsiteY26" fmla="*/ 209423 h 655591"/>
                <a:gd name="connsiteX27" fmla="*/ 268804 w 655591"/>
                <a:gd name="connsiteY27" fmla="*/ 149885 h 655591"/>
                <a:gd name="connsiteX28" fmla="*/ 328348 w 655591"/>
                <a:gd name="connsiteY28" fmla="*/ 90348 h 655591"/>
                <a:gd name="connsiteX29" fmla="*/ 387891 w 655591"/>
                <a:gd name="connsiteY29" fmla="*/ 149885 h 655591"/>
                <a:gd name="connsiteX30" fmla="*/ 328348 w 655591"/>
                <a:gd name="connsiteY30" fmla="*/ 209423 h 655591"/>
                <a:gd name="connsiteX31" fmla="*/ 477164 w 655591"/>
                <a:gd name="connsiteY31" fmla="*/ 536679 h 655591"/>
                <a:gd name="connsiteX32" fmla="*/ 387891 w 655591"/>
                <a:gd name="connsiteY32" fmla="*/ 536679 h 655591"/>
                <a:gd name="connsiteX33" fmla="*/ 387891 w 655591"/>
                <a:gd name="connsiteY33" fmla="*/ 268863 h 655591"/>
                <a:gd name="connsiteX34" fmla="*/ 477164 w 655591"/>
                <a:gd name="connsiteY34" fmla="*/ 268863 h 655591"/>
                <a:gd name="connsiteX35" fmla="*/ 477164 w 655591"/>
                <a:gd name="connsiteY35" fmla="*/ 536679 h 65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5591" h="655591">
                  <a:moveTo>
                    <a:pt x="640830" y="268863"/>
                  </a:moveTo>
                  <a:cubicBezTo>
                    <a:pt x="649054" y="268863"/>
                    <a:pt x="655709" y="262248"/>
                    <a:pt x="655709" y="254025"/>
                  </a:cubicBezTo>
                  <a:lnTo>
                    <a:pt x="655709" y="194517"/>
                  </a:lnTo>
                  <a:cubicBezTo>
                    <a:pt x="655709" y="189272"/>
                    <a:pt x="652949" y="184406"/>
                    <a:pt x="648429" y="181732"/>
                  </a:cubicBezTo>
                  <a:lnTo>
                    <a:pt x="356987" y="8654"/>
                  </a:lnTo>
                  <a:cubicBezTo>
                    <a:pt x="338896" y="-1371"/>
                    <a:pt x="318496" y="-1676"/>
                    <a:pt x="299360" y="8858"/>
                  </a:cubicBezTo>
                  <a:lnTo>
                    <a:pt x="8326" y="181732"/>
                  </a:lnTo>
                  <a:cubicBezTo>
                    <a:pt x="3807" y="184404"/>
                    <a:pt x="1046" y="189272"/>
                    <a:pt x="1046" y="194517"/>
                  </a:cubicBezTo>
                  <a:lnTo>
                    <a:pt x="1046" y="254025"/>
                  </a:lnTo>
                  <a:cubicBezTo>
                    <a:pt x="1046" y="262248"/>
                    <a:pt x="7701" y="268863"/>
                    <a:pt x="15925" y="268863"/>
                  </a:cubicBezTo>
                  <a:lnTo>
                    <a:pt x="60561" y="268863"/>
                  </a:lnTo>
                  <a:lnTo>
                    <a:pt x="60561" y="536691"/>
                  </a:lnTo>
                  <a:cubicBezTo>
                    <a:pt x="27737" y="536691"/>
                    <a:pt x="1046" y="563380"/>
                    <a:pt x="1046" y="596200"/>
                  </a:cubicBezTo>
                  <a:lnTo>
                    <a:pt x="1046" y="640832"/>
                  </a:lnTo>
                  <a:cubicBezTo>
                    <a:pt x="1046" y="649054"/>
                    <a:pt x="7701" y="655709"/>
                    <a:pt x="15925" y="655709"/>
                  </a:cubicBezTo>
                  <a:lnTo>
                    <a:pt x="640830" y="655709"/>
                  </a:lnTo>
                  <a:cubicBezTo>
                    <a:pt x="649054" y="655709"/>
                    <a:pt x="655709" y="649056"/>
                    <a:pt x="655709" y="640832"/>
                  </a:cubicBezTo>
                  <a:lnTo>
                    <a:pt x="655709" y="596200"/>
                  </a:lnTo>
                  <a:cubicBezTo>
                    <a:pt x="655709" y="563380"/>
                    <a:pt x="629018" y="536691"/>
                    <a:pt x="596194" y="536691"/>
                  </a:cubicBezTo>
                  <a:lnTo>
                    <a:pt x="596194" y="268863"/>
                  </a:lnTo>
                  <a:lnTo>
                    <a:pt x="640830" y="268863"/>
                  </a:lnTo>
                  <a:close/>
                  <a:moveTo>
                    <a:pt x="268862" y="536679"/>
                  </a:moveTo>
                  <a:lnTo>
                    <a:pt x="179590" y="536679"/>
                  </a:lnTo>
                  <a:lnTo>
                    <a:pt x="179590" y="268863"/>
                  </a:lnTo>
                  <a:lnTo>
                    <a:pt x="268862" y="268863"/>
                  </a:lnTo>
                  <a:lnTo>
                    <a:pt x="268862" y="536679"/>
                  </a:lnTo>
                  <a:close/>
                  <a:moveTo>
                    <a:pt x="328348" y="209423"/>
                  </a:moveTo>
                  <a:cubicBezTo>
                    <a:pt x="295510" y="209423"/>
                    <a:pt x="268804" y="182719"/>
                    <a:pt x="268804" y="149885"/>
                  </a:cubicBezTo>
                  <a:cubicBezTo>
                    <a:pt x="268804" y="117051"/>
                    <a:pt x="295510" y="90348"/>
                    <a:pt x="328348" y="90348"/>
                  </a:cubicBezTo>
                  <a:cubicBezTo>
                    <a:pt x="361186" y="90348"/>
                    <a:pt x="387891" y="117051"/>
                    <a:pt x="387891" y="149885"/>
                  </a:cubicBezTo>
                  <a:cubicBezTo>
                    <a:pt x="387891" y="182719"/>
                    <a:pt x="361185" y="209423"/>
                    <a:pt x="328348" y="209423"/>
                  </a:cubicBezTo>
                  <a:close/>
                  <a:moveTo>
                    <a:pt x="477164" y="536679"/>
                  </a:moveTo>
                  <a:lnTo>
                    <a:pt x="387891" y="536679"/>
                  </a:lnTo>
                  <a:lnTo>
                    <a:pt x="387891" y="268863"/>
                  </a:lnTo>
                  <a:lnTo>
                    <a:pt x="477164" y="268863"/>
                  </a:lnTo>
                  <a:lnTo>
                    <a:pt x="477164" y="536679"/>
                  </a:lnTo>
                  <a:close/>
                </a:path>
              </a:pathLst>
            </a:custGeom>
            <a:grpFill/>
            <a:ln w="9525" cap="flat">
              <a:noFill/>
              <a:prstDash val="solid"/>
              <a:miter/>
            </a:ln>
          </p:spPr>
          <p:txBody>
            <a:bodyPr rtlCol="0" anchor="ctr"/>
            <a:lstStyle/>
            <a:p>
              <a:endParaRPr lang="es-MX"/>
            </a:p>
          </p:txBody>
        </p:sp>
      </p:grpSp>
      <p:sp>
        <p:nvSpPr>
          <p:cNvPr id="85" name="Gráfico 231">
            <a:extLst>
              <a:ext uri="{FF2B5EF4-FFF2-40B4-BE49-F238E27FC236}">
                <a16:creationId xmlns:a16="http://schemas.microsoft.com/office/drawing/2014/main" id="{7EB6D3EA-4A20-7226-FF69-78514C7E4134}"/>
              </a:ext>
            </a:extLst>
          </p:cNvPr>
          <p:cNvSpPr/>
          <p:nvPr/>
        </p:nvSpPr>
        <p:spPr>
          <a:xfrm>
            <a:off x="3414817" y="3009143"/>
            <a:ext cx="356352" cy="308318"/>
          </a:xfrm>
          <a:custGeom>
            <a:avLst/>
            <a:gdLst>
              <a:gd name="connsiteX0" fmla="*/ 523261 w 570832"/>
              <a:gd name="connsiteY0" fmla="*/ 71355 h 475692"/>
              <a:gd name="connsiteX1" fmla="*/ 404339 w 570832"/>
              <a:gd name="connsiteY1" fmla="*/ 71355 h 475692"/>
              <a:gd name="connsiteX2" fmla="*/ 404339 w 570832"/>
              <a:gd name="connsiteY2" fmla="*/ 47570 h 475692"/>
              <a:gd name="connsiteX3" fmla="*/ 356769 w 570832"/>
              <a:gd name="connsiteY3" fmla="*/ 0 h 475692"/>
              <a:gd name="connsiteX4" fmla="*/ 214062 w 570832"/>
              <a:gd name="connsiteY4" fmla="*/ 0 h 475692"/>
              <a:gd name="connsiteX5" fmla="*/ 166492 w 570832"/>
              <a:gd name="connsiteY5" fmla="*/ 47570 h 475692"/>
              <a:gd name="connsiteX6" fmla="*/ 166492 w 570832"/>
              <a:gd name="connsiteY6" fmla="*/ 71354 h 475692"/>
              <a:gd name="connsiteX7" fmla="*/ 47570 w 570832"/>
              <a:gd name="connsiteY7" fmla="*/ 71354 h 475692"/>
              <a:gd name="connsiteX8" fmla="*/ 0 w 570832"/>
              <a:gd name="connsiteY8" fmla="*/ 118923 h 475692"/>
              <a:gd name="connsiteX9" fmla="*/ 0 w 570832"/>
              <a:gd name="connsiteY9" fmla="*/ 428123 h 475692"/>
              <a:gd name="connsiteX10" fmla="*/ 47570 w 570832"/>
              <a:gd name="connsiteY10" fmla="*/ 475693 h 475692"/>
              <a:gd name="connsiteX11" fmla="*/ 523263 w 570832"/>
              <a:gd name="connsiteY11" fmla="*/ 475693 h 475692"/>
              <a:gd name="connsiteX12" fmla="*/ 570832 w 570832"/>
              <a:gd name="connsiteY12" fmla="*/ 428123 h 475692"/>
              <a:gd name="connsiteX13" fmla="*/ 570832 w 570832"/>
              <a:gd name="connsiteY13" fmla="*/ 118923 h 475692"/>
              <a:gd name="connsiteX14" fmla="*/ 523261 w 570832"/>
              <a:gd name="connsiteY14" fmla="*/ 71355 h 475692"/>
              <a:gd name="connsiteX15" fmla="*/ 214062 w 570832"/>
              <a:gd name="connsiteY15" fmla="*/ 47570 h 475692"/>
              <a:gd name="connsiteX16" fmla="*/ 356769 w 570832"/>
              <a:gd name="connsiteY16" fmla="*/ 47570 h 475692"/>
              <a:gd name="connsiteX17" fmla="*/ 356769 w 570832"/>
              <a:gd name="connsiteY17" fmla="*/ 71354 h 475692"/>
              <a:gd name="connsiteX18" fmla="*/ 214062 w 570832"/>
              <a:gd name="connsiteY18" fmla="*/ 71354 h 475692"/>
              <a:gd name="connsiteX19" fmla="*/ 214062 w 570832"/>
              <a:gd name="connsiteY19" fmla="*/ 47570 h 475692"/>
              <a:gd name="connsiteX20" fmla="*/ 404339 w 570832"/>
              <a:gd name="connsiteY20" fmla="*/ 321094 h 475692"/>
              <a:gd name="connsiteX21" fmla="*/ 392446 w 570832"/>
              <a:gd name="connsiteY21" fmla="*/ 332986 h 475692"/>
              <a:gd name="connsiteX22" fmla="*/ 332985 w 570832"/>
              <a:gd name="connsiteY22" fmla="*/ 332986 h 475692"/>
              <a:gd name="connsiteX23" fmla="*/ 332985 w 570832"/>
              <a:gd name="connsiteY23" fmla="*/ 392447 h 475692"/>
              <a:gd name="connsiteX24" fmla="*/ 321092 w 570832"/>
              <a:gd name="connsiteY24" fmla="*/ 404340 h 475692"/>
              <a:gd name="connsiteX25" fmla="*/ 249739 w 570832"/>
              <a:gd name="connsiteY25" fmla="*/ 404340 h 475692"/>
              <a:gd name="connsiteX26" fmla="*/ 237846 w 570832"/>
              <a:gd name="connsiteY26" fmla="*/ 392447 h 475692"/>
              <a:gd name="connsiteX27" fmla="*/ 237846 w 570832"/>
              <a:gd name="connsiteY27" fmla="*/ 332986 h 475692"/>
              <a:gd name="connsiteX28" fmla="*/ 178385 w 570832"/>
              <a:gd name="connsiteY28" fmla="*/ 332986 h 475692"/>
              <a:gd name="connsiteX29" fmla="*/ 166492 w 570832"/>
              <a:gd name="connsiteY29" fmla="*/ 321094 h 475692"/>
              <a:gd name="connsiteX30" fmla="*/ 166492 w 570832"/>
              <a:gd name="connsiteY30" fmla="*/ 249740 h 475692"/>
              <a:gd name="connsiteX31" fmla="*/ 178385 w 570832"/>
              <a:gd name="connsiteY31" fmla="*/ 237847 h 475692"/>
              <a:gd name="connsiteX32" fmla="*/ 237846 w 570832"/>
              <a:gd name="connsiteY32" fmla="*/ 237847 h 475692"/>
              <a:gd name="connsiteX33" fmla="*/ 237846 w 570832"/>
              <a:gd name="connsiteY33" fmla="*/ 178386 h 475692"/>
              <a:gd name="connsiteX34" fmla="*/ 249739 w 570832"/>
              <a:gd name="connsiteY34" fmla="*/ 166493 h 475692"/>
              <a:gd name="connsiteX35" fmla="*/ 321092 w 570832"/>
              <a:gd name="connsiteY35" fmla="*/ 166493 h 475692"/>
              <a:gd name="connsiteX36" fmla="*/ 332985 w 570832"/>
              <a:gd name="connsiteY36" fmla="*/ 178386 h 475692"/>
              <a:gd name="connsiteX37" fmla="*/ 332985 w 570832"/>
              <a:gd name="connsiteY37" fmla="*/ 237847 h 475692"/>
              <a:gd name="connsiteX38" fmla="*/ 392446 w 570832"/>
              <a:gd name="connsiteY38" fmla="*/ 237847 h 475692"/>
              <a:gd name="connsiteX39" fmla="*/ 404339 w 570832"/>
              <a:gd name="connsiteY39" fmla="*/ 249740 h 475692"/>
              <a:gd name="connsiteX40" fmla="*/ 404339 w 570832"/>
              <a:gd name="connsiteY40" fmla="*/ 321094 h 47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0832" h="475692">
                <a:moveTo>
                  <a:pt x="523261" y="71355"/>
                </a:moveTo>
                <a:lnTo>
                  <a:pt x="404339" y="71355"/>
                </a:lnTo>
                <a:lnTo>
                  <a:pt x="404339" y="47570"/>
                </a:lnTo>
                <a:cubicBezTo>
                  <a:pt x="404339" y="21335"/>
                  <a:pt x="383005" y="0"/>
                  <a:pt x="356769" y="0"/>
                </a:cubicBezTo>
                <a:lnTo>
                  <a:pt x="214062" y="0"/>
                </a:lnTo>
                <a:cubicBezTo>
                  <a:pt x="187827" y="0"/>
                  <a:pt x="166492" y="21334"/>
                  <a:pt x="166492" y="47570"/>
                </a:cubicBezTo>
                <a:lnTo>
                  <a:pt x="166492" y="71354"/>
                </a:lnTo>
                <a:lnTo>
                  <a:pt x="47570" y="71354"/>
                </a:lnTo>
                <a:cubicBezTo>
                  <a:pt x="21334" y="71355"/>
                  <a:pt x="0" y="92689"/>
                  <a:pt x="0" y="118923"/>
                </a:cubicBezTo>
                <a:lnTo>
                  <a:pt x="0" y="428123"/>
                </a:lnTo>
                <a:cubicBezTo>
                  <a:pt x="0" y="454358"/>
                  <a:pt x="21334" y="475693"/>
                  <a:pt x="47570" y="475693"/>
                </a:cubicBezTo>
                <a:lnTo>
                  <a:pt x="523263" y="475693"/>
                </a:lnTo>
                <a:cubicBezTo>
                  <a:pt x="549497" y="475693"/>
                  <a:pt x="570832" y="454359"/>
                  <a:pt x="570832" y="428123"/>
                </a:cubicBezTo>
                <a:lnTo>
                  <a:pt x="570832" y="118923"/>
                </a:lnTo>
                <a:cubicBezTo>
                  <a:pt x="570831" y="92689"/>
                  <a:pt x="549497" y="71355"/>
                  <a:pt x="523261" y="71355"/>
                </a:cubicBezTo>
                <a:close/>
                <a:moveTo>
                  <a:pt x="214062" y="47570"/>
                </a:moveTo>
                <a:lnTo>
                  <a:pt x="356769" y="47570"/>
                </a:lnTo>
                <a:lnTo>
                  <a:pt x="356769" y="71354"/>
                </a:lnTo>
                <a:lnTo>
                  <a:pt x="214062" y="71354"/>
                </a:lnTo>
                <a:lnTo>
                  <a:pt x="214062" y="47570"/>
                </a:lnTo>
                <a:close/>
                <a:moveTo>
                  <a:pt x="404339" y="321094"/>
                </a:moveTo>
                <a:cubicBezTo>
                  <a:pt x="404339" y="327667"/>
                  <a:pt x="399020" y="332986"/>
                  <a:pt x="392446" y="332986"/>
                </a:cubicBezTo>
                <a:lnTo>
                  <a:pt x="332985" y="332986"/>
                </a:lnTo>
                <a:lnTo>
                  <a:pt x="332985" y="392447"/>
                </a:lnTo>
                <a:cubicBezTo>
                  <a:pt x="332985" y="399021"/>
                  <a:pt x="327666" y="404340"/>
                  <a:pt x="321092" y="404340"/>
                </a:cubicBezTo>
                <a:lnTo>
                  <a:pt x="249739" y="404340"/>
                </a:lnTo>
                <a:cubicBezTo>
                  <a:pt x="243165" y="404340"/>
                  <a:pt x="237846" y="399021"/>
                  <a:pt x="237846" y="392447"/>
                </a:cubicBezTo>
                <a:lnTo>
                  <a:pt x="237846" y="332986"/>
                </a:lnTo>
                <a:lnTo>
                  <a:pt x="178385" y="332986"/>
                </a:lnTo>
                <a:cubicBezTo>
                  <a:pt x="171811" y="332986"/>
                  <a:pt x="166492" y="327667"/>
                  <a:pt x="166492" y="321094"/>
                </a:cubicBezTo>
                <a:lnTo>
                  <a:pt x="166492" y="249740"/>
                </a:lnTo>
                <a:cubicBezTo>
                  <a:pt x="166492" y="243166"/>
                  <a:pt x="171811" y="237847"/>
                  <a:pt x="178385" y="237847"/>
                </a:cubicBezTo>
                <a:lnTo>
                  <a:pt x="237846" y="237847"/>
                </a:lnTo>
                <a:lnTo>
                  <a:pt x="237846" y="178386"/>
                </a:lnTo>
                <a:cubicBezTo>
                  <a:pt x="237846" y="171812"/>
                  <a:pt x="243165" y="166493"/>
                  <a:pt x="249739" y="166493"/>
                </a:cubicBezTo>
                <a:lnTo>
                  <a:pt x="321092" y="166493"/>
                </a:lnTo>
                <a:cubicBezTo>
                  <a:pt x="327666" y="166493"/>
                  <a:pt x="332985" y="171812"/>
                  <a:pt x="332985" y="178386"/>
                </a:cubicBezTo>
                <a:lnTo>
                  <a:pt x="332985" y="237847"/>
                </a:lnTo>
                <a:lnTo>
                  <a:pt x="392446" y="237847"/>
                </a:lnTo>
                <a:cubicBezTo>
                  <a:pt x="399020" y="237847"/>
                  <a:pt x="404339" y="243166"/>
                  <a:pt x="404339" y="249740"/>
                </a:cubicBezTo>
                <a:lnTo>
                  <a:pt x="404339" y="321094"/>
                </a:lnTo>
                <a:close/>
              </a:path>
            </a:pathLst>
          </a:custGeom>
          <a:solidFill>
            <a:schemeClr val="bg1"/>
          </a:solidFill>
          <a:ln w="1098" cap="flat">
            <a:noFill/>
            <a:prstDash val="solid"/>
            <a:miter/>
          </a:ln>
        </p:spPr>
        <p:txBody>
          <a:bodyPr rtlCol="0" anchor="ctr"/>
          <a:lstStyle/>
          <a:p>
            <a:endParaRPr lang="es-MX"/>
          </a:p>
        </p:txBody>
      </p:sp>
      <p:sp>
        <p:nvSpPr>
          <p:cNvPr id="87" name="Gráfico 239">
            <a:extLst>
              <a:ext uri="{FF2B5EF4-FFF2-40B4-BE49-F238E27FC236}">
                <a16:creationId xmlns:a16="http://schemas.microsoft.com/office/drawing/2014/main" id="{BF3BB17F-8249-0A0E-EFF2-A4B459C891A3}"/>
              </a:ext>
            </a:extLst>
          </p:cNvPr>
          <p:cNvSpPr/>
          <p:nvPr/>
        </p:nvSpPr>
        <p:spPr>
          <a:xfrm>
            <a:off x="6356395" y="1350468"/>
            <a:ext cx="271046" cy="302926"/>
          </a:xfrm>
          <a:custGeom>
            <a:avLst/>
            <a:gdLst>
              <a:gd name="connsiteX0" fmla="*/ 519307 w 571237"/>
              <a:gd name="connsiteY0" fmla="*/ 0 h 571237"/>
              <a:gd name="connsiteX1" fmla="*/ 51931 w 571237"/>
              <a:gd name="connsiteY1" fmla="*/ 0 h 571237"/>
              <a:gd name="connsiteX2" fmla="*/ 0 w 571237"/>
              <a:gd name="connsiteY2" fmla="*/ 51931 h 571237"/>
              <a:gd name="connsiteX3" fmla="*/ 0 w 571237"/>
              <a:gd name="connsiteY3" fmla="*/ 519307 h 571237"/>
              <a:gd name="connsiteX4" fmla="*/ 51931 w 571237"/>
              <a:gd name="connsiteY4" fmla="*/ 571238 h 571237"/>
              <a:gd name="connsiteX5" fmla="*/ 519307 w 571237"/>
              <a:gd name="connsiteY5" fmla="*/ 571238 h 571237"/>
              <a:gd name="connsiteX6" fmla="*/ 571238 w 571237"/>
              <a:gd name="connsiteY6" fmla="*/ 519307 h 571237"/>
              <a:gd name="connsiteX7" fmla="*/ 571238 w 571237"/>
              <a:gd name="connsiteY7" fmla="*/ 51931 h 571237"/>
              <a:gd name="connsiteX8" fmla="*/ 519307 w 571237"/>
              <a:gd name="connsiteY8" fmla="*/ 0 h 571237"/>
              <a:gd name="connsiteX9" fmla="*/ 467376 w 571237"/>
              <a:gd name="connsiteY9" fmla="*/ 350532 h 571237"/>
              <a:gd name="connsiteX10" fmla="*/ 454392 w 571237"/>
              <a:gd name="connsiteY10" fmla="*/ 363515 h 571237"/>
              <a:gd name="connsiteX11" fmla="*/ 363513 w 571237"/>
              <a:gd name="connsiteY11" fmla="*/ 363515 h 571237"/>
              <a:gd name="connsiteX12" fmla="*/ 363513 w 571237"/>
              <a:gd name="connsiteY12" fmla="*/ 454394 h 571237"/>
              <a:gd name="connsiteX13" fmla="*/ 350530 w 571237"/>
              <a:gd name="connsiteY13" fmla="*/ 467377 h 571237"/>
              <a:gd name="connsiteX14" fmla="*/ 220705 w 571237"/>
              <a:gd name="connsiteY14" fmla="*/ 467377 h 571237"/>
              <a:gd name="connsiteX15" fmla="*/ 207722 w 571237"/>
              <a:gd name="connsiteY15" fmla="*/ 454394 h 571237"/>
              <a:gd name="connsiteX16" fmla="*/ 207722 w 571237"/>
              <a:gd name="connsiteY16" fmla="*/ 363515 h 571237"/>
              <a:gd name="connsiteX17" fmla="*/ 116844 w 571237"/>
              <a:gd name="connsiteY17" fmla="*/ 363515 h 571237"/>
              <a:gd name="connsiteX18" fmla="*/ 103861 w 571237"/>
              <a:gd name="connsiteY18" fmla="*/ 350532 h 571237"/>
              <a:gd name="connsiteX19" fmla="*/ 103861 w 571237"/>
              <a:gd name="connsiteY19" fmla="*/ 220705 h 571237"/>
              <a:gd name="connsiteX20" fmla="*/ 116844 w 571237"/>
              <a:gd name="connsiteY20" fmla="*/ 207722 h 571237"/>
              <a:gd name="connsiteX21" fmla="*/ 207723 w 571237"/>
              <a:gd name="connsiteY21" fmla="*/ 207722 h 571237"/>
              <a:gd name="connsiteX22" fmla="*/ 207723 w 571237"/>
              <a:gd name="connsiteY22" fmla="*/ 116844 h 571237"/>
              <a:gd name="connsiteX23" fmla="*/ 220706 w 571237"/>
              <a:gd name="connsiteY23" fmla="*/ 103861 h 571237"/>
              <a:gd name="connsiteX24" fmla="*/ 350532 w 571237"/>
              <a:gd name="connsiteY24" fmla="*/ 103861 h 571237"/>
              <a:gd name="connsiteX25" fmla="*/ 363515 w 571237"/>
              <a:gd name="connsiteY25" fmla="*/ 116844 h 571237"/>
              <a:gd name="connsiteX26" fmla="*/ 363515 w 571237"/>
              <a:gd name="connsiteY26" fmla="*/ 207723 h 571237"/>
              <a:gd name="connsiteX27" fmla="*/ 454394 w 571237"/>
              <a:gd name="connsiteY27" fmla="*/ 207723 h 571237"/>
              <a:gd name="connsiteX28" fmla="*/ 467377 w 571237"/>
              <a:gd name="connsiteY28" fmla="*/ 220706 h 571237"/>
              <a:gd name="connsiteX29" fmla="*/ 467377 w 571237"/>
              <a:gd name="connsiteY29" fmla="*/ 350532 h 57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1237" h="571237">
                <a:moveTo>
                  <a:pt x="519307" y="0"/>
                </a:moveTo>
                <a:lnTo>
                  <a:pt x="51931" y="0"/>
                </a:lnTo>
                <a:cubicBezTo>
                  <a:pt x="23290" y="0"/>
                  <a:pt x="0" y="23290"/>
                  <a:pt x="0" y="51931"/>
                </a:cubicBezTo>
                <a:lnTo>
                  <a:pt x="0" y="519307"/>
                </a:lnTo>
                <a:cubicBezTo>
                  <a:pt x="0" y="547947"/>
                  <a:pt x="23290" y="571238"/>
                  <a:pt x="51931" y="571238"/>
                </a:cubicBezTo>
                <a:lnTo>
                  <a:pt x="519307" y="571238"/>
                </a:lnTo>
                <a:cubicBezTo>
                  <a:pt x="547947" y="571238"/>
                  <a:pt x="571238" y="547948"/>
                  <a:pt x="571238" y="519307"/>
                </a:cubicBezTo>
                <a:lnTo>
                  <a:pt x="571238" y="51931"/>
                </a:lnTo>
                <a:cubicBezTo>
                  <a:pt x="571236" y="23290"/>
                  <a:pt x="547947" y="0"/>
                  <a:pt x="519307" y="0"/>
                </a:cubicBezTo>
                <a:close/>
                <a:moveTo>
                  <a:pt x="467376" y="350532"/>
                </a:moveTo>
                <a:cubicBezTo>
                  <a:pt x="467376" y="357708"/>
                  <a:pt x="461569" y="363515"/>
                  <a:pt x="454392" y="363515"/>
                </a:cubicBezTo>
                <a:lnTo>
                  <a:pt x="363513" y="363515"/>
                </a:lnTo>
                <a:lnTo>
                  <a:pt x="363513" y="454394"/>
                </a:lnTo>
                <a:cubicBezTo>
                  <a:pt x="363513" y="461570"/>
                  <a:pt x="357707" y="467377"/>
                  <a:pt x="350530" y="467377"/>
                </a:cubicBezTo>
                <a:lnTo>
                  <a:pt x="220705" y="467377"/>
                </a:lnTo>
                <a:cubicBezTo>
                  <a:pt x="213529" y="467377"/>
                  <a:pt x="207722" y="461570"/>
                  <a:pt x="207722" y="454394"/>
                </a:cubicBezTo>
                <a:lnTo>
                  <a:pt x="207722" y="363515"/>
                </a:lnTo>
                <a:lnTo>
                  <a:pt x="116844" y="363515"/>
                </a:lnTo>
                <a:cubicBezTo>
                  <a:pt x="109668" y="363515"/>
                  <a:pt x="103861" y="357708"/>
                  <a:pt x="103861" y="350532"/>
                </a:cubicBezTo>
                <a:lnTo>
                  <a:pt x="103861" y="220705"/>
                </a:lnTo>
                <a:cubicBezTo>
                  <a:pt x="103861" y="213529"/>
                  <a:pt x="109668" y="207722"/>
                  <a:pt x="116844" y="207722"/>
                </a:cubicBezTo>
                <a:lnTo>
                  <a:pt x="207723" y="207722"/>
                </a:lnTo>
                <a:lnTo>
                  <a:pt x="207723" y="116844"/>
                </a:lnTo>
                <a:cubicBezTo>
                  <a:pt x="207723" y="109668"/>
                  <a:pt x="213530" y="103861"/>
                  <a:pt x="220706" y="103861"/>
                </a:cubicBezTo>
                <a:lnTo>
                  <a:pt x="350532" y="103861"/>
                </a:lnTo>
                <a:cubicBezTo>
                  <a:pt x="357708" y="103861"/>
                  <a:pt x="363515" y="109668"/>
                  <a:pt x="363515" y="116844"/>
                </a:cubicBezTo>
                <a:lnTo>
                  <a:pt x="363515" y="207723"/>
                </a:lnTo>
                <a:lnTo>
                  <a:pt x="454394" y="207723"/>
                </a:lnTo>
                <a:cubicBezTo>
                  <a:pt x="461570" y="207723"/>
                  <a:pt x="467377" y="213530"/>
                  <a:pt x="467377" y="220706"/>
                </a:cubicBezTo>
                <a:lnTo>
                  <a:pt x="467377" y="350532"/>
                </a:lnTo>
                <a:close/>
              </a:path>
            </a:pathLst>
          </a:custGeom>
          <a:solidFill>
            <a:schemeClr val="bg1"/>
          </a:solidFill>
          <a:ln w="1198" cap="flat">
            <a:noFill/>
            <a:prstDash val="solid"/>
            <a:miter/>
          </a:ln>
        </p:spPr>
        <p:txBody>
          <a:bodyPr rtlCol="0" anchor="ctr"/>
          <a:lstStyle/>
          <a:p>
            <a:endParaRPr lang="es-MX"/>
          </a:p>
        </p:txBody>
      </p:sp>
      <p:sp>
        <p:nvSpPr>
          <p:cNvPr id="88" name="Gráfico 239">
            <a:extLst>
              <a:ext uri="{FF2B5EF4-FFF2-40B4-BE49-F238E27FC236}">
                <a16:creationId xmlns:a16="http://schemas.microsoft.com/office/drawing/2014/main" id="{7CFC8E71-1464-39FD-815D-5DAAABAB6AFA}"/>
              </a:ext>
            </a:extLst>
          </p:cNvPr>
          <p:cNvSpPr/>
          <p:nvPr/>
        </p:nvSpPr>
        <p:spPr>
          <a:xfrm>
            <a:off x="6372640" y="4713139"/>
            <a:ext cx="322566" cy="339808"/>
          </a:xfrm>
          <a:custGeom>
            <a:avLst/>
            <a:gdLst>
              <a:gd name="connsiteX0" fmla="*/ 519307 w 571237"/>
              <a:gd name="connsiteY0" fmla="*/ 0 h 571237"/>
              <a:gd name="connsiteX1" fmla="*/ 51931 w 571237"/>
              <a:gd name="connsiteY1" fmla="*/ 0 h 571237"/>
              <a:gd name="connsiteX2" fmla="*/ 0 w 571237"/>
              <a:gd name="connsiteY2" fmla="*/ 51931 h 571237"/>
              <a:gd name="connsiteX3" fmla="*/ 0 w 571237"/>
              <a:gd name="connsiteY3" fmla="*/ 519307 h 571237"/>
              <a:gd name="connsiteX4" fmla="*/ 51931 w 571237"/>
              <a:gd name="connsiteY4" fmla="*/ 571238 h 571237"/>
              <a:gd name="connsiteX5" fmla="*/ 519307 w 571237"/>
              <a:gd name="connsiteY5" fmla="*/ 571238 h 571237"/>
              <a:gd name="connsiteX6" fmla="*/ 571238 w 571237"/>
              <a:gd name="connsiteY6" fmla="*/ 519307 h 571237"/>
              <a:gd name="connsiteX7" fmla="*/ 571238 w 571237"/>
              <a:gd name="connsiteY7" fmla="*/ 51931 h 571237"/>
              <a:gd name="connsiteX8" fmla="*/ 519307 w 571237"/>
              <a:gd name="connsiteY8" fmla="*/ 0 h 571237"/>
              <a:gd name="connsiteX9" fmla="*/ 467376 w 571237"/>
              <a:gd name="connsiteY9" fmla="*/ 350532 h 571237"/>
              <a:gd name="connsiteX10" fmla="*/ 454392 w 571237"/>
              <a:gd name="connsiteY10" fmla="*/ 363515 h 571237"/>
              <a:gd name="connsiteX11" fmla="*/ 363513 w 571237"/>
              <a:gd name="connsiteY11" fmla="*/ 363515 h 571237"/>
              <a:gd name="connsiteX12" fmla="*/ 363513 w 571237"/>
              <a:gd name="connsiteY12" fmla="*/ 454394 h 571237"/>
              <a:gd name="connsiteX13" fmla="*/ 350530 w 571237"/>
              <a:gd name="connsiteY13" fmla="*/ 467377 h 571237"/>
              <a:gd name="connsiteX14" fmla="*/ 220705 w 571237"/>
              <a:gd name="connsiteY14" fmla="*/ 467377 h 571237"/>
              <a:gd name="connsiteX15" fmla="*/ 207722 w 571237"/>
              <a:gd name="connsiteY15" fmla="*/ 454394 h 571237"/>
              <a:gd name="connsiteX16" fmla="*/ 207722 w 571237"/>
              <a:gd name="connsiteY16" fmla="*/ 363515 h 571237"/>
              <a:gd name="connsiteX17" fmla="*/ 116844 w 571237"/>
              <a:gd name="connsiteY17" fmla="*/ 363515 h 571237"/>
              <a:gd name="connsiteX18" fmla="*/ 103861 w 571237"/>
              <a:gd name="connsiteY18" fmla="*/ 350532 h 571237"/>
              <a:gd name="connsiteX19" fmla="*/ 103861 w 571237"/>
              <a:gd name="connsiteY19" fmla="*/ 220705 h 571237"/>
              <a:gd name="connsiteX20" fmla="*/ 116844 w 571237"/>
              <a:gd name="connsiteY20" fmla="*/ 207722 h 571237"/>
              <a:gd name="connsiteX21" fmla="*/ 207723 w 571237"/>
              <a:gd name="connsiteY21" fmla="*/ 207722 h 571237"/>
              <a:gd name="connsiteX22" fmla="*/ 207723 w 571237"/>
              <a:gd name="connsiteY22" fmla="*/ 116844 h 571237"/>
              <a:gd name="connsiteX23" fmla="*/ 220706 w 571237"/>
              <a:gd name="connsiteY23" fmla="*/ 103861 h 571237"/>
              <a:gd name="connsiteX24" fmla="*/ 350532 w 571237"/>
              <a:gd name="connsiteY24" fmla="*/ 103861 h 571237"/>
              <a:gd name="connsiteX25" fmla="*/ 363515 w 571237"/>
              <a:gd name="connsiteY25" fmla="*/ 116844 h 571237"/>
              <a:gd name="connsiteX26" fmla="*/ 363515 w 571237"/>
              <a:gd name="connsiteY26" fmla="*/ 207723 h 571237"/>
              <a:gd name="connsiteX27" fmla="*/ 454394 w 571237"/>
              <a:gd name="connsiteY27" fmla="*/ 207723 h 571237"/>
              <a:gd name="connsiteX28" fmla="*/ 467377 w 571237"/>
              <a:gd name="connsiteY28" fmla="*/ 220706 h 571237"/>
              <a:gd name="connsiteX29" fmla="*/ 467377 w 571237"/>
              <a:gd name="connsiteY29" fmla="*/ 350532 h 57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1237" h="571237">
                <a:moveTo>
                  <a:pt x="519307" y="0"/>
                </a:moveTo>
                <a:lnTo>
                  <a:pt x="51931" y="0"/>
                </a:lnTo>
                <a:cubicBezTo>
                  <a:pt x="23290" y="0"/>
                  <a:pt x="0" y="23290"/>
                  <a:pt x="0" y="51931"/>
                </a:cubicBezTo>
                <a:lnTo>
                  <a:pt x="0" y="519307"/>
                </a:lnTo>
                <a:cubicBezTo>
                  <a:pt x="0" y="547947"/>
                  <a:pt x="23290" y="571238"/>
                  <a:pt x="51931" y="571238"/>
                </a:cubicBezTo>
                <a:lnTo>
                  <a:pt x="519307" y="571238"/>
                </a:lnTo>
                <a:cubicBezTo>
                  <a:pt x="547947" y="571238"/>
                  <a:pt x="571238" y="547948"/>
                  <a:pt x="571238" y="519307"/>
                </a:cubicBezTo>
                <a:lnTo>
                  <a:pt x="571238" y="51931"/>
                </a:lnTo>
                <a:cubicBezTo>
                  <a:pt x="571236" y="23290"/>
                  <a:pt x="547947" y="0"/>
                  <a:pt x="519307" y="0"/>
                </a:cubicBezTo>
                <a:close/>
                <a:moveTo>
                  <a:pt x="467376" y="350532"/>
                </a:moveTo>
                <a:cubicBezTo>
                  <a:pt x="467376" y="357708"/>
                  <a:pt x="461569" y="363515"/>
                  <a:pt x="454392" y="363515"/>
                </a:cubicBezTo>
                <a:lnTo>
                  <a:pt x="363513" y="363515"/>
                </a:lnTo>
                <a:lnTo>
                  <a:pt x="363513" y="454394"/>
                </a:lnTo>
                <a:cubicBezTo>
                  <a:pt x="363513" y="461570"/>
                  <a:pt x="357707" y="467377"/>
                  <a:pt x="350530" y="467377"/>
                </a:cubicBezTo>
                <a:lnTo>
                  <a:pt x="220705" y="467377"/>
                </a:lnTo>
                <a:cubicBezTo>
                  <a:pt x="213529" y="467377"/>
                  <a:pt x="207722" y="461570"/>
                  <a:pt x="207722" y="454394"/>
                </a:cubicBezTo>
                <a:lnTo>
                  <a:pt x="207722" y="363515"/>
                </a:lnTo>
                <a:lnTo>
                  <a:pt x="116844" y="363515"/>
                </a:lnTo>
                <a:cubicBezTo>
                  <a:pt x="109668" y="363515"/>
                  <a:pt x="103861" y="357708"/>
                  <a:pt x="103861" y="350532"/>
                </a:cubicBezTo>
                <a:lnTo>
                  <a:pt x="103861" y="220705"/>
                </a:lnTo>
                <a:cubicBezTo>
                  <a:pt x="103861" y="213529"/>
                  <a:pt x="109668" y="207722"/>
                  <a:pt x="116844" y="207722"/>
                </a:cubicBezTo>
                <a:lnTo>
                  <a:pt x="207723" y="207722"/>
                </a:lnTo>
                <a:lnTo>
                  <a:pt x="207723" y="116844"/>
                </a:lnTo>
                <a:cubicBezTo>
                  <a:pt x="207723" y="109668"/>
                  <a:pt x="213530" y="103861"/>
                  <a:pt x="220706" y="103861"/>
                </a:cubicBezTo>
                <a:lnTo>
                  <a:pt x="350532" y="103861"/>
                </a:lnTo>
                <a:cubicBezTo>
                  <a:pt x="357708" y="103861"/>
                  <a:pt x="363515" y="109668"/>
                  <a:pt x="363515" y="116844"/>
                </a:cubicBezTo>
                <a:lnTo>
                  <a:pt x="363515" y="207723"/>
                </a:lnTo>
                <a:lnTo>
                  <a:pt x="454394" y="207723"/>
                </a:lnTo>
                <a:cubicBezTo>
                  <a:pt x="461570" y="207723"/>
                  <a:pt x="467377" y="213530"/>
                  <a:pt x="467377" y="220706"/>
                </a:cubicBezTo>
                <a:lnTo>
                  <a:pt x="467377" y="350532"/>
                </a:lnTo>
                <a:close/>
              </a:path>
            </a:pathLst>
          </a:custGeom>
          <a:solidFill>
            <a:schemeClr val="bg1"/>
          </a:solidFill>
          <a:ln w="1198" cap="flat">
            <a:noFill/>
            <a:prstDash val="solid"/>
            <a:miter/>
          </a:ln>
        </p:spPr>
        <p:txBody>
          <a:bodyPr rtlCol="0" anchor="ctr"/>
          <a:lstStyle/>
          <a:p>
            <a:endParaRPr lang="es-MX"/>
          </a:p>
        </p:txBody>
      </p:sp>
      <p:sp>
        <p:nvSpPr>
          <p:cNvPr id="89" name="Gráfico 228">
            <a:extLst>
              <a:ext uri="{FF2B5EF4-FFF2-40B4-BE49-F238E27FC236}">
                <a16:creationId xmlns:a16="http://schemas.microsoft.com/office/drawing/2014/main" id="{AF0DC9F6-D23C-5CD9-EB23-90DCC27A692D}"/>
              </a:ext>
            </a:extLst>
          </p:cNvPr>
          <p:cNvSpPr/>
          <p:nvPr/>
        </p:nvSpPr>
        <p:spPr>
          <a:xfrm>
            <a:off x="514410" y="4652804"/>
            <a:ext cx="294748" cy="427278"/>
          </a:xfrm>
          <a:custGeom>
            <a:avLst/>
            <a:gdLst>
              <a:gd name="connsiteX0" fmla="*/ 380554 w 428123"/>
              <a:gd name="connsiteY0" fmla="*/ 47570 h 570831"/>
              <a:gd name="connsiteX1" fmla="*/ 330793 w 428123"/>
              <a:gd name="connsiteY1" fmla="*/ 47570 h 570831"/>
              <a:gd name="connsiteX2" fmla="*/ 297307 w 428123"/>
              <a:gd name="connsiteY2" fmla="*/ 23785 h 570831"/>
              <a:gd name="connsiteX3" fmla="*/ 261386 w 428123"/>
              <a:gd name="connsiteY3" fmla="*/ 23785 h 570831"/>
              <a:gd name="connsiteX4" fmla="*/ 214062 w 428123"/>
              <a:gd name="connsiteY4" fmla="*/ 0 h 570831"/>
              <a:gd name="connsiteX5" fmla="*/ 166736 w 428123"/>
              <a:gd name="connsiteY5" fmla="*/ 23784 h 570831"/>
              <a:gd name="connsiteX6" fmla="*/ 130815 w 428123"/>
              <a:gd name="connsiteY6" fmla="*/ 23784 h 570831"/>
              <a:gd name="connsiteX7" fmla="*/ 97329 w 428123"/>
              <a:gd name="connsiteY7" fmla="*/ 47569 h 570831"/>
              <a:gd name="connsiteX8" fmla="*/ 47570 w 428123"/>
              <a:gd name="connsiteY8" fmla="*/ 47569 h 570831"/>
              <a:gd name="connsiteX9" fmla="*/ 0 w 428123"/>
              <a:gd name="connsiteY9" fmla="*/ 95138 h 570831"/>
              <a:gd name="connsiteX10" fmla="*/ 0 w 428123"/>
              <a:gd name="connsiteY10" fmla="*/ 523261 h 570831"/>
              <a:gd name="connsiteX11" fmla="*/ 47570 w 428123"/>
              <a:gd name="connsiteY11" fmla="*/ 570831 h 570831"/>
              <a:gd name="connsiteX12" fmla="*/ 380555 w 428123"/>
              <a:gd name="connsiteY12" fmla="*/ 570831 h 570831"/>
              <a:gd name="connsiteX13" fmla="*/ 428123 w 428123"/>
              <a:gd name="connsiteY13" fmla="*/ 523261 h 570831"/>
              <a:gd name="connsiteX14" fmla="*/ 428123 w 428123"/>
              <a:gd name="connsiteY14" fmla="*/ 95138 h 570831"/>
              <a:gd name="connsiteX15" fmla="*/ 380554 w 428123"/>
              <a:gd name="connsiteY15" fmla="*/ 47570 h 570831"/>
              <a:gd name="connsiteX16" fmla="*/ 118924 w 428123"/>
              <a:gd name="connsiteY16" fmla="*/ 59461 h 570831"/>
              <a:gd name="connsiteX17" fmla="*/ 130816 w 428123"/>
              <a:gd name="connsiteY17" fmla="*/ 47569 h 570831"/>
              <a:gd name="connsiteX18" fmla="*/ 173090 w 428123"/>
              <a:gd name="connsiteY18" fmla="*/ 47569 h 570831"/>
              <a:gd name="connsiteX19" fmla="*/ 183368 w 428123"/>
              <a:gd name="connsiteY19" fmla="*/ 41657 h 570831"/>
              <a:gd name="connsiteX20" fmla="*/ 214063 w 428123"/>
              <a:gd name="connsiteY20" fmla="*/ 23784 h 570831"/>
              <a:gd name="connsiteX21" fmla="*/ 244757 w 428123"/>
              <a:gd name="connsiteY21" fmla="*/ 41657 h 570831"/>
              <a:gd name="connsiteX22" fmla="*/ 255035 w 428123"/>
              <a:gd name="connsiteY22" fmla="*/ 47569 h 570831"/>
              <a:gd name="connsiteX23" fmla="*/ 297309 w 428123"/>
              <a:gd name="connsiteY23" fmla="*/ 47569 h 570831"/>
              <a:gd name="connsiteX24" fmla="*/ 309202 w 428123"/>
              <a:gd name="connsiteY24" fmla="*/ 59461 h 570831"/>
              <a:gd name="connsiteX25" fmla="*/ 309202 w 428123"/>
              <a:gd name="connsiteY25" fmla="*/ 71354 h 570831"/>
              <a:gd name="connsiteX26" fmla="*/ 285418 w 428123"/>
              <a:gd name="connsiteY26" fmla="*/ 95138 h 570831"/>
              <a:gd name="connsiteX27" fmla="*/ 142708 w 428123"/>
              <a:gd name="connsiteY27" fmla="*/ 95138 h 570831"/>
              <a:gd name="connsiteX28" fmla="*/ 118924 w 428123"/>
              <a:gd name="connsiteY28" fmla="*/ 71354 h 570831"/>
              <a:gd name="connsiteX29" fmla="*/ 118924 w 428123"/>
              <a:gd name="connsiteY29" fmla="*/ 59461 h 570831"/>
              <a:gd name="connsiteX30" fmla="*/ 321092 w 428123"/>
              <a:gd name="connsiteY30" fmla="*/ 499477 h 570831"/>
              <a:gd name="connsiteX31" fmla="*/ 107031 w 428123"/>
              <a:gd name="connsiteY31" fmla="*/ 499477 h 570831"/>
              <a:gd name="connsiteX32" fmla="*/ 95138 w 428123"/>
              <a:gd name="connsiteY32" fmla="*/ 487584 h 570831"/>
              <a:gd name="connsiteX33" fmla="*/ 107031 w 428123"/>
              <a:gd name="connsiteY33" fmla="*/ 475692 h 570831"/>
              <a:gd name="connsiteX34" fmla="*/ 321092 w 428123"/>
              <a:gd name="connsiteY34" fmla="*/ 475692 h 570831"/>
              <a:gd name="connsiteX35" fmla="*/ 332985 w 428123"/>
              <a:gd name="connsiteY35" fmla="*/ 487584 h 570831"/>
              <a:gd name="connsiteX36" fmla="*/ 321092 w 428123"/>
              <a:gd name="connsiteY36" fmla="*/ 499477 h 570831"/>
              <a:gd name="connsiteX37" fmla="*/ 321092 w 428123"/>
              <a:gd name="connsiteY37" fmla="*/ 428123 h 570831"/>
              <a:gd name="connsiteX38" fmla="*/ 107031 w 428123"/>
              <a:gd name="connsiteY38" fmla="*/ 428123 h 570831"/>
              <a:gd name="connsiteX39" fmla="*/ 95138 w 428123"/>
              <a:gd name="connsiteY39" fmla="*/ 416231 h 570831"/>
              <a:gd name="connsiteX40" fmla="*/ 107031 w 428123"/>
              <a:gd name="connsiteY40" fmla="*/ 404338 h 570831"/>
              <a:gd name="connsiteX41" fmla="*/ 321092 w 428123"/>
              <a:gd name="connsiteY41" fmla="*/ 404338 h 570831"/>
              <a:gd name="connsiteX42" fmla="*/ 332985 w 428123"/>
              <a:gd name="connsiteY42" fmla="*/ 416231 h 570831"/>
              <a:gd name="connsiteX43" fmla="*/ 321092 w 428123"/>
              <a:gd name="connsiteY43" fmla="*/ 428123 h 570831"/>
              <a:gd name="connsiteX44" fmla="*/ 321092 w 428123"/>
              <a:gd name="connsiteY44" fmla="*/ 309200 h 570831"/>
              <a:gd name="connsiteX45" fmla="*/ 297308 w 428123"/>
              <a:gd name="connsiteY45" fmla="*/ 309200 h 570831"/>
              <a:gd name="connsiteX46" fmla="*/ 286670 w 428123"/>
              <a:gd name="connsiteY46" fmla="*/ 302626 h 570831"/>
              <a:gd name="connsiteX47" fmla="*/ 275079 w 428123"/>
              <a:gd name="connsiteY47" fmla="*/ 279445 h 570831"/>
              <a:gd name="connsiteX48" fmla="*/ 248984 w 428123"/>
              <a:gd name="connsiteY48" fmla="*/ 349058 h 570831"/>
              <a:gd name="connsiteX49" fmla="*/ 237846 w 428123"/>
              <a:gd name="connsiteY49" fmla="*/ 356769 h 570831"/>
              <a:gd name="connsiteX50" fmla="*/ 237172 w 428123"/>
              <a:gd name="connsiteY50" fmla="*/ 356746 h 570831"/>
              <a:gd name="connsiteX51" fmla="*/ 226313 w 428123"/>
              <a:gd name="connsiteY51" fmla="*/ 347756 h 570831"/>
              <a:gd name="connsiteX52" fmla="*/ 198430 w 428123"/>
              <a:gd name="connsiteY52" fmla="*/ 236243 h 570831"/>
              <a:gd name="connsiteX53" fmla="*/ 165238 w 428123"/>
              <a:gd name="connsiteY53" fmla="*/ 302626 h 570831"/>
              <a:gd name="connsiteX54" fmla="*/ 154599 w 428123"/>
              <a:gd name="connsiteY54" fmla="*/ 309200 h 570831"/>
              <a:gd name="connsiteX55" fmla="*/ 107031 w 428123"/>
              <a:gd name="connsiteY55" fmla="*/ 309200 h 570831"/>
              <a:gd name="connsiteX56" fmla="*/ 95138 w 428123"/>
              <a:gd name="connsiteY56" fmla="*/ 297307 h 570831"/>
              <a:gd name="connsiteX57" fmla="*/ 107031 w 428123"/>
              <a:gd name="connsiteY57" fmla="*/ 285414 h 570831"/>
              <a:gd name="connsiteX58" fmla="*/ 147249 w 428123"/>
              <a:gd name="connsiteY58" fmla="*/ 285414 h 570831"/>
              <a:gd name="connsiteX59" fmla="*/ 191532 w 428123"/>
              <a:gd name="connsiteY59" fmla="*/ 196849 h 570831"/>
              <a:gd name="connsiteX60" fmla="*/ 203470 w 428123"/>
              <a:gd name="connsiteY60" fmla="*/ 190345 h 570831"/>
              <a:gd name="connsiteX61" fmla="*/ 213702 w 428123"/>
              <a:gd name="connsiteY61" fmla="*/ 199288 h 570831"/>
              <a:gd name="connsiteX62" fmla="*/ 240123 w 428123"/>
              <a:gd name="connsiteY62" fmla="*/ 304936 h 570831"/>
              <a:gd name="connsiteX63" fmla="*/ 262386 w 428123"/>
              <a:gd name="connsiteY63" fmla="*/ 245557 h 570831"/>
              <a:gd name="connsiteX64" fmla="*/ 272896 w 428123"/>
              <a:gd name="connsiteY64" fmla="*/ 237857 h 570831"/>
              <a:gd name="connsiteX65" fmla="*/ 284161 w 428123"/>
              <a:gd name="connsiteY65" fmla="*/ 244418 h 570831"/>
              <a:gd name="connsiteX66" fmla="*/ 304659 w 428123"/>
              <a:gd name="connsiteY66" fmla="*/ 285416 h 570831"/>
              <a:gd name="connsiteX67" fmla="*/ 321092 w 428123"/>
              <a:gd name="connsiteY67" fmla="*/ 285416 h 570831"/>
              <a:gd name="connsiteX68" fmla="*/ 332985 w 428123"/>
              <a:gd name="connsiteY68" fmla="*/ 297308 h 570831"/>
              <a:gd name="connsiteX69" fmla="*/ 321092 w 428123"/>
              <a:gd name="connsiteY69" fmla="*/ 309200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28123" h="570831">
                <a:moveTo>
                  <a:pt x="380554" y="47570"/>
                </a:moveTo>
                <a:lnTo>
                  <a:pt x="330793" y="47570"/>
                </a:lnTo>
                <a:cubicBezTo>
                  <a:pt x="325868" y="33757"/>
                  <a:pt x="312791" y="23785"/>
                  <a:pt x="297307" y="23785"/>
                </a:cubicBezTo>
                <a:lnTo>
                  <a:pt x="261386" y="23785"/>
                </a:lnTo>
                <a:cubicBezTo>
                  <a:pt x="250215" y="8966"/>
                  <a:pt x="232655" y="0"/>
                  <a:pt x="214062" y="0"/>
                </a:cubicBezTo>
                <a:cubicBezTo>
                  <a:pt x="195468" y="0"/>
                  <a:pt x="177909" y="8966"/>
                  <a:pt x="166736" y="23784"/>
                </a:cubicBezTo>
                <a:lnTo>
                  <a:pt x="130815" y="23784"/>
                </a:lnTo>
                <a:cubicBezTo>
                  <a:pt x="115331" y="23784"/>
                  <a:pt x="102255" y="33756"/>
                  <a:pt x="97329" y="47569"/>
                </a:cubicBezTo>
                <a:lnTo>
                  <a:pt x="47570" y="47569"/>
                </a:lnTo>
                <a:cubicBezTo>
                  <a:pt x="21334" y="47570"/>
                  <a:pt x="0" y="68903"/>
                  <a:pt x="0" y="95138"/>
                </a:cubicBezTo>
                <a:lnTo>
                  <a:pt x="0" y="523261"/>
                </a:lnTo>
                <a:cubicBezTo>
                  <a:pt x="0" y="549497"/>
                  <a:pt x="21334" y="570831"/>
                  <a:pt x="47570" y="570831"/>
                </a:cubicBezTo>
                <a:lnTo>
                  <a:pt x="380555" y="570831"/>
                </a:lnTo>
                <a:cubicBezTo>
                  <a:pt x="406790" y="570831"/>
                  <a:pt x="428123" y="549497"/>
                  <a:pt x="428123" y="523261"/>
                </a:cubicBezTo>
                <a:lnTo>
                  <a:pt x="428123" y="95138"/>
                </a:lnTo>
                <a:cubicBezTo>
                  <a:pt x="428123" y="68903"/>
                  <a:pt x="406790" y="47570"/>
                  <a:pt x="380554" y="47570"/>
                </a:cubicBezTo>
                <a:close/>
                <a:moveTo>
                  <a:pt x="118924" y="59461"/>
                </a:moveTo>
                <a:cubicBezTo>
                  <a:pt x="118924" y="52900"/>
                  <a:pt x="124254" y="47569"/>
                  <a:pt x="130816" y="47569"/>
                </a:cubicBezTo>
                <a:lnTo>
                  <a:pt x="173090" y="47569"/>
                </a:lnTo>
                <a:cubicBezTo>
                  <a:pt x="177318" y="47569"/>
                  <a:pt x="181231" y="45315"/>
                  <a:pt x="183368" y="41657"/>
                </a:cubicBezTo>
                <a:cubicBezTo>
                  <a:pt x="189884" y="30461"/>
                  <a:pt x="201357" y="23784"/>
                  <a:pt x="214063" y="23784"/>
                </a:cubicBezTo>
                <a:cubicBezTo>
                  <a:pt x="226768" y="23784"/>
                  <a:pt x="238243" y="30463"/>
                  <a:pt x="244757" y="41657"/>
                </a:cubicBezTo>
                <a:cubicBezTo>
                  <a:pt x="246894" y="45315"/>
                  <a:pt x="250808" y="47569"/>
                  <a:pt x="255035" y="47569"/>
                </a:cubicBezTo>
                <a:lnTo>
                  <a:pt x="297309" y="47569"/>
                </a:lnTo>
                <a:cubicBezTo>
                  <a:pt x="303871" y="47569"/>
                  <a:pt x="309202" y="52899"/>
                  <a:pt x="309202" y="59461"/>
                </a:cubicBezTo>
                <a:lnTo>
                  <a:pt x="309202" y="71354"/>
                </a:lnTo>
                <a:cubicBezTo>
                  <a:pt x="309202" y="84465"/>
                  <a:pt x="298529" y="95138"/>
                  <a:pt x="285418" y="95138"/>
                </a:cubicBezTo>
                <a:lnTo>
                  <a:pt x="142708" y="95138"/>
                </a:lnTo>
                <a:cubicBezTo>
                  <a:pt x="129596" y="95138"/>
                  <a:pt x="118924" y="84465"/>
                  <a:pt x="118924" y="71354"/>
                </a:cubicBezTo>
                <a:lnTo>
                  <a:pt x="118924" y="59461"/>
                </a:lnTo>
                <a:close/>
                <a:moveTo>
                  <a:pt x="321092" y="499477"/>
                </a:moveTo>
                <a:lnTo>
                  <a:pt x="107031" y="499477"/>
                </a:lnTo>
                <a:cubicBezTo>
                  <a:pt x="100457" y="499477"/>
                  <a:pt x="95138" y="494158"/>
                  <a:pt x="95138" y="487584"/>
                </a:cubicBezTo>
                <a:cubicBezTo>
                  <a:pt x="95138" y="481011"/>
                  <a:pt x="100457" y="475692"/>
                  <a:pt x="107031" y="475692"/>
                </a:cubicBezTo>
                <a:lnTo>
                  <a:pt x="321092" y="475692"/>
                </a:lnTo>
                <a:cubicBezTo>
                  <a:pt x="327666" y="475692"/>
                  <a:pt x="332985" y="481011"/>
                  <a:pt x="332985" y="487584"/>
                </a:cubicBezTo>
                <a:cubicBezTo>
                  <a:pt x="332985" y="494158"/>
                  <a:pt x="327666" y="499477"/>
                  <a:pt x="321092" y="499477"/>
                </a:cubicBezTo>
                <a:close/>
                <a:moveTo>
                  <a:pt x="321092" y="428123"/>
                </a:moveTo>
                <a:lnTo>
                  <a:pt x="107031" y="428123"/>
                </a:lnTo>
                <a:cubicBezTo>
                  <a:pt x="100457" y="428123"/>
                  <a:pt x="95138" y="422804"/>
                  <a:pt x="95138" y="416231"/>
                </a:cubicBezTo>
                <a:cubicBezTo>
                  <a:pt x="95138" y="409657"/>
                  <a:pt x="100457" y="404338"/>
                  <a:pt x="107031" y="404338"/>
                </a:cubicBezTo>
                <a:lnTo>
                  <a:pt x="321092" y="404338"/>
                </a:lnTo>
                <a:cubicBezTo>
                  <a:pt x="327666" y="404338"/>
                  <a:pt x="332985" y="409657"/>
                  <a:pt x="332985" y="416231"/>
                </a:cubicBezTo>
                <a:cubicBezTo>
                  <a:pt x="332985" y="422804"/>
                  <a:pt x="327666" y="428123"/>
                  <a:pt x="321092" y="428123"/>
                </a:cubicBezTo>
                <a:close/>
                <a:moveTo>
                  <a:pt x="321092" y="309200"/>
                </a:moveTo>
                <a:lnTo>
                  <a:pt x="297308" y="309200"/>
                </a:lnTo>
                <a:cubicBezTo>
                  <a:pt x="292802" y="309200"/>
                  <a:pt x="288691" y="306657"/>
                  <a:pt x="286670" y="302626"/>
                </a:cubicBezTo>
                <a:lnTo>
                  <a:pt x="275079" y="279445"/>
                </a:lnTo>
                <a:lnTo>
                  <a:pt x="248984" y="349058"/>
                </a:lnTo>
                <a:cubicBezTo>
                  <a:pt x="247230" y="353715"/>
                  <a:pt x="242782" y="356769"/>
                  <a:pt x="237846" y="356769"/>
                </a:cubicBezTo>
                <a:cubicBezTo>
                  <a:pt x="237625" y="356769"/>
                  <a:pt x="237393" y="356758"/>
                  <a:pt x="237172" y="356746"/>
                </a:cubicBezTo>
                <a:cubicBezTo>
                  <a:pt x="231969" y="356456"/>
                  <a:pt x="227568" y="352809"/>
                  <a:pt x="226313" y="347756"/>
                </a:cubicBezTo>
                <a:lnTo>
                  <a:pt x="198430" y="236243"/>
                </a:lnTo>
                <a:lnTo>
                  <a:pt x="165238" y="302626"/>
                </a:lnTo>
                <a:cubicBezTo>
                  <a:pt x="163216" y="306657"/>
                  <a:pt x="159106" y="309200"/>
                  <a:pt x="154599" y="309200"/>
                </a:cubicBezTo>
                <a:lnTo>
                  <a:pt x="107031" y="309200"/>
                </a:lnTo>
                <a:cubicBezTo>
                  <a:pt x="100457" y="309200"/>
                  <a:pt x="95138" y="303881"/>
                  <a:pt x="95138" y="297307"/>
                </a:cubicBezTo>
                <a:cubicBezTo>
                  <a:pt x="95138" y="290734"/>
                  <a:pt x="100457" y="285414"/>
                  <a:pt x="107031" y="285414"/>
                </a:cubicBezTo>
                <a:lnTo>
                  <a:pt x="147249" y="285414"/>
                </a:lnTo>
                <a:lnTo>
                  <a:pt x="191532" y="196849"/>
                </a:lnTo>
                <a:cubicBezTo>
                  <a:pt x="193761" y="192400"/>
                  <a:pt x="198465" y="189846"/>
                  <a:pt x="203470" y="190345"/>
                </a:cubicBezTo>
                <a:cubicBezTo>
                  <a:pt x="208418" y="190892"/>
                  <a:pt x="212494" y="194457"/>
                  <a:pt x="213702" y="199288"/>
                </a:cubicBezTo>
                <a:lnTo>
                  <a:pt x="240123" y="304936"/>
                </a:lnTo>
                <a:lnTo>
                  <a:pt x="262386" y="245557"/>
                </a:lnTo>
                <a:cubicBezTo>
                  <a:pt x="264047" y="241132"/>
                  <a:pt x="268181" y="238112"/>
                  <a:pt x="272896" y="237857"/>
                </a:cubicBezTo>
                <a:cubicBezTo>
                  <a:pt x="277797" y="237718"/>
                  <a:pt x="282060" y="240192"/>
                  <a:pt x="284161" y="244418"/>
                </a:cubicBezTo>
                <a:lnTo>
                  <a:pt x="304659" y="285416"/>
                </a:lnTo>
                <a:lnTo>
                  <a:pt x="321092" y="285416"/>
                </a:lnTo>
                <a:cubicBezTo>
                  <a:pt x="327666" y="285416"/>
                  <a:pt x="332985" y="290735"/>
                  <a:pt x="332985" y="297308"/>
                </a:cubicBezTo>
                <a:cubicBezTo>
                  <a:pt x="332985" y="303882"/>
                  <a:pt x="327666" y="309200"/>
                  <a:pt x="321092" y="309200"/>
                </a:cubicBezTo>
                <a:close/>
              </a:path>
            </a:pathLst>
          </a:custGeom>
          <a:solidFill>
            <a:schemeClr val="bg1"/>
          </a:solidFill>
          <a:ln w="1098" cap="flat">
            <a:noFill/>
            <a:prstDash val="solid"/>
            <a:miter/>
          </a:ln>
        </p:spPr>
        <p:txBody>
          <a:bodyPr rtlCol="0" anchor="ctr"/>
          <a:lstStyle/>
          <a:p>
            <a:endParaRPr lang="es-MX"/>
          </a:p>
        </p:txBody>
      </p:sp>
      <p:grpSp>
        <p:nvGrpSpPr>
          <p:cNvPr id="90" name="Gráfico 36">
            <a:extLst>
              <a:ext uri="{FF2B5EF4-FFF2-40B4-BE49-F238E27FC236}">
                <a16:creationId xmlns:a16="http://schemas.microsoft.com/office/drawing/2014/main" id="{174AD471-1530-81C2-178F-C5FCCD5EBC64}"/>
              </a:ext>
            </a:extLst>
          </p:cNvPr>
          <p:cNvGrpSpPr/>
          <p:nvPr/>
        </p:nvGrpSpPr>
        <p:grpSpPr>
          <a:xfrm>
            <a:off x="3457370" y="4696013"/>
            <a:ext cx="304701" cy="323506"/>
            <a:chOff x="8635695" y="265552"/>
            <a:chExt cx="546588" cy="546588"/>
          </a:xfrm>
          <a:solidFill>
            <a:schemeClr val="bg1"/>
          </a:solidFill>
        </p:grpSpPr>
        <p:sp>
          <p:nvSpPr>
            <p:cNvPr id="91" name="Forma libre 307">
              <a:extLst>
                <a:ext uri="{FF2B5EF4-FFF2-40B4-BE49-F238E27FC236}">
                  <a16:creationId xmlns:a16="http://schemas.microsoft.com/office/drawing/2014/main" id="{79BFD5D4-ADC8-176D-764C-E5B65DEA0C43}"/>
                </a:ext>
              </a:extLst>
            </p:cNvPr>
            <p:cNvSpPr/>
            <p:nvPr/>
          </p:nvSpPr>
          <p:spPr>
            <a:xfrm>
              <a:off x="8783996" y="339266"/>
              <a:ext cx="125867" cy="125867"/>
            </a:xfrm>
            <a:custGeom>
              <a:avLst/>
              <a:gdLst>
                <a:gd name="connsiteX0" fmla="*/ 125186 w 125866"/>
                <a:gd name="connsiteY0" fmla="*/ 63030 h 125866"/>
                <a:gd name="connsiteX1" fmla="*/ 63030 w 125866"/>
                <a:gd name="connsiteY1" fmla="*/ 125186 h 125866"/>
                <a:gd name="connsiteX2" fmla="*/ 874 w 125866"/>
                <a:gd name="connsiteY2" fmla="*/ 63030 h 125866"/>
                <a:gd name="connsiteX3" fmla="*/ 63030 w 125866"/>
                <a:gd name="connsiteY3" fmla="*/ 874 h 125866"/>
                <a:gd name="connsiteX4" fmla="*/ 125186 w 125866"/>
                <a:gd name="connsiteY4" fmla="*/ 63030 h 1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66" h="125866">
                  <a:moveTo>
                    <a:pt x="125186" y="63030"/>
                  </a:moveTo>
                  <a:cubicBezTo>
                    <a:pt x="125186" y="97358"/>
                    <a:pt x="97358" y="125186"/>
                    <a:pt x="63030" y="125186"/>
                  </a:cubicBezTo>
                  <a:cubicBezTo>
                    <a:pt x="28702" y="125186"/>
                    <a:pt x="874" y="97358"/>
                    <a:pt x="874" y="63030"/>
                  </a:cubicBezTo>
                  <a:cubicBezTo>
                    <a:pt x="874" y="28702"/>
                    <a:pt x="28702" y="874"/>
                    <a:pt x="63030" y="874"/>
                  </a:cubicBezTo>
                  <a:cubicBezTo>
                    <a:pt x="97358" y="874"/>
                    <a:pt x="125186" y="28702"/>
                    <a:pt x="125186" y="63030"/>
                  </a:cubicBezTo>
                  <a:close/>
                </a:path>
              </a:pathLst>
            </a:custGeom>
            <a:grpFill/>
            <a:ln w="9525" cap="flat">
              <a:noFill/>
              <a:prstDash val="solid"/>
              <a:miter/>
            </a:ln>
          </p:spPr>
          <p:txBody>
            <a:bodyPr rtlCol="0" anchor="ctr"/>
            <a:lstStyle/>
            <a:p>
              <a:endParaRPr lang="es-MX"/>
            </a:p>
          </p:txBody>
        </p:sp>
        <p:sp>
          <p:nvSpPr>
            <p:cNvPr id="92" name="Forma libre 308">
              <a:extLst>
                <a:ext uri="{FF2B5EF4-FFF2-40B4-BE49-F238E27FC236}">
                  <a16:creationId xmlns:a16="http://schemas.microsoft.com/office/drawing/2014/main" id="{98DF125E-E899-BADB-17FB-30AD436DA105}"/>
                </a:ext>
              </a:extLst>
            </p:cNvPr>
            <p:cNvSpPr/>
            <p:nvPr/>
          </p:nvSpPr>
          <p:spPr>
            <a:xfrm>
              <a:off x="8734272" y="476011"/>
              <a:ext cx="224929" cy="113047"/>
            </a:xfrm>
            <a:custGeom>
              <a:avLst/>
              <a:gdLst>
                <a:gd name="connsiteX0" fmla="*/ 197783 w 224928"/>
                <a:gd name="connsiteY0" fmla="*/ 26525 h 113046"/>
                <a:gd name="connsiteX1" fmla="*/ 112756 w 224928"/>
                <a:gd name="connsiteY1" fmla="*/ 874 h 113046"/>
                <a:gd name="connsiteX2" fmla="*/ 27728 w 224928"/>
                <a:gd name="connsiteY2" fmla="*/ 26525 h 113046"/>
                <a:gd name="connsiteX3" fmla="*/ 874 w 224928"/>
                <a:gd name="connsiteY3" fmla="*/ 76044 h 113046"/>
                <a:gd name="connsiteX4" fmla="*/ 874 w 224928"/>
                <a:gd name="connsiteY4" fmla="*/ 84008 h 113046"/>
                <a:gd name="connsiteX5" fmla="*/ 27509 w 224928"/>
                <a:gd name="connsiteY5" fmla="*/ 112756 h 113046"/>
                <a:gd name="connsiteX6" fmla="*/ 198002 w 224928"/>
                <a:gd name="connsiteY6" fmla="*/ 112756 h 113046"/>
                <a:gd name="connsiteX7" fmla="*/ 224637 w 224928"/>
                <a:gd name="connsiteY7" fmla="*/ 84008 h 113046"/>
                <a:gd name="connsiteX8" fmla="*/ 224637 w 224928"/>
                <a:gd name="connsiteY8" fmla="*/ 76044 h 113046"/>
                <a:gd name="connsiteX9" fmla="*/ 197783 w 224928"/>
                <a:gd name="connsiteY9" fmla="*/ 26525 h 11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928" h="113046">
                  <a:moveTo>
                    <a:pt x="197783" y="26525"/>
                  </a:moveTo>
                  <a:cubicBezTo>
                    <a:pt x="177922" y="14822"/>
                    <a:pt x="147038" y="874"/>
                    <a:pt x="112756" y="874"/>
                  </a:cubicBezTo>
                  <a:cubicBezTo>
                    <a:pt x="78472" y="874"/>
                    <a:pt x="47588" y="14823"/>
                    <a:pt x="27728" y="26525"/>
                  </a:cubicBezTo>
                  <a:cubicBezTo>
                    <a:pt x="11170" y="36297"/>
                    <a:pt x="874" y="55273"/>
                    <a:pt x="874" y="76044"/>
                  </a:cubicBezTo>
                  <a:lnTo>
                    <a:pt x="874" y="84008"/>
                  </a:lnTo>
                  <a:cubicBezTo>
                    <a:pt x="874" y="99862"/>
                    <a:pt x="12820" y="112756"/>
                    <a:pt x="27509" y="112756"/>
                  </a:cubicBezTo>
                  <a:lnTo>
                    <a:pt x="198002" y="112756"/>
                  </a:lnTo>
                  <a:cubicBezTo>
                    <a:pt x="212692" y="112756"/>
                    <a:pt x="224637" y="99862"/>
                    <a:pt x="224637" y="84008"/>
                  </a:cubicBezTo>
                  <a:lnTo>
                    <a:pt x="224637" y="76044"/>
                  </a:lnTo>
                  <a:cubicBezTo>
                    <a:pt x="224636" y="55272"/>
                    <a:pt x="214342" y="36297"/>
                    <a:pt x="197783" y="26525"/>
                  </a:cubicBezTo>
                  <a:close/>
                </a:path>
              </a:pathLst>
            </a:custGeom>
            <a:grpFill/>
            <a:ln w="9525" cap="flat">
              <a:noFill/>
              <a:prstDash val="solid"/>
              <a:miter/>
            </a:ln>
          </p:spPr>
          <p:txBody>
            <a:bodyPr rtlCol="0" anchor="ctr"/>
            <a:lstStyle/>
            <a:p>
              <a:endParaRPr lang="es-MX"/>
            </a:p>
          </p:txBody>
        </p:sp>
        <p:sp>
          <p:nvSpPr>
            <p:cNvPr id="93" name="Forma libre 309">
              <a:extLst>
                <a:ext uri="{FF2B5EF4-FFF2-40B4-BE49-F238E27FC236}">
                  <a16:creationId xmlns:a16="http://schemas.microsoft.com/office/drawing/2014/main" id="{E62A99DA-180D-AD90-27F4-A2BB8F643057}"/>
                </a:ext>
              </a:extLst>
            </p:cNvPr>
            <p:cNvSpPr/>
            <p:nvPr/>
          </p:nvSpPr>
          <p:spPr>
            <a:xfrm>
              <a:off x="8634821" y="264678"/>
              <a:ext cx="547753" cy="547753"/>
            </a:xfrm>
            <a:custGeom>
              <a:avLst/>
              <a:gdLst>
                <a:gd name="connsiteX0" fmla="*/ 540566 w 547753"/>
                <a:gd name="connsiteY0" fmla="*/ 505410 h 547753"/>
                <a:gd name="connsiteX1" fmla="*/ 377996 w 547753"/>
                <a:gd name="connsiteY1" fmla="*/ 342839 h 547753"/>
                <a:gd name="connsiteX2" fmla="*/ 423538 w 547753"/>
                <a:gd name="connsiteY2" fmla="*/ 212206 h 547753"/>
                <a:gd name="connsiteX3" fmla="*/ 212206 w 547753"/>
                <a:gd name="connsiteY3" fmla="*/ 874 h 547753"/>
                <a:gd name="connsiteX4" fmla="*/ 874 w 547753"/>
                <a:gd name="connsiteY4" fmla="*/ 212206 h 547753"/>
                <a:gd name="connsiteX5" fmla="*/ 212206 w 547753"/>
                <a:gd name="connsiteY5" fmla="*/ 423537 h 547753"/>
                <a:gd name="connsiteX6" fmla="*/ 342840 w 547753"/>
                <a:gd name="connsiteY6" fmla="*/ 377996 h 547753"/>
                <a:gd name="connsiteX7" fmla="*/ 505409 w 547753"/>
                <a:gd name="connsiteY7" fmla="*/ 540565 h 547753"/>
                <a:gd name="connsiteX8" fmla="*/ 522987 w 547753"/>
                <a:gd name="connsiteY8" fmla="*/ 547849 h 547753"/>
                <a:gd name="connsiteX9" fmla="*/ 540565 w 547753"/>
                <a:gd name="connsiteY9" fmla="*/ 540565 h 547753"/>
                <a:gd name="connsiteX10" fmla="*/ 540566 w 547753"/>
                <a:gd name="connsiteY10" fmla="*/ 505410 h 547753"/>
                <a:gd name="connsiteX11" fmla="*/ 212206 w 547753"/>
                <a:gd name="connsiteY11" fmla="*/ 373813 h 547753"/>
                <a:gd name="connsiteX12" fmla="*/ 50598 w 547753"/>
                <a:gd name="connsiteY12" fmla="*/ 212206 h 547753"/>
                <a:gd name="connsiteX13" fmla="*/ 212206 w 547753"/>
                <a:gd name="connsiteY13" fmla="*/ 50598 h 547753"/>
                <a:gd name="connsiteX14" fmla="*/ 373813 w 547753"/>
                <a:gd name="connsiteY14" fmla="*/ 212206 h 547753"/>
                <a:gd name="connsiteX15" fmla="*/ 212206 w 547753"/>
                <a:gd name="connsiteY15" fmla="*/ 373813 h 5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7753" h="547753">
                  <a:moveTo>
                    <a:pt x="540566" y="505410"/>
                  </a:moveTo>
                  <a:lnTo>
                    <a:pt x="377996" y="342839"/>
                  </a:lnTo>
                  <a:cubicBezTo>
                    <a:pt x="406420" y="306844"/>
                    <a:pt x="423538" y="261525"/>
                    <a:pt x="423538" y="212206"/>
                  </a:cubicBezTo>
                  <a:cubicBezTo>
                    <a:pt x="423538" y="95675"/>
                    <a:pt x="328724" y="874"/>
                    <a:pt x="212206" y="874"/>
                  </a:cubicBezTo>
                  <a:cubicBezTo>
                    <a:pt x="95687" y="874"/>
                    <a:pt x="874" y="95675"/>
                    <a:pt x="874" y="212206"/>
                  </a:cubicBezTo>
                  <a:cubicBezTo>
                    <a:pt x="874" y="328736"/>
                    <a:pt x="95687" y="423537"/>
                    <a:pt x="212206" y="423537"/>
                  </a:cubicBezTo>
                  <a:cubicBezTo>
                    <a:pt x="261522" y="423537"/>
                    <a:pt x="306843" y="406421"/>
                    <a:pt x="342840" y="377996"/>
                  </a:cubicBezTo>
                  <a:lnTo>
                    <a:pt x="505409" y="540565"/>
                  </a:lnTo>
                  <a:cubicBezTo>
                    <a:pt x="510265" y="545421"/>
                    <a:pt x="516626" y="547849"/>
                    <a:pt x="522987" y="547849"/>
                  </a:cubicBezTo>
                  <a:cubicBezTo>
                    <a:pt x="529348" y="547849"/>
                    <a:pt x="535710" y="545421"/>
                    <a:pt x="540565" y="540565"/>
                  </a:cubicBezTo>
                  <a:cubicBezTo>
                    <a:pt x="550279" y="530855"/>
                    <a:pt x="550279" y="515121"/>
                    <a:pt x="540566" y="505410"/>
                  </a:cubicBezTo>
                  <a:close/>
                  <a:moveTo>
                    <a:pt x="212206" y="373813"/>
                  </a:moveTo>
                  <a:cubicBezTo>
                    <a:pt x="123099" y="373813"/>
                    <a:pt x="50598" y="301313"/>
                    <a:pt x="50598" y="212206"/>
                  </a:cubicBezTo>
                  <a:cubicBezTo>
                    <a:pt x="50598" y="123099"/>
                    <a:pt x="123098" y="50598"/>
                    <a:pt x="212206" y="50598"/>
                  </a:cubicBezTo>
                  <a:cubicBezTo>
                    <a:pt x="301313" y="50600"/>
                    <a:pt x="373813" y="123099"/>
                    <a:pt x="373813" y="212206"/>
                  </a:cubicBezTo>
                  <a:cubicBezTo>
                    <a:pt x="373813" y="301313"/>
                    <a:pt x="301313" y="373813"/>
                    <a:pt x="212206" y="373813"/>
                  </a:cubicBezTo>
                  <a:close/>
                </a:path>
              </a:pathLst>
            </a:custGeom>
            <a:grpFill/>
            <a:ln w="9525" cap="flat">
              <a:noFill/>
              <a:prstDash val="solid"/>
              <a:miter/>
            </a:ln>
          </p:spPr>
          <p:txBody>
            <a:bodyPr rtlCol="0" anchor="ctr"/>
            <a:lstStyle/>
            <a:p>
              <a:endParaRPr lang="es-MX"/>
            </a:p>
          </p:txBody>
        </p:sp>
      </p:grpSp>
      <p:pic>
        <p:nvPicPr>
          <p:cNvPr id="2" name="Picture 1" descr="Healthy communities main icon in orange">
            <a:extLst>
              <a:ext uri="{FF2B5EF4-FFF2-40B4-BE49-F238E27FC236}">
                <a16:creationId xmlns:a16="http://schemas.microsoft.com/office/drawing/2014/main" id="{236CB6E4-3FC0-793F-A93C-D66B6BBC76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3" name="Slide Number Placeholder 2">
            <a:extLst>
              <a:ext uri="{FF2B5EF4-FFF2-40B4-BE49-F238E27FC236}">
                <a16:creationId xmlns:a16="http://schemas.microsoft.com/office/drawing/2014/main" id="{FD7595B9-BFD4-442A-548A-0EF06C65011B}"/>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3</a:t>
            </a:fld>
            <a:endParaRPr lang="en-GB" sz="1100" b="1" dirty="0">
              <a:solidFill>
                <a:schemeClr val="bg1"/>
              </a:solidFill>
            </a:endParaRPr>
          </a:p>
        </p:txBody>
      </p:sp>
    </p:spTree>
    <p:extLst>
      <p:ext uri="{BB962C8B-B14F-4D97-AF65-F5344CB8AC3E}">
        <p14:creationId xmlns:p14="http://schemas.microsoft.com/office/powerpoint/2010/main" val="39860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C194-BE79-5D26-0B32-689DABC73BB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571E7AD-A743-E320-49A7-C0D4A704003A}"/>
              </a:ext>
            </a:extLst>
          </p:cNvPr>
          <p:cNvSpPr/>
          <p:nvPr/>
        </p:nvSpPr>
        <p:spPr>
          <a:xfrm>
            <a:off x="0" y="0"/>
            <a:ext cx="1178351" cy="68580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B5871A9-96C6-4A24-95A6-F7CD96207C99}"/>
              </a:ext>
            </a:extLst>
          </p:cNvPr>
          <p:cNvSpPr/>
          <p:nvPr/>
        </p:nvSpPr>
        <p:spPr>
          <a:xfrm>
            <a:off x="589175" y="2918580"/>
            <a:ext cx="1178351" cy="113121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ealthy communities main icon in orange">
            <a:extLst>
              <a:ext uri="{FF2B5EF4-FFF2-40B4-BE49-F238E27FC236}">
                <a16:creationId xmlns:a16="http://schemas.microsoft.com/office/drawing/2014/main" id="{624CE248-2C93-4DD7-8947-3C8A49F4A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931" y="2973769"/>
            <a:ext cx="1020837" cy="1020837"/>
          </a:xfrm>
          <a:prstGeom prst="rect">
            <a:avLst/>
          </a:prstGeom>
        </p:spPr>
      </p:pic>
      <p:sp>
        <p:nvSpPr>
          <p:cNvPr id="13" name="TextBox 12">
            <a:extLst>
              <a:ext uri="{FF2B5EF4-FFF2-40B4-BE49-F238E27FC236}">
                <a16:creationId xmlns:a16="http://schemas.microsoft.com/office/drawing/2014/main" id="{62672944-25E9-6320-E032-2549C81A21E9}"/>
              </a:ext>
            </a:extLst>
          </p:cNvPr>
          <p:cNvSpPr txBox="1"/>
          <p:nvPr/>
        </p:nvSpPr>
        <p:spPr>
          <a:xfrm>
            <a:off x="1258478" y="183698"/>
            <a:ext cx="6282965" cy="646331"/>
          </a:xfrm>
          <a:prstGeom prst="rect">
            <a:avLst/>
          </a:prstGeom>
          <a:noFill/>
        </p:spPr>
        <p:txBody>
          <a:bodyPr wrap="square" rtlCol="0">
            <a:spAutoFit/>
          </a:bodyPr>
          <a:lstStyle/>
          <a:p>
            <a:r>
              <a:rPr lang="en-GB" b="1" dirty="0">
                <a:solidFill>
                  <a:schemeClr val="tx2"/>
                </a:solidFill>
              </a:rPr>
              <a:t>Neighbourhood Health Framework</a:t>
            </a:r>
          </a:p>
          <a:p>
            <a:r>
              <a:rPr lang="en-GB" b="1" dirty="0">
                <a:solidFill>
                  <a:schemeClr val="bg1">
                    <a:lumMod val="50000"/>
                  </a:schemeClr>
                </a:solidFill>
              </a:rPr>
              <a:t>Vision</a:t>
            </a:r>
          </a:p>
        </p:txBody>
      </p:sp>
      <p:graphicFrame>
        <p:nvGraphicFramePr>
          <p:cNvPr id="3" name="Diagram 2">
            <a:extLst>
              <a:ext uri="{FF2B5EF4-FFF2-40B4-BE49-F238E27FC236}">
                <a16:creationId xmlns:a16="http://schemas.microsoft.com/office/drawing/2014/main" id="{CEFEB15F-4388-B02F-BFC8-C1C86DC46BCA}"/>
              </a:ext>
            </a:extLst>
          </p:cNvPr>
          <p:cNvGraphicFramePr/>
          <p:nvPr/>
        </p:nvGraphicFramePr>
        <p:xfrm>
          <a:off x="5263822" y="1319752"/>
          <a:ext cx="6687794" cy="494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D6CEE674-8BBF-2326-72F6-1FC89167AB95}"/>
              </a:ext>
            </a:extLst>
          </p:cNvPr>
          <p:cNvSpPr/>
          <p:nvPr/>
        </p:nvSpPr>
        <p:spPr>
          <a:xfrm>
            <a:off x="6111818" y="2185446"/>
            <a:ext cx="1446490" cy="1427125"/>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192DB9E-7AD4-2853-9DC7-E97EE13DF1F8}"/>
              </a:ext>
            </a:extLst>
          </p:cNvPr>
          <p:cNvSpPr/>
          <p:nvPr/>
        </p:nvSpPr>
        <p:spPr>
          <a:xfrm>
            <a:off x="6111818" y="3925339"/>
            <a:ext cx="1446490" cy="1424305"/>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92F9289-8625-5B9C-56A4-C0B0E6DDAC5A}"/>
              </a:ext>
            </a:extLst>
          </p:cNvPr>
          <p:cNvSpPr/>
          <p:nvPr/>
        </p:nvSpPr>
        <p:spPr>
          <a:xfrm>
            <a:off x="9664052" y="3926836"/>
            <a:ext cx="1446491" cy="1424304"/>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6A913B8-109F-ADA3-5264-79C2BCE1D28E}"/>
              </a:ext>
            </a:extLst>
          </p:cNvPr>
          <p:cNvSpPr/>
          <p:nvPr/>
        </p:nvSpPr>
        <p:spPr>
          <a:xfrm>
            <a:off x="9624241" y="2185448"/>
            <a:ext cx="1446491" cy="1427125"/>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FBC6237-C5C2-8D15-BBD4-CBAC2075693C}"/>
              </a:ext>
            </a:extLst>
          </p:cNvPr>
          <p:cNvPicPr>
            <a:picLocks noChangeAspect="1"/>
          </p:cNvPicPr>
          <p:nvPr/>
        </p:nvPicPr>
        <p:blipFill>
          <a:blip r:embed="rId8"/>
          <a:stretch>
            <a:fillRect/>
          </a:stretch>
        </p:blipFill>
        <p:spPr>
          <a:xfrm>
            <a:off x="9809584" y="2531560"/>
            <a:ext cx="1075803" cy="734899"/>
          </a:xfrm>
          <a:prstGeom prst="rect">
            <a:avLst/>
          </a:prstGeom>
        </p:spPr>
      </p:pic>
      <p:pic>
        <p:nvPicPr>
          <p:cNvPr id="17" name="Picture 16">
            <a:extLst>
              <a:ext uri="{FF2B5EF4-FFF2-40B4-BE49-F238E27FC236}">
                <a16:creationId xmlns:a16="http://schemas.microsoft.com/office/drawing/2014/main" id="{27FD1242-7C17-D994-25A8-CE29EB40C628}"/>
              </a:ext>
            </a:extLst>
          </p:cNvPr>
          <p:cNvPicPr>
            <a:picLocks noChangeAspect="1"/>
          </p:cNvPicPr>
          <p:nvPr/>
        </p:nvPicPr>
        <p:blipFill>
          <a:blip r:embed="rId9"/>
          <a:stretch>
            <a:fillRect/>
          </a:stretch>
        </p:blipFill>
        <p:spPr>
          <a:xfrm>
            <a:off x="6327336" y="2514335"/>
            <a:ext cx="1015454" cy="769346"/>
          </a:xfrm>
          <a:prstGeom prst="rect">
            <a:avLst/>
          </a:prstGeom>
        </p:spPr>
      </p:pic>
      <p:grpSp>
        <p:nvGrpSpPr>
          <p:cNvPr id="18" name="Gráfico 234">
            <a:extLst>
              <a:ext uri="{FF2B5EF4-FFF2-40B4-BE49-F238E27FC236}">
                <a16:creationId xmlns:a16="http://schemas.microsoft.com/office/drawing/2014/main" id="{BB803FEA-7C01-4E6A-FC5D-7BE4E73D7DAF}"/>
              </a:ext>
            </a:extLst>
          </p:cNvPr>
          <p:cNvGrpSpPr/>
          <p:nvPr/>
        </p:nvGrpSpPr>
        <p:grpSpPr>
          <a:xfrm>
            <a:off x="6413214" y="4220236"/>
            <a:ext cx="843698" cy="862066"/>
            <a:chOff x="10919405" y="4252256"/>
            <a:chExt cx="654197" cy="654197"/>
          </a:xfrm>
        </p:grpSpPr>
        <p:sp>
          <p:nvSpPr>
            <p:cNvPr id="19" name="Forma libre 411">
              <a:extLst>
                <a:ext uri="{FF2B5EF4-FFF2-40B4-BE49-F238E27FC236}">
                  <a16:creationId xmlns:a16="http://schemas.microsoft.com/office/drawing/2014/main" id="{1E04B7E1-17E9-8742-C83C-0BE406312C76}"/>
                </a:ext>
              </a:extLst>
            </p:cNvPr>
            <p:cNvSpPr/>
            <p:nvPr/>
          </p:nvSpPr>
          <p:spPr>
            <a:xfrm>
              <a:off x="10918359" y="4251210"/>
              <a:ext cx="298504" cy="298504"/>
            </a:xfrm>
            <a:custGeom>
              <a:avLst/>
              <a:gdLst>
                <a:gd name="connsiteX0" fmla="*/ 15925 w 298503"/>
                <a:gd name="connsiteY0" fmla="*/ 298619 h 298503"/>
                <a:gd name="connsiteX1" fmla="*/ 254739 w 298503"/>
                <a:gd name="connsiteY1" fmla="*/ 298619 h 298503"/>
                <a:gd name="connsiteX2" fmla="*/ 266073 w 298503"/>
                <a:gd name="connsiteY2" fmla="*/ 293389 h 298503"/>
                <a:gd name="connsiteX3" fmla="*/ 293389 w 298503"/>
                <a:gd name="connsiteY3" fmla="*/ 266073 h 298503"/>
                <a:gd name="connsiteX4" fmla="*/ 298619 w 298503"/>
                <a:gd name="connsiteY4" fmla="*/ 254739 h 298503"/>
                <a:gd name="connsiteX5" fmla="*/ 298619 w 298503"/>
                <a:gd name="connsiteY5" fmla="*/ 15925 h 298503"/>
                <a:gd name="connsiteX6" fmla="*/ 283742 w 298503"/>
                <a:gd name="connsiteY6" fmla="*/ 1046 h 298503"/>
                <a:gd name="connsiteX7" fmla="*/ 60561 w 298503"/>
                <a:gd name="connsiteY7" fmla="*/ 1046 h 298503"/>
                <a:gd name="connsiteX8" fmla="*/ 1046 w 298503"/>
                <a:gd name="connsiteY8" fmla="*/ 60561 h 298503"/>
                <a:gd name="connsiteX9" fmla="*/ 1046 w 298503"/>
                <a:gd name="connsiteY9" fmla="*/ 283742 h 298503"/>
                <a:gd name="connsiteX10" fmla="*/ 15925 w 298503"/>
                <a:gd name="connsiteY10" fmla="*/ 298619 h 298503"/>
                <a:gd name="connsiteX11" fmla="*/ 90318 w 298503"/>
                <a:gd name="connsiteY11" fmla="*/ 134954 h 298503"/>
                <a:gd name="connsiteX12" fmla="*/ 134954 w 298503"/>
                <a:gd name="connsiteY12" fmla="*/ 134954 h 298503"/>
                <a:gd name="connsiteX13" fmla="*/ 134954 w 298503"/>
                <a:gd name="connsiteY13" fmla="*/ 90318 h 298503"/>
                <a:gd name="connsiteX14" fmla="*/ 149833 w 298503"/>
                <a:gd name="connsiteY14" fmla="*/ 75439 h 298503"/>
                <a:gd name="connsiteX15" fmla="*/ 164711 w 298503"/>
                <a:gd name="connsiteY15" fmla="*/ 90318 h 298503"/>
                <a:gd name="connsiteX16" fmla="*/ 164711 w 298503"/>
                <a:gd name="connsiteY16" fmla="*/ 134954 h 298503"/>
                <a:gd name="connsiteX17" fmla="*/ 209347 w 298503"/>
                <a:gd name="connsiteY17" fmla="*/ 134954 h 298503"/>
                <a:gd name="connsiteX18" fmla="*/ 224226 w 298503"/>
                <a:gd name="connsiteY18" fmla="*/ 149833 h 298503"/>
                <a:gd name="connsiteX19" fmla="*/ 209347 w 298503"/>
                <a:gd name="connsiteY19" fmla="*/ 164713 h 298503"/>
                <a:gd name="connsiteX20" fmla="*/ 164711 w 298503"/>
                <a:gd name="connsiteY20" fmla="*/ 164713 h 298503"/>
                <a:gd name="connsiteX21" fmla="*/ 164711 w 298503"/>
                <a:gd name="connsiteY21" fmla="*/ 209349 h 298503"/>
                <a:gd name="connsiteX22" fmla="*/ 149832 w 298503"/>
                <a:gd name="connsiteY22" fmla="*/ 224228 h 298503"/>
                <a:gd name="connsiteX23" fmla="*/ 134954 w 298503"/>
                <a:gd name="connsiteY23" fmla="*/ 209347 h 298503"/>
                <a:gd name="connsiteX24" fmla="*/ 134954 w 298503"/>
                <a:gd name="connsiteY24" fmla="*/ 164711 h 298503"/>
                <a:gd name="connsiteX25" fmla="*/ 90318 w 298503"/>
                <a:gd name="connsiteY25" fmla="*/ 164711 h 298503"/>
                <a:gd name="connsiteX26" fmla="*/ 75439 w 298503"/>
                <a:gd name="connsiteY26" fmla="*/ 149832 h 298503"/>
                <a:gd name="connsiteX27" fmla="*/ 90318 w 298503"/>
                <a:gd name="connsiteY27" fmla="*/ 134954 h 2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8503" h="298503">
                  <a:moveTo>
                    <a:pt x="15925" y="298619"/>
                  </a:moveTo>
                  <a:lnTo>
                    <a:pt x="254739" y="298619"/>
                  </a:lnTo>
                  <a:cubicBezTo>
                    <a:pt x="259098" y="298619"/>
                    <a:pt x="263224" y="296715"/>
                    <a:pt x="266073" y="293389"/>
                  </a:cubicBezTo>
                  <a:cubicBezTo>
                    <a:pt x="274442" y="283552"/>
                    <a:pt x="283654" y="274354"/>
                    <a:pt x="293389" y="266073"/>
                  </a:cubicBezTo>
                  <a:cubicBezTo>
                    <a:pt x="296701" y="263240"/>
                    <a:pt x="298619" y="259098"/>
                    <a:pt x="298619" y="254739"/>
                  </a:cubicBezTo>
                  <a:lnTo>
                    <a:pt x="298619" y="15925"/>
                  </a:lnTo>
                  <a:cubicBezTo>
                    <a:pt x="298619" y="7701"/>
                    <a:pt x="291964" y="1046"/>
                    <a:pt x="283742" y="1046"/>
                  </a:cubicBezTo>
                  <a:lnTo>
                    <a:pt x="60561" y="1046"/>
                  </a:lnTo>
                  <a:cubicBezTo>
                    <a:pt x="27752" y="1046"/>
                    <a:pt x="1046" y="27737"/>
                    <a:pt x="1046" y="60561"/>
                  </a:cubicBezTo>
                  <a:lnTo>
                    <a:pt x="1046" y="283742"/>
                  </a:lnTo>
                  <a:cubicBezTo>
                    <a:pt x="1046" y="291964"/>
                    <a:pt x="7701" y="298619"/>
                    <a:pt x="15925" y="298619"/>
                  </a:cubicBezTo>
                  <a:close/>
                  <a:moveTo>
                    <a:pt x="90318" y="134954"/>
                  </a:moveTo>
                  <a:lnTo>
                    <a:pt x="134954" y="134954"/>
                  </a:lnTo>
                  <a:lnTo>
                    <a:pt x="134954" y="90318"/>
                  </a:lnTo>
                  <a:cubicBezTo>
                    <a:pt x="134954" y="82094"/>
                    <a:pt x="141609" y="75439"/>
                    <a:pt x="149833" y="75439"/>
                  </a:cubicBezTo>
                  <a:cubicBezTo>
                    <a:pt x="158058" y="75439"/>
                    <a:pt x="164711" y="82094"/>
                    <a:pt x="164711" y="90318"/>
                  </a:cubicBezTo>
                  <a:lnTo>
                    <a:pt x="164711" y="134954"/>
                  </a:lnTo>
                  <a:lnTo>
                    <a:pt x="209347" y="134954"/>
                  </a:lnTo>
                  <a:cubicBezTo>
                    <a:pt x="217571" y="134954"/>
                    <a:pt x="224226" y="141609"/>
                    <a:pt x="224226" y="149833"/>
                  </a:cubicBezTo>
                  <a:cubicBezTo>
                    <a:pt x="224226" y="158058"/>
                    <a:pt x="217571" y="164713"/>
                    <a:pt x="209347" y="164713"/>
                  </a:cubicBezTo>
                  <a:lnTo>
                    <a:pt x="164711" y="164713"/>
                  </a:lnTo>
                  <a:lnTo>
                    <a:pt x="164711" y="209349"/>
                  </a:lnTo>
                  <a:cubicBezTo>
                    <a:pt x="164711" y="217573"/>
                    <a:pt x="158056" y="224228"/>
                    <a:pt x="149832" y="224228"/>
                  </a:cubicBezTo>
                  <a:cubicBezTo>
                    <a:pt x="141608" y="224228"/>
                    <a:pt x="134954" y="217571"/>
                    <a:pt x="134954" y="209347"/>
                  </a:cubicBezTo>
                  <a:lnTo>
                    <a:pt x="134954" y="164711"/>
                  </a:lnTo>
                  <a:lnTo>
                    <a:pt x="90318" y="164711"/>
                  </a:lnTo>
                  <a:cubicBezTo>
                    <a:pt x="82094" y="164711"/>
                    <a:pt x="75439" y="158056"/>
                    <a:pt x="75439" y="149832"/>
                  </a:cubicBezTo>
                  <a:cubicBezTo>
                    <a:pt x="75439" y="141608"/>
                    <a:pt x="82094" y="134954"/>
                    <a:pt x="90318" y="134954"/>
                  </a:cubicBezTo>
                  <a:close/>
                </a:path>
              </a:pathLst>
            </a:custGeom>
            <a:solidFill>
              <a:srgbClr val="FFC000"/>
            </a:solidFill>
            <a:ln w="9525" cap="flat">
              <a:noFill/>
              <a:prstDash val="solid"/>
              <a:miter/>
            </a:ln>
          </p:spPr>
          <p:txBody>
            <a:bodyPr rtlCol="0" anchor="ctr"/>
            <a:lstStyle/>
            <a:p>
              <a:endParaRPr lang="es-MX"/>
            </a:p>
          </p:txBody>
        </p:sp>
        <p:sp>
          <p:nvSpPr>
            <p:cNvPr id="20" name="Forma libre 412">
              <a:extLst>
                <a:ext uri="{FF2B5EF4-FFF2-40B4-BE49-F238E27FC236}">
                  <a16:creationId xmlns:a16="http://schemas.microsoft.com/office/drawing/2014/main" id="{2837A343-14B6-0511-2864-FFB4BBAD43FE}"/>
                </a:ext>
              </a:extLst>
            </p:cNvPr>
            <p:cNvSpPr/>
            <p:nvPr/>
          </p:nvSpPr>
          <p:spPr>
            <a:xfrm>
              <a:off x="11245689" y="4251210"/>
              <a:ext cx="298504" cy="270606"/>
            </a:xfrm>
            <a:custGeom>
              <a:avLst/>
              <a:gdLst>
                <a:gd name="connsiteX0" fmla="*/ 7875 w 298503"/>
                <a:gd name="connsiteY0" fmla="*/ 229602 h 270606"/>
                <a:gd name="connsiteX1" fmla="*/ 22057 w 298503"/>
                <a:gd name="connsiteY1" fmla="*/ 230648 h 270606"/>
                <a:gd name="connsiteX2" fmla="*/ 274093 w 298503"/>
                <a:gd name="connsiteY2" fmla="*/ 266087 h 270606"/>
                <a:gd name="connsiteX3" fmla="*/ 283742 w 298503"/>
                <a:gd name="connsiteY3" fmla="*/ 269632 h 270606"/>
                <a:gd name="connsiteX4" fmla="*/ 289989 w 298503"/>
                <a:gd name="connsiteY4" fmla="*/ 268267 h 270606"/>
                <a:gd name="connsiteX5" fmla="*/ 298621 w 298503"/>
                <a:gd name="connsiteY5" fmla="*/ 254753 h 270606"/>
                <a:gd name="connsiteX6" fmla="*/ 298621 w 298503"/>
                <a:gd name="connsiteY6" fmla="*/ 60561 h 270606"/>
                <a:gd name="connsiteX7" fmla="*/ 239106 w 298503"/>
                <a:gd name="connsiteY7" fmla="*/ 1046 h 270606"/>
                <a:gd name="connsiteX8" fmla="*/ 15925 w 298503"/>
                <a:gd name="connsiteY8" fmla="*/ 1046 h 270606"/>
                <a:gd name="connsiteX9" fmla="*/ 1046 w 298503"/>
                <a:gd name="connsiteY9" fmla="*/ 15925 h 270606"/>
                <a:gd name="connsiteX10" fmla="*/ 1046 w 298503"/>
                <a:gd name="connsiteY10" fmla="*/ 217093 h 270606"/>
                <a:gd name="connsiteX11" fmla="*/ 7875 w 298503"/>
                <a:gd name="connsiteY11" fmla="*/ 229602 h 270606"/>
                <a:gd name="connsiteX12" fmla="*/ 90320 w 298503"/>
                <a:gd name="connsiteY12" fmla="*/ 134954 h 270606"/>
                <a:gd name="connsiteX13" fmla="*/ 209349 w 298503"/>
                <a:gd name="connsiteY13" fmla="*/ 134954 h 270606"/>
                <a:gd name="connsiteX14" fmla="*/ 224228 w 298503"/>
                <a:gd name="connsiteY14" fmla="*/ 149833 h 270606"/>
                <a:gd name="connsiteX15" fmla="*/ 209349 w 298503"/>
                <a:gd name="connsiteY15" fmla="*/ 164713 h 270606"/>
                <a:gd name="connsiteX16" fmla="*/ 90320 w 298503"/>
                <a:gd name="connsiteY16" fmla="*/ 164713 h 270606"/>
                <a:gd name="connsiteX17" fmla="*/ 75440 w 298503"/>
                <a:gd name="connsiteY17" fmla="*/ 149833 h 270606"/>
                <a:gd name="connsiteX18" fmla="*/ 90320 w 298503"/>
                <a:gd name="connsiteY18" fmla="*/ 134954 h 27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03" h="270606">
                  <a:moveTo>
                    <a:pt x="7875" y="229602"/>
                  </a:moveTo>
                  <a:cubicBezTo>
                    <a:pt x="12148" y="232333"/>
                    <a:pt x="17495" y="232727"/>
                    <a:pt x="22057" y="230648"/>
                  </a:cubicBezTo>
                  <a:cubicBezTo>
                    <a:pt x="105227" y="192943"/>
                    <a:pt x="205250" y="207517"/>
                    <a:pt x="274093" y="266087"/>
                  </a:cubicBezTo>
                  <a:cubicBezTo>
                    <a:pt x="276854" y="268426"/>
                    <a:pt x="280284" y="269632"/>
                    <a:pt x="283742" y="269632"/>
                  </a:cubicBezTo>
                  <a:cubicBezTo>
                    <a:pt x="285863" y="269632"/>
                    <a:pt x="287985" y="269182"/>
                    <a:pt x="289989" y="268267"/>
                  </a:cubicBezTo>
                  <a:cubicBezTo>
                    <a:pt x="295249" y="265826"/>
                    <a:pt x="298621" y="260552"/>
                    <a:pt x="298621" y="254753"/>
                  </a:cubicBezTo>
                  <a:lnTo>
                    <a:pt x="298621" y="60561"/>
                  </a:lnTo>
                  <a:cubicBezTo>
                    <a:pt x="298621" y="27737"/>
                    <a:pt x="271914" y="1046"/>
                    <a:pt x="239106" y="1046"/>
                  </a:cubicBezTo>
                  <a:lnTo>
                    <a:pt x="15925" y="1046"/>
                  </a:lnTo>
                  <a:cubicBezTo>
                    <a:pt x="7701" y="1046"/>
                    <a:pt x="1046" y="7701"/>
                    <a:pt x="1046" y="15925"/>
                  </a:cubicBezTo>
                  <a:lnTo>
                    <a:pt x="1046" y="217093"/>
                  </a:lnTo>
                  <a:cubicBezTo>
                    <a:pt x="1048" y="222148"/>
                    <a:pt x="3604" y="226856"/>
                    <a:pt x="7875" y="229602"/>
                  </a:cubicBezTo>
                  <a:close/>
                  <a:moveTo>
                    <a:pt x="90320" y="134954"/>
                  </a:moveTo>
                  <a:lnTo>
                    <a:pt x="209349" y="134954"/>
                  </a:lnTo>
                  <a:cubicBezTo>
                    <a:pt x="217573" y="134954"/>
                    <a:pt x="224228" y="141609"/>
                    <a:pt x="224228" y="149833"/>
                  </a:cubicBezTo>
                  <a:cubicBezTo>
                    <a:pt x="224228" y="158058"/>
                    <a:pt x="217573" y="164713"/>
                    <a:pt x="209349" y="164713"/>
                  </a:cubicBezTo>
                  <a:lnTo>
                    <a:pt x="90320" y="164713"/>
                  </a:lnTo>
                  <a:cubicBezTo>
                    <a:pt x="82095" y="164713"/>
                    <a:pt x="75440" y="158058"/>
                    <a:pt x="75440" y="149833"/>
                  </a:cubicBezTo>
                  <a:cubicBezTo>
                    <a:pt x="75440" y="141609"/>
                    <a:pt x="82095" y="134954"/>
                    <a:pt x="90320" y="134954"/>
                  </a:cubicBezTo>
                  <a:close/>
                </a:path>
              </a:pathLst>
            </a:custGeom>
            <a:solidFill>
              <a:schemeClr val="bg1">
                <a:lumMod val="50000"/>
              </a:schemeClr>
            </a:solidFill>
            <a:ln w="9525" cap="flat">
              <a:noFill/>
              <a:prstDash val="solid"/>
              <a:miter/>
            </a:ln>
          </p:spPr>
          <p:txBody>
            <a:bodyPr rtlCol="0" anchor="ctr"/>
            <a:lstStyle/>
            <a:p>
              <a:endParaRPr lang="es-MX"/>
            </a:p>
          </p:txBody>
        </p:sp>
        <p:sp>
          <p:nvSpPr>
            <p:cNvPr id="21" name="Forma libre 413">
              <a:extLst>
                <a:ext uri="{FF2B5EF4-FFF2-40B4-BE49-F238E27FC236}">
                  <a16:creationId xmlns:a16="http://schemas.microsoft.com/office/drawing/2014/main" id="{9795EC2D-DE4A-943F-9F1D-881A1421887D}"/>
                </a:ext>
              </a:extLst>
            </p:cNvPr>
            <p:cNvSpPr/>
            <p:nvPr/>
          </p:nvSpPr>
          <p:spPr>
            <a:xfrm>
              <a:off x="10918359" y="4578541"/>
              <a:ext cx="270606" cy="298504"/>
            </a:xfrm>
            <a:custGeom>
              <a:avLst/>
              <a:gdLst>
                <a:gd name="connsiteX0" fmla="*/ 209347 w 270606"/>
                <a:gd name="connsiteY0" fmla="*/ 120075 h 298503"/>
                <a:gd name="connsiteX1" fmla="*/ 230619 w 270606"/>
                <a:gd name="connsiteY1" fmla="*/ 22056 h 298503"/>
                <a:gd name="connsiteX2" fmla="*/ 229573 w 270606"/>
                <a:gd name="connsiteY2" fmla="*/ 7860 h 298503"/>
                <a:gd name="connsiteX3" fmla="*/ 217078 w 270606"/>
                <a:gd name="connsiteY3" fmla="*/ 1046 h 298503"/>
                <a:gd name="connsiteX4" fmla="*/ 15925 w 270606"/>
                <a:gd name="connsiteY4" fmla="*/ 1046 h 298503"/>
                <a:gd name="connsiteX5" fmla="*/ 1046 w 270606"/>
                <a:gd name="connsiteY5" fmla="*/ 15924 h 298503"/>
                <a:gd name="connsiteX6" fmla="*/ 1046 w 270606"/>
                <a:gd name="connsiteY6" fmla="*/ 239104 h 298503"/>
                <a:gd name="connsiteX7" fmla="*/ 60561 w 270606"/>
                <a:gd name="connsiteY7" fmla="*/ 298619 h 298503"/>
                <a:gd name="connsiteX8" fmla="*/ 254739 w 270606"/>
                <a:gd name="connsiteY8" fmla="*/ 298619 h 298503"/>
                <a:gd name="connsiteX9" fmla="*/ 268253 w 270606"/>
                <a:gd name="connsiteY9" fmla="*/ 289988 h 298503"/>
                <a:gd name="connsiteX10" fmla="*/ 266073 w 270606"/>
                <a:gd name="connsiteY10" fmla="*/ 274107 h 298503"/>
                <a:gd name="connsiteX11" fmla="*/ 209347 w 270606"/>
                <a:gd name="connsiteY11" fmla="*/ 120075 h 298503"/>
                <a:gd name="connsiteX12" fmla="*/ 204988 w 270606"/>
                <a:gd name="connsiteY12" fmla="*/ 204988 h 298503"/>
                <a:gd name="connsiteX13" fmla="*/ 194468 w 270606"/>
                <a:gd name="connsiteY13" fmla="*/ 209347 h 298503"/>
                <a:gd name="connsiteX14" fmla="*/ 183948 w 270606"/>
                <a:gd name="connsiteY14" fmla="*/ 204988 h 298503"/>
                <a:gd name="connsiteX15" fmla="*/ 149832 w 270606"/>
                <a:gd name="connsiteY15" fmla="*/ 170872 h 298503"/>
                <a:gd name="connsiteX16" fmla="*/ 115716 w 270606"/>
                <a:gd name="connsiteY16" fmla="*/ 204988 h 298503"/>
                <a:gd name="connsiteX17" fmla="*/ 105196 w 270606"/>
                <a:gd name="connsiteY17" fmla="*/ 209347 h 298503"/>
                <a:gd name="connsiteX18" fmla="*/ 94676 w 270606"/>
                <a:gd name="connsiteY18" fmla="*/ 204988 h 298503"/>
                <a:gd name="connsiteX19" fmla="*/ 94676 w 270606"/>
                <a:gd name="connsiteY19" fmla="*/ 183949 h 298503"/>
                <a:gd name="connsiteX20" fmla="*/ 128792 w 270606"/>
                <a:gd name="connsiteY20" fmla="*/ 149833 h 298503"/>
                <a:gd name="connsiteX21" fmla="*/ 94676 w 270606"/>
                <a:gd name="connsiteY21" fmla="*/ 115718 h 298503"/>
                <a:gd name="connsiteX22" fmla="*/ 94676 w 270606"/>
                <a:gd name="connsiteY22" fmla="*/ 94679 h 298503"/>
                <a:gd name="connsiteX23" fmla="*/ 115715 w 270606"/>
                <a:gd name="connsiteY23" fmla="*/ 94679 h 298503"/>
                <a:gd name="connsiteX24" fmla="*/ 149831 w 270606"/>
                <a:gd name="connsiteY24" fmla="*/ 128795 h 298503"/>
                <a:gd name="connsiteX25" fmla="*/ 183947 w 270606"/>
                <a:gd name="connsiteY25" fmla="*/ 94679 h 298503"/>
                <a:gd name="connsiteX26" fmla="*/ 204985 w 270606"/>
                <a:gd name="connsiteY26" fmla="*/ 94679 h 298503"/>
                <a:gd name="connsiteX27" fmla="*/ 204985 w 270606"/>
                <a:gd name="connsiteY27" fmla="*/ 115718 h 298503"/>
                <a:gd name="connsiteX28" fmla="*/ 170870 w 270606"/>
                <a:gd name="connsiteY28" fmla="*/ 149833 h 298503"/>
                <a:gd name="connsiteX29" fmla="*/ 204985 w 270606"/>
                <a:gd name="connsiteY29" fmla="*/ 183949 h 298503"/>
                <a:gd name="connsiteX30" fmla="*/ 204988 w 270606"/>
                <a:gd name="connsiteY30" fmla="*/ 204988 h 2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606" h="298503">
                  <a:moveTo>
                    <a:pt x="209347" y="120075"/>
                  </a:moveTo>
                  <a:cubicBezTo>
                    <a:pt x="209347" y="86249"/>
                    <a:pt x="216496" y="53281"/>
                    <a:pt x="230619" y="22056"/>
                  </a:cubicBezTo>
                  <a:cubicBezTo>
                    <a:pt x="232711" y="17450"/>
                    <a:pt x="232333" y="12103"/>
                    <a:pt x="229573" y="7860"/>
                  </a:cubicBezTo>
                  <a:cubicBezTo>
                    <a:pt x="226842" y="3617"/>
                    <a:pt x="222134" y="1046"/>
                    <a:pt x="217078" y="1046"/>
                  </a:cubicBezTo>
                  <a:lnTo>
                    <a:pt x="15925" y="1046"/>
                  </a:lnTo>
                  <a:cubicBezTo>
                    <a:pt x="7701" y="1046"/>
                    <a:pt x="1046" y="7700"/>
                    <a:pt x="1046" y="15924"/>
                  </a:cubicBezTo>
                  <a:lnTo>
                    <a:pt x="1046" y="239104"/>
                  </a:lnTo>
                  <a:cubicBezTo>
                    <a:pt x="1046" y="271928"/>
                    <a:pt x="27752" y="298619"/>
                    <a:pt x="60561" y="298619"/>
                  </a:cubicBezTo>
                  <a:lnTo>
                    <a:pt x="254739" y="298619"/>
                  </a:lnTo>
                  <a:cubicBezTo>
                    <a:pt x="260552" y="298619"/>
                    <a:pt x="265812" y="295248"/>
                    <a:pt x="268253" y="289988"/>
                  </a:cubicBezTo>
                  <a:cubicBezTo>
                    <a:pt x="270665" y="284714"/>
                    <a:pt x="269822" y="278523"/>
                    <a:pt x="266073" y="274107"/>
                  </a:cubicBezTo>
                  <a:cubicBezTo>
                    <a:pt x="229486" y="231070"/>
                    <a:pt x="209347" y="176379"/>
                    <a:pt x="209347" y="120075"/>
                  </a:cubicBezTo>
                  <a:close/>
                  <a:moveTo>
                    <a:pt x="204988" y="204988"/>
                  </a:moveTo>
                  <a:cubicBezTo>
                    <a:pt x="202083" y="207894"/>
                    <a:pt x="198275" y="209347"/>
                    <a:pt x="194468" y="209347"/>
                  </a:cubicBezTo>
                  <a:cubicBezTo>
                    <a:pt x="190661" y="209347"/>
                    <a:pt x="186855" y="207894"/>
                    <a:pt x="183948" y="204988"/>
                  </a:cubicBezTo>
                  <a:lnTo>
                    <a:pt x="149832" y="170872"/>
                  </a:lnTo>
                  <a:lnTo>
                    <a:pt x="115716" y="204988"/>
                  </a:lnTo>
                  <a:cubicBezTo>
                    <a:pt x="112811" y="207894"/>
                    <a:pt x="109003" y="209347"/>
                    <a:pt x="105196" y="209347"/>
                  </a:cubicBezTo>
                  <a:cubicBezTo>
                    <a:pt x="101389" y="209347"/>
                    <a:pt x="97583" y="207894"/>
                    <a:pt x="94676" y="204988"/>
                  </a:cubicBezTo>
                  <a:cubicBezTo>
                    <a:pt x="88863" y="199176"/>
                    <a:pt x="88863" y="189760"/>
                    <a:pt x="94676" y="183949"/>
                  </a:cubicBezTo>
                  <a:lnTo>
                    <a:pt x="128792" y="149833"/>
                  </a:lnTo>
                  <a:lnTo>
                    <a:pt x="94676" y="115718"/>
                  </a:lnTo>
                  <a:cubicBezTo>
                    <a:pt x="88863" y="109905"/>
                    <a:pt x="88863" y="100490"/>
                    <a:pt x="94676" y="94679"/>
                  </a:cubicBezTo>
                  <a:cubicBezTo>
                    <a:pt x="100488" y="88866"/>
                    <a:pt x="109904" y="88866"/>
                    <a:pt x="115715" y="94679"/>
                  </a:cubicBezTo>
                  <a:lnTo>
                    <a:pt x="149831" y="128795"/>
                  </a:lnTo>
                  <a:lnTo>
                    <a:pt x="183947" y="94679"/>
                  </a:lnTo>
                  <a:cubicBezTo>
                    <a:pt x="189759" y="88866"/>
                    <a:pt x="199174" y="88866"/>
                    <a:pt x="204985" y="94679"/>
                  </a:cubicBezTo>
                  <a:cubicBezTo>
                    <a:pt x="210798" y="100491"/>
                    <a:pt x="210798" y="109906"/>
                    <a:pt x="204985" y="115718"/>
                  </a:cubicBezTo>
                  <a:lnTo>
                    <a:pt x="170870" y="149833"/>
                  </a:lnTo>
                  <a:lnTo>
                    <a:pt x="204985" y="183949"/>
                  </a:lnTo>
                  <a:cubicBezTo>
                    <a:pt x="210801" y="189760"/>
                    <a:pt x="210801" y="199176"/>
                    <a:pt x="204988" y="204988"/>
                  </a:cubicBezTo>
                  <a:close/>
                </a:path>
              </a:pathLst>
            </a:custGeom>
            <a:solidFill>
              <a:schemeClr val="bg1">
                <a:lumMod val="50000"/>
              </a:schemeClr>
            </a:solidFill>
            <a:ln w="9525" cap="flat">
              <a:noFill/>
              <a:prstDash val="solid"/>
              <a:miter/>
            </a:ln>
          </p:spPr>
          <p:txBody>
            <a:bodyPr rtlCol="0" anchor="ctr"/>
            <a:lstStyle/>
            <a:p>
              <a:endParaRPr lang="es-MX"/>
            </a:p>
          </p:txBody>
        </p:sp>
        <p:sp>
          <p:nvSpPr>
            <p:cNvPr id="22" name="Forma libre 414">
              <a:extLst>
                <a:ext uri="{FF2B5EF4-FFF2-40B4-BE49-F238E27FC236}">
                  <a16:creationId xmlns:a16="http://schemas.microsoft.com/office/drawing/2014/main" id="{17169DA8-969C-0E70-5039-00B41DA99752}"/>
                </a:ext>
              </a:extLst>
            </p:cNvPr>
            <p:cNvSpPr/>
            <p:nvPr/>
          </p:nvSpPr>
          <p:spPr>
            <a:xfrm>
              <a:off x="11156418" y="4489269"/>
              <a:ext cx="418463" cy="418463"/>
            </a:xfrm>
            <a:custGeom>
              <a:avLst/>
              <a:gdLst>
                <a:gd name="connsiteX0" fmla="*/ 209347 w 418462"/>
                <a:gd name="connsiteY0" fmla="*/ 1046 h 418462"/>
                <a:gd name="connsiteX1" fmla="*/ 1046 w 418462"/>
                <a:gd name="connsiteY1" fmla="*/ 209347 h 418462"/>
                <a:gd name="connsiteX2" fmla="*/ 209347 w 418462"/>
                <a:gd name="connsiteY2" fmla="*/ 417648 h 418462"/>
                <a:gd name="connsiteX3" fmla="*/ 417648 w 418462"/>
                <a:gd name="connsiteY3" fmla="*/ 209347 h 418462"/>
                <a:gd name="connsiteX4" fmla="*/ 209347 w 418462"/>
                <a:gd name="connsiteY4" fmla="*/ 1046 h 418462"/>
                <a:gd name="connsiteX5" fmla="*/ 283740 w 418462"/>
                <a:gd name="connsiteY5" fmla="*/ 268862 h 418462"/>
                <a:gd name="connsiteX6" fmla="*/ 134954 w 418462"/>
                <a:gd name="connsiteY6" fmla="*/ 268862 h 418462"/>
                <a:gd name="connsiteX7" fmla="*/ 120075 w 418462"/>
                <a:gd name="connsiteY7" fmla="*/ 253983 h 418462"/>
                <a:gd name="connsiteX8" fmla="*/ 134954 w 418462"/>
                <a:gd name="connsiteY8" fmla="*/ 239104 h 418462"/>
                <a:gd name="connsiteX9" fmla="*/ 283742 w 418462"/>
                <a:gd name="connsiteY9" fmla="*/ 239104 h 418462"/>
                <a:gd name="connsiteX10" fmla="*/ 298621 w 418462"/>
                <a:gd name="connsiteY10" fmla="*/ 253983 h 418462"/>
                <a:gd name="connsiteX11" fmla="*/ 283740 w 418462"/>
                <a:gd name="connsiteY11" fmla="*/ 268862 h 418462"/>
                <a:gd name="connsiteX12" fmla="*/ 283740 w 418462"/>
                <a:gd name="connsiteY12" fmla="*/ 179590 h 418462"/>
                <a:gd name="connsiteX13" fmla="*/ 134954 w 418462"/>
                <a:gd name="connsiteY13" fmla="*/ 179590 h 418462"/>
                <a:gd name="connsiteX14" fmla="*/ 120075 w 418462"/>
                <a:gd name="connsiteY14" fmla="*/ 164711 h 418462"/>
                <a:gd name="connsiteX15" fmla="*/ 134954 w 418462"/>
                <a:gd name="connsiteY15" fmla="*/ 149832 h 418462"/>
                <a:gd name="connsiteX16" fmla="*/ 283742 w 418462"/>
                <a:gd name="connsiteY16" fmla="*/ 149832 h 418462"/>
                <a:gd name="connsiteX17" fmla="*/ 298621 w 418462"/>
                <a:gd name="connsiteY17" fmla="*/ 164711 h 418462"/>
                <a:gd name="connsiteX18" fmla="*/ 283740 w 418462"/>
                <a:gd name="connsiteY18" fmla="*/ 179590 h 41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462" h="418462">
                  <a:moveTo>
                    <a:pt x="209347" y="1046"/>
                  </a:moveTo>
                  <a:cubicBezTo>
                    <a:pt x="94503" y="1046"/>
                    <a:pt x="1046" y="94489"/>
                    <a:pt x="1046" y="209347"/>
                  </a:cubicBezTo>
                  <a:cubicBezTo>
                    <a:pt x="1046" y="324206"/>
                    <a:pt x="94503" y="417648"/>
                    <a:pt x="209347" y="417648"/>
                  </a:cubicBezTo>
                  <a:cubicBezTo>
                    <a:pt x="324192" y="417648"/>
                    <a:pt x="417648" y="324207"/>
                    <a:pt x="417648" y="209347"/>
                  </a:cubicBezTo>
                  <a:cubicBezTo>
                    <a:pt x="417648" y="94488"/>
                    <a:pt x="324192" y="1046"/>
                    <a:pt x="209347" y="1046"/>
                  </a:cubicBezTo>
                  <a:close/>
                  <a:moveTo>
                    <a:pt x="283740" y="268862"/>
                  </a:moveTo>
                  <a:lnTo>
                    <a:pt x="134954" y="268862"/>
                  </a:lnTo>
                  <a:cubicBezTo>
                    <a:pt x="126730" y="268862"/>
                    <a:pt x="120075" y="262207"/>
                    <a:pt x="120075" y="253983"/>
                  </a:cubicBezTo>
                  <a:cubicBezTo>
                    <a:pt x="120075" y="245759"/>
                    <a:pt x="126730" y="239104"/>
                    <a:pt x="134954" y="239104"/>
                  </a:cubicBezTo>
                  <a:lnTo>
                    <a:pt x="283742" y="239104"/>
                  </a:lnTo>
                  <a:cubicBezTo>
                    <a:pt x="291966" y="239104"/>
                    <a:pt x="298621" y="245759"/>
                    <a:pt x="298621" y="253983"/>
                  </a:cubicBezTo>
                  <a:cubicBezTo>
                    <a:pt x="298619" y="262207"/>
                    <a:pt x="291964" y="268862"/>
                    <a:pt x="283740" y="268862"/>
                  </a:cubicBezTo>
                  <a:close/>
                  <a:moveTo>
                    <a:pt x="283740" y="179590"/>
                  </a:moveTo>
                  <a:lnTo>
                    <a:pt x="134954" y="179590"/>
                  </a:lnTo>
                  <a:cubicBezTo>
                    <a:pt x="126730" y="179590"/>
                    <a:pt x="120075" y="172935"/>
                    <a:pt x="120075" y="164711"/>
                  </a:cubicBezTo>
                  <a:cubicBezTo>
                    <a:pt x="120075" y="156487"/>
                    <a:pt x="126730" y="149832"/>
                    <a:pt x="134954" y="149832"/>
                  </a:cubicBezTo>
                  <a:lnTo>
                    <a:pt x="283742" y="149832"/>
                  </a:lnTo>
                  <a:cubicBezTo>
                    <a:pt x="291966" y="149832"/>
                    <a:pt x="298621" y="156487"/>
                    <a:pt x="298621" y="164711"/>
                  </a:cubicBezTo>
                  <a:cubicBezTo>
                    <a:pt x="298619" y="172935"/>
                    <a:pt x="291964" y="179590"/>
                    <a:pt x="283740" y="179590"/>
                  </a:cubicBezTo>
                  <a:close/>
                </a:path>
              </a:pathLst>
            </a:custGeom>
            <a:solidFill>
              <a:srgbClr val="FFC000"/>
            </a:solidFill>
            <a:ln w="9525" cap="flat">
              <a:noFill/>
              <a:prstDash val="solid"/>
              <a:miter/>
            </a:ln>
          </p:spPr>
          <p:txBody>
            <a:bodyPr rtlCol="0" anchor="ctr"/>
            <a:lstStyle/>
            <a:p>
              <a:endParaRPr lang="es-MX"/>
            </a:p>
          </p:txBody>
        </p:sp>
      </p:grpSp>
      <p:pic>
        <p:nvPicPr>
          <p:cNvPr id="23" name="Gráfico 216">
            <a:extLst>
              <a:ext uri="{FF2B5EF4-FFF2-40B4-BE49-F238E27FC236}">
                <a16:creationId xmlns:a16="http://schemas.microsoft.com/office/drawing/2014/main" id="{13C483F5-23EA-1BB9-507B-8F18753D7464}"/>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9890769" y="4155495"/>
            <a:ext cx="913432" cy="913432"/>
          </a:xfrm>
          <a:prstGeom prst="rect">
            <a:avLst/>
          </a:prstGeom>
        </p:spPr>
      </p:pic>
      <p:sp>
        <p:nvSpPr>
          <p:cNvPr id="24" name="TextBox 23">
            <a:extLst>
              <a:ext uri="{FF2B5EF4-FFF2-40B4-BE49-F238E27FC236}">
                <a16:creationId xmlns:a16="http://schemas.microsoft.com/office/drawing/2014/main" id="{9ED0E437-B61B-6627-9CE8-D85A5E1F31C9}"/>
              </a:ext>
            </a:extLst>
          </p:cNvPr>
          <p:cNvSpPr txBox="1"/>
          <p:nvPr/>
        </p:nvSpPr>
        <p:spPr>
          <a:xfrm>
            <a:off x="1834875" y="1458135"/>
            <a:ext cx="3243602" cy="4524315"/>
          </a:xfrm>
          <a:prstGeom prst="rect">
            <a:avLst/>
          </a:prstGeom>
          <a:noFill/>
        </p:spPr>
        <p:txBody>
          <a:bodyPr wrap="square" lIns="0" tIns="0" rIns="0" bIns="0" rtlCol="0">
            <a:spAutoFit/>
          </a:bodyPr>
          <a:lstStyle/>
          <a:p>
            <a:r>
              <a:rPr lang="en-GB" sz="1400" dirty="0"/>
              <a:t>The National Neighbourhood Health Framework was published on 17</a:t>
            </a:r>
            <a:r>
              <a:rPr lang="en-GB" sz="1400" baseline="30000" dirty="0"/>
              <a:t>th</a:t>
            </a:r>
            <a:r>
              <a:rPr lang="en-GB" sz="1400" dirty="0"/>
              <a:t> March 2026. </a:t>
            </a:r>
          </a:p>
          <a:p>
            <a:endParaRPr lang="en-GB" sz="1400" dirty="0"/>
          </a:p>
          <a:p>
            <a:r>
              <a:rPr lang="en-GB" sz="1400" dirty="0"/>
              <a:t>Within Leicestershire, Northamptonshire &amp; Rutland, our care current models cannot meet projected future demand.  </a:t>
            </a:r>
          </a:p>
          <a:p>
            <a:endParaRPr lang="en-GB" sz="1400" dirty="0"/>
          </a:p>
          <a:p>
            <a:r>
              <a:rPr lang="en-GB" sz="1400" dirty="0"/>
              <a:t>Neighbourhood care models are now seen as the vehicle to:</a:t>
            </a:r>
          </a:p>
          <a:p>
            <a:pPr marL="285750" indent="-285750">
              <a:buFont typeface="Arial" panose="020B0604020202020204" pitchFamily="34" charset="0"/>
              <a:buChar char="•"/>
            </a:pPr>
            <a:r>
              <a:rPr lang="en-GB" sz="1400" dirty="0"/>
              <a:t>Alleviate the increasing pressures across primary, community and UEC services,</a:t>
            </a:r>
          </a:p>
          <a:p>
            <a:pPr marL="285750" indent="-285750">
              <a:buFont typeface="Arial" panose="020B0604020202020204" pitchFamily="34" charset="0"/>
              <a:buChar char="•"/>
            </a:pPr>
            <a:r>
              <a:rPr lang="en-GB" sz="1400" dirty="0"/>
              <a:t>Meet the rising needs of patients with frailty and LTC, and,</a:t>
            </a:r>
          </a:p>
          <a:p>
            <a:pPr marL="285750" indent="-285750">
              <a:buFont typeface="Arial" panose="020B0604020202020204" pitchFamily="34" charset="0"/>
              <a:buChar char="•"/>
            </a:pPr>
            <a:r>
              <a:rPr lang="en-GB" sz="1400" dirty="0"/>
              <a:t>Address inequalities in a systematic way.</a:t>
            </a:r>
          </a:p>
          <a:p>
            <a:endParaRPr lang="en-GB" sz="1400" dirty="0"/>
          </a:p>
          <a:p>
            <a:r>
              <a:rPr lang="en-GB" sz="1400" dirty="0"/>
              <a:t>The National Neighbourhood Health  framework sets out its own vision as described opposite… </a:t>
            </a:r>
          </a:p>
        </p:txBody>
      </p:sp>
      <p:sp>
        <p:nvSpPr>
          <p:cNvPr id="2" name="Slide Number Placeholder 2">
            <a:extLst>
              <a:ext uri="{FF2B5EF4-FFF2-40B4-BE49-F238E27FC236}">
                <a16:creationId xmlns:a16="http://schemas.microsoft.com/office/drawing/2014/main" id="{BF49ACE0-F09D-2294-AAF6-E87ED5290800}"/>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t>Slide </a:t>
            </a:r>
            <a:fld id="{6CC72DD5-14A2-49B9-A213-0F99922027F3}" type="slidenum">
              <a:rPr lang="en-GB" sz="1100" b="1" smtClean="0"/>
              <a:pPr algn="r"/>
              <a:t>4</a:t>
            </a:fld>
            <a:endParaRPr lang="en-GB" sz="1100" b="1" dirty="0"/>
          </a:p>
        </p:txBody>
      </p:sp>
    </p:spTree>
    <p:extLst>
      <p:ext uri="{BB962C8B-B14F-4D97-AF65-F5344CB8AC3E}">
        <p14:creationId xmlns:p14="http://schemas.microsoft.com/office/powerpoint/2010/main" val="395381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519DD-D489-D96B-133B-87378427A8F2}"/>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CBF1B6A8-551A-2EE8-B0A2-38663DE6F9D6}"/>
              </a:ext>
            </a:extLst>
          </p:cNvPr>
          <p:cNvSpPr/>
          <p:nvPr/>
        </p:nvSpPr>
        <p:spPr>
          <a:xfrm>
            <a:off x="8161350" y="1027521"/>
            <a:ext cx="3871767" cy="5080761"/>
          </a:xfrm>
          <a:prstGeom prst="roundRect">
            <a:avLst>
              <a:gd name="adj" fmla="val 6441"/>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6"/>
                </a:solidFill>
              </a:rPr>
              <a:t>Integrated Health Organisations</a:t>
            </a:r>
          </a:p>
          <a:p>
            <a:pPr algn="ctr"/>
            <a:endParaRPr lang="en-GB" sz="800" b="1" dirty="0">
              <a:solidFill>
                <a:schemeClr val="accent6"/>
              </a:solidFill>
            </a:endParaRPr>
          </a:p>
          <a:p>
            <a:pPr algn="ctr"/>
            <a:r>
              <a:rPr lang="en-GB" sz="1200" b="1" dirty="0">
                <a:solidFill>
                  <a:schemeClr val="tx1"/>
                </a:solidFill>
              </a:rPr>
              <a:t>Offers appropriate providers a ‘whole population health budget’ to deliver care for a ‘geographically-defined </a:t>
            </a:r>
            <a:r>
              <a:rPr lang="en-GB" sz="1200" b="1" u="sng" dirty="0">
                <a:solidFill>
                  <a:schemeClr val="tx1"/>
                </a:solidFill>
              </a:rPr>
              <a:t>population’</a:t>
            </a:r>
            <a:r>
              <a:rPr lang="en-GB" sz="1200" b="1" dirty="0">
                <a:solidFill>
                  <a:schemeClr val="tx1"/>
                </a:solidFill>
              </a:rPr>
              <a:t>. The IHO provider would adopt responsibility for meeting the outcomes, and managing the risks for that patient population, within the defined budget. </a:t>
            </a:r>
          </a:p>
          <a:p>
            <a:pPr algn="ctr"/>
            <a:endParaRPr lang="en-GB" sz="1200" dirty="0">
              <a:solidFill>
                <a:schemeClr val="tx1"/>
              </a:solidFill>
            </a:endParaRPr>
          </a:p>
        </p:txBody>
      </p:sp>
      <p:sp>
        <p:nvSpPr>
          <p:cNvPr id="22" name="Rectangle: Rounded Corners 21">
            <a:extLst>
              <a:ext uri="{FF2B5EF4-FFF2-40B4-BE49-F238E27FC236}">
                <a16:creationId xmlns:a16="http://schemas.microsoft.com/office/drawing/2014/main" id="{91D34B1A-37B6-8807-5281-573C28BE7B3F}"/>
              </a:ext>
            </a:extLst>
          </p:cNvPr>
          <p:cNvSpPr/>
          <p:nvPr/>
        </p:nvSpPr>
        <p:spPr>
          <a:xfrm>
            <a:off x="4160116" y="1018095"/>
            <a:ext cx="3871767" cy="5080761"/>
          </a:xfrm>
          <a:prstGeom prst="roundRect">
            <a:avLst>
              <a:gd name="adj" fmla="val 6441"/>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6"/>
                </a:solidFill>
              </a:rPr>
              <a:t>Multi-Neighbourhood Providers</a:t>
            </a:r>
          </a:p>
          <a:p>
            <a:pPr algn="ctr"/>
            <a:endParaRPr lang="en-GB" sz="800" b="1" dirty="0">
              <a:solidFill>
                <a:schemeClr val="accent6"/>
              </a:solidFill>
            </a:endParaRPr>
          </a:p>
          <a:p>
            <a:pPr algn="ctr"/>
            <a:r>
              <a:rPr lang="en-GB" sz="1200" b="1" dirty="0">
                <a:solidFill>
                  <a:schemeClr val="tx1"/>
                </a:solidFill>
              </a:rPr>
              <a:t>Used where it makes sense to deliver services for ‘aligned populations’ on a wider scale than single neighbourhoods. NHSE approximates populations of c.250,000 – and may be mapped to urban/rural areas or local authority footprints. </a:t>
            </a:r>
          </a:p>
          <a:p>
            <a:pPr algn="ctr"/>
            <a:endParaRPr lang="en-GB" sz="1200" dirty="0">
              <a:solidFill>
                <a:schemeClr val="tx1"/>
              </a:solidFill>
            </a:endParaRPr>
          </a:p>
        </p:txBody>
      </p:sp>
      <p:sp>
        <p:nvSpPr>
          <p:cNvPr id="21" name="Rectangle: Rounded Corners 20">
            <a:extLst>
              <a:ext uri="{FF2B5EF4-FFF2-40B4-BE49-F238E27FC236}">
                <a16:creationId xmlns:a16="http://schemas.microsoft.com/office/drawing/2014/main" id="{BF1E3CF5-4B1C-3824-0210-3A5621BCE44F}"/>
              </a:ext>
            </a:extLst>
          </p:cNvPr>
          <p:cNvSpPr/>
          <p:nvPr/>
        </p:nvSpPr>
        <p:spPr>
          <a:xfrm>
            <a:off x="158883" y="1027522"/>
            <a:ext cx="3871767" cy="5080761"/>
          </a:xfrm>
          <a:prstGeom prst="roundRect">
            <a:avLst>
              <a:gd name="adj" fmla="val 6441"/>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6"/>
                </a:solidFill>
              </a:rPr>
              <a:t>Single Neighbourhood Providers</a:t>
            </a:r>
          </a:p>
          <a:p>
            <a:pPr algn="ctr"/>
            <a:endParaRPr lang="en-GB" sz="800" b="1" dirty="0">
              <a:solidFill>
                <a:schemeClr val="tx1"/>
              </a:solidFill>
            </a:endParaRPr>
          </a:p>
          <a:p>
            <a:pPr algn="ctr"/>
            <a:r>
              <a:rPr lang="en-GB" sz="1200" b="1" dirty="0">
                <a:solidFill>
                  <a:schemeClr val="tx1"/>
                </a:solidFill>
              </a:rPr>
              <a:t>Likely sub-contracted from Primary Care organisations, and designed to offer new services in single neighbourhood footprints that are required for that specific local community (and not already contracted via GP contracts). </a:t>
            </a:r>
          </a:p>
        </p:txBody>
      </p:sp>
      <p:sp>
        <p:nvSpPr>
          <p:cNvPr id="2" name="Rectangle 1">
            <a:extLst>
              <a:ext uri="{FF2B5EF4-FFF2-40B4-BE49-F238E27FC236}">
                <a16:creationId xmlns:a16="http://schemas.microsoft.com/office/drawing/2014/main" id="{D686876C-E74C-7D14-2D16-624E4E33FFA0}"/>
              </a:ext>
            </a:extLst>
          </p:cNvPr>
          <p:cNvSpPr/>
          <p:nvPr/>
        </p:nvSpPr>
        <p:spPr>
          <a:xfrm>
            <a:off x="0" y="6530779"/>
            <a:ext cx="12192000" cy="327221"/>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87F41D20-F785-4023-3896-1DEBEE970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1" y="6204841"/>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74025447-13A0-AC8E-A9AA-5DFE7BA49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686" y="6204840"/>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883E3222-F730-9FEA-F6DB-C28D48AA9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923" y="6204839"/>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9369BFD7-AF08-62D4-6656-FDCA70F8E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9" y="6155920"/>
            <a:ext cx="879868" cy="7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a:extLst>
              <a:ext uri="{FF2B5EF4-FFF2-40B4-BE49-F238E27FC236}">
                <a16:creationId xmlns:a16="http://schemas.microsoft.com/office/drawing/2014/main" id="{0E2BDD20-F46B-EEF2-EA51-CA46B65CC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934" y="6354681"/>
            <a:ext cx="479134" cy="4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6C70D89C-B722-622E-3826-311B67A6C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50" y="6204839"/>
            <a:ext cx="657980" cy="6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5EE1EB74-9FF4-C926-1A8F-EBD82D8C7E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07666" y="6281931"/>
            <a:ext cx="725517" cy="6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D2CA2F30-BCCA-EAA0-8238-D4261E336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2320" y="6349017"/>
            <a:ext cx="396154" cy="48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4AD295DB-589B-D50B-CB6C-8112D65E98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2979" y="6349017"/>
            <a:ext cx="419095" cy="4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5873BB7C-7480-8658-BC27-4DDC551D6A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656" y="6289062"/>
            <a:ext cx="489533" cy="48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Healthy communities main icon in orange">
            <a:extLst>
              <a:ext uri="{FF2B5EF4-FFF2-40B4-BE49-F238E27FC236}">
                <a16:creationId xmlns:a16="http://schemas.microsoft.com/office/drawing/2014/main" id="{13258D70-830F-18BF-040A-A99BD45420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15" name="TextBox 14">
            <a:extLst>
              <a:ext uri="{FF2B5EF4-FFF2-40B4-BE49-F238E27FC236}">
                <a16:creationId xmlns:a16="http://schemas.microsoft.com/office/drawing/2014/main" id="{4673FAF5-D352-8FAE-C787-F04BBCA87EE9}"/>
              </a:ext>
            </a:extLst>
          </p:cNvPr>
          <p:cNvSpPr txBox="1"/>
          <p:nvPr/>
        </p:nvSpPr>
        <p:spPr>
          <a:xfrm>
            <a:off x="725864" y="116851"/>
            <a:ext cx="6282965" cy="646331"/>
          </a:xfrm>
          <a:prstGeom prst="rect">
            <a:avLst/>
          </a:prstGeom>
          <a:noFill/>
        </p:spPr>
        <p:txBody>
          <a:bodyPr wrap="square" rtlCol="0">
            <a:spAutoFit/>
          </a:bodyPr>
          <a:lstStyle/>
          <a:p>
            <a:r>
              <a:rPr lang="en-GB" b="1" dirty="0">
                <a:solidFill>
                  <a:schemeClr val="tx2"/>
                </a:solidFill>
              </a:rPr>
              <a:t>Neighbourhood Health Framework</a:t>
            </a:r>
          </a:p>
          <a:p>
            <a:r>
              <a:rPr lang="en-GB" b="1" dirty="0">
                <a:solidFill>
                  <a:schemeClr val="bg1">
                    <a:lumMod val="50000"/>
                  </a:schemeClr>
                </a:solidFill>
              </a:rPr>
              <a:t>Delivering Neighbourhood Care</a:t>
            </a:r>
          </a:p>
        </p:txBody>
      </p:sp>
      <p:pic>
        <p:nvPicPr>
          <p:cNvPr id="16" name="Picture 15">
            <a:extLst>
              <a:ext uri="{FF2B5EF4-FFF2-40B4-BE49-F238E27FC236}">
                <a16:creationId xmlns:a16="http://schemas.microsoft.com/office/drawing/2014/main" id="{4B5063D7-2DDD-07F9-7770-EC5CF408289F}"/>
              </a:ext>
            </a:extLst>
          </p:cNvPr>
          <p:cNvPicPr>
            <a:picLocks noChangeAspect="1"/>
          </p:cNvPicPr>
          <p:nvPr/>
        </p:nvPicPr>
        <p:blipFill>
          <a:blip r:embed="rId11"/>
          <a:stretch>
            <a:fillRect/>
          </a:stretch>
        </p:blipFill>
        <p:spPr>
          <a:xfrm>
            <a:off x="1090581" y="3054283"/>
            <a:ext cx="2238884" cy="2746999"/>
          </a:xfrm>
          <a:prstGeom prst="rect">
            <a:avLst/>
          </a:prstGeom>
        </p:spPr>
      </p:pic>
      <p:pic>
        <p:nvPicPr>
          <p:cNvPr id="18" name="Picture 17">
            <a:extLst>
              <a:ext uri="{FF2B5EF4-FFF2-40B4-BE49-F238E27FC236}">
                <a16:creationId xmlns:a16="http://schemas.microsoft.com/office/drawing/2014/main" id="{258DC57D-C006-3387-5658-4CD99B91265E}"/>
              </a:ext>
            </a:extLst>
          </p:cNvPr>
          <p:cNvPicPr>
            <a:picLocks noChangeAspect="1"/>
          </p:cNvPicPr>
          <p:nvPr/>
        </p:nvPicPr>
        <p:blipFill>
          <a:blip r:embed="rId12"/>
          <a:stretch>
            <a:fillRect/>
          </a:stretch>
        </p:blipFill>
        <p:spPr>
          <a:xfrm>
            <a:off x="4976558" y="3054283"/>
            <a:ext cx="2238884" cy="2726287"/>
          </a:xfrm>
          <a:prstGeom prst="rect">
            <a:avLst/>
          </a:prstGeom>
        </p:spPr>
      </p:pic>
      <p:pic>
        <p:nvPicPr>
          <p:cNvPr id="20" name="Picture 19">
            <a:extLst>
              <a:ext uri="{FF2B5EF4-FFF2-40B4-BE49-F238E27FC236}">
                <a16:creationId xmlns:a16="http://schemas.microsoft.com/office/drawing/2014/main" id="{ECAA36E1-8413-66FF-D971-CA97E35B3520}"/>
              </a:ext>
            </a:extLst>
          </p:cNvPr>
          <p:cNvPicPr>
            <a:picLocks noChangeAspect="1"/>
          </p:cNvPicPr>
          <p:nvPr/>
        </p:nvPicPr>
        <p:blipFill>
          <a:blip r:embed="rId13"/>
          <a:stretch>
            <a:fillRect/>
          </a:stretch>
        </p:blipFill>
        <p:spPr>
          <a:xfrm>
            <a:off x="8888474" y="3074995"/>
            <a:ext cx="2222301" cy="2726287"/>
          </a:xfrm>
          <a:prstGeom prst="rect">
            <a:avLst/>
          </a:prstGeom>
        </p:spPr>
      </p:pic>
      <p:sp>
        <p:nvSpPr>
          <p:cNvPr id="13" name="Slide Number Placeholder 2">
            <a:extLst>
              <a:ext uri="{FF2B5EF4-FFF2-40B4-BE49-F238E27FC236}">
                <a16:creationId xmlns:a16="http://schemas.microsoft.com/office/drawing/2014/main" id="{EE834716-1605-F9F7-AF4D-0B9C8E719EC9}"/>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5</a:t>
            </a:fld>
            <a:endParaRPr lang="en-GB" sz="1100" b="1" dirty="0">
              <a:solidFill>
                <a:schemeClr val="bg1"/>
              </a:solidFill>
            </a:endParaRPr>
          </a:p>
        </p:txBody>
      </p:sp>
    </p:spTree>
    <p:extLst>
      <p:ext uri="{BB962C8B-B14F-4D97-AF65-F5344CB8AC3E}">
        <p14:creationId xmlns:p14="http://schemas.microsoft.com/office/powerpoint/2010/main" val="274872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2F6A3-A12C-8A60-7208-6B285E8E957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3ECA4F6-7530-B059-E52C-C0FDD158FAA4}"/>
              </a:ext>
            </a:extLst>
          </p:cNvPr>
          <p:cNvSpPr/>
          <p:nvPr/>
        </p:nvSpPr>
        <p:spPr>
          <a:xfrm>
            <a:off x="0" y="0"/>
            <a:ext cx="1178351" cy="68580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35A4C13-8330-CE8D-6E4E-CF50910A1A4E}"/>
              </a:ext>
            </a:extLst>
          </p:cNvPr>
          <p:cNvSpPr/>
          <p:nvPr/>
        </p:nvSpPr>
        <p:spPr>
          <a:xfrm>
            <a:off x="110497" y="2413262"/>
            <a:ext cx="2158738" cy="213195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282003F-B00E-FFE6-C3D9-1B214D8C8C3A}"/>
              </a:ext>
            </a:extLst>
          </p:cNvPr>
          <p:cNvSpPr txBox="1"/>
          <p:nvPr/>
        </p:nvSpPr>
        <p:spPr>
          <a:xfrm>
            <a:off x="1258478" y="183698"/>
            <a:ext cx="6282965" cy="646331"/>
          </a:xfrm>
          <a:prstGeom prst="rect">
            <a:avLst/>
          </a:prstGeom>
          <a:noFill/>
        </p:spPr>
        <p:txBody>
          <a:bodyPr wrap="square" rtlCol="0">
            <a:spAutoFit/>
          </a:bodyPr>
          <a:lstStyle/>
          <a:p>
            <a:r>
              <a:rPr lang="en-GB" b="1" dirty="0">
                <a:solidFill>
                  <a:schemeClr val="tx2"/>
                </a:solidFill>
              </a:rPr>
              <a:t>Neighbourhood Health Framework</a:t>
            </a:r>
          </a:p>
          <a:p>
            <a:r>
              <a:rPr lang="en-GB" b="1" dirty="0">
                <a:solidFill>
                  <a:schemeClr val="bg1">
                    <a:lumMod val="50000"/>
                  </a:schemeClr>
                </a:solidFill>
              </a:rPr>
              <a:t>Integrated Health Organisation Contracts</a:t>
            </a:r>
          </a:p>
        </p:txBody>
      </p:sp>
      <p:sp>
        <p:nvSpPr>
          <p:cNvPr id="4" name="Oval 3">
            <a:extLst>
              <a:ext uri="{FF2B5EF4-FFF2-40B4-BE49-F238E27FC236}">
                <a16:creationId xmlns:a16="http://schemas.microsoft.com/office/drawing/2014/main" id="{2C4400E4-5097-248D-8670-A754F02223ED}"/>
              </a:ext>
            </a:extLst>
          </p:cNvPr>
          <p:cNvSpPr/>
          <p:nvPr/>
        </p:nvSpPr>
        <p:spPr>
          <a:xfrm>
            <a:off x="10374845" y="942658"/>
            <a:ext cx="1240143" cy="1140666"/>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FAEE16C0-ECB6-518E-57CD-352B8DFC9D06}"/>
              </a:ext>
            </a:extLst>
          </p:cNvPr>
          <p:cNvSpPr/>
          <p:nvPr/>
        </p:nvSpPr>
        <p:spPr>
          <a:xfrm>
            <a:off x="353645" y="2643556"/>
            <a:ext cx="1703905" cy="1654992"/>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4E04AD0-1CFA-D5E9-396B-9C78013F3DBD}"/>
              </a:ext>
            </a:extLst>
          </p:cNvPr>
          <p:cNvPicPr>
            <a:picLocks noChangeAspect="1"/>
          </p:cNvPicPr>
          <p:nvPr/>
        </p:nvPicPr>
        <p:blipFill>
          <a:blip r:embed="rId2"/>
          <a:stretch>
            <a:fillRect/>
          </a:stretch>
        </p:blipFill>
        <p:spPr>
          <a:xfrm>
            <a:off x="698511" y="2848966"/>
            <a:ext cx="1014172" cy="1244172"/>
          </a:xfrm>
          <a:prstGeom prst="rect">
            <a:avLst/>
          </a:prstGeom>
        </p:spPr>
      </p:pic>
      <p:sp>
        <p:nvSpPr>
          <p:cNvPr id="27" name="Rectangle: Rounded Corners 26">
            <a:extLst>
              <a:ext uri="{FF2B5EF4-FFF2-40B4-BE49-F238E27FC236}">
                <a16:creationId xmlns:a16="http://schemas.microsoft.com/office/drawing/2014/main" id="{E48B3043-3B70-55D8-02C7-846D1D91D13D}"/>
              </a:ext>
            </a:extLst>
          </p:cNvPr>
          <p:cNvSpPr/>
          <p:nvPr/>
        </p:nvSpPr>
        <p:spPr>
          <a:xfrm>
            <a:off x="2763629" y="942658"/>
            <a:ext cx="7030819" cy="852073"/>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IHO providers take on the </a:t>
            </a:r>
            <a:r>
              <a:rPr lang="en-GB" sz="1200" b="1" dirty="0">
                <a:solidFill>
                  <a:schemeClr val="tx1"/>
                </a:solidFill>
              </a:rPr>
              <a:t>‘whole population risk’ </a:t>
            </a:r>
            <a:r>
              <a:rPr lang="en-GB" sz="1200" dirty="0">
                <a:solidFill>
                  <a:schemeClr val="tx1"/>
                </a:solidFill>
              </a:rPr>
              <a:t>for a defined population across a geography. </a:t>
            </a:r>
          </a:p>
          <a:p>
            <a:pPr algn="ctr"/>
            <a:r>
              <a:rPr lang="en-GB" sz="1200" dirty="0">
                <a:solidFill>
                  <a:schemeClr val="tx1"/>
                </a:solidFill>
              </a:rPr>
              <a:t>Not to be confused with Lead Provider arrangements, which may manage funding for a sub-set of services, pathways and cohorts. </a:t>
            </a:r>
          </a:p>
        </p:txBody>
      </p:sp>
      <p:sp>
        <p:nvSpPr>
          <p:cNvPr id="28" name="Rectangle: Rounded Corners 27">
            <a:extLst>
              <a:ext uri="{FF2B5EF4-FFF2-40B4-BE49-F238E27FC236}">
                <a16:creationId xmlns:a16="http://schemas.microsoft.com/office/drawing/2014/main" id="{BEF1EA1E-9BC8-BE77-E51D-14CD1E6B4134}"/>
              </a:ext>
            </a:extLst>
          </p:cNvPr>
          <p:cNvSpPr/>
          <p:nvPr/>
        </p:nvSpPr>
        <p:spPr>
          <a:xfrm>
            <a:off x="2763627" y="1999825"/>
            <a:ext cx="7030819" cy="852074"/>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IHO providers take on the ‘whole health budget’ for their defined population. They then take responsibility for </a:t>
            </a:r>
            <a:r>
              <a:rPr lang="en-GB" sz="1200" b="1" dirty="0">
                <a:solidFill>
                  <a:schemeClr val="tx1"/>
                </a:solidFill>
              </a:rPr>
              <a:t>planning</a:t>
            </a:r>
            <a:r>
              <a:rPr lang="en-GB" sz="1200" dirty="0">
                <a:solidFill>
                  <a:schemeClr val="tx1"/>
                </a:solidFill>
              </a:rPr>
              <a:t>, </a:t>
            </a:r>
            <a:r>
              <a:rPr lang="en-GB" sz="1200" b="1" dirty="0">
                <a:solidFill>
                  <a:schemeClr val="tx1"/>
                </a:solidFill>
              </a:rPr>
              <a:t>resource allocation</a:t>
            </a:r>
            <a:r>
              <a:rPr lang="en-GB" sz="1200" dirty="0">
                <a:solidFill>
                  <a:schemeClr val="tx1"/>
                </a:solidFill>
              </a:rPr>
              <a:t>, meeting health </a:t>
            </a:r>
            <a:r>
              <a:rPr lang="en-GB" sz="1200" b="1" dirty="0">
                <a:solidFill>
                  <a:schemeClr val="tx1"/>
                </a:solidFill>
              </a:rPr>
              <a:t>outcomes</a:t>
            </a:r>
            <a:r>
              <a:rPr lang="en-GB" sz="1200" dirty="0">
                <a:solidFill>
                  <a:schemeClr val="tx1"/>
                </a:solidFill>
              </a:rPr>
              <a:t> and delivering care </a:t>
            </a:r>
            <a:r>
              <a:rPr lang="en-GB" sz="1200" b="1" dirty="0">
                <a:solidFill>
                  <a:schemeClr val="tx1"/>
                </a:solidFill>
              </a:rPr>
              <a:t>efficiencies</a:t>
            </a:r>
            <a:r>
              <a:rPr lang="en-GB" sz="1200" dirty="0">
                <a:solidFill>
                  <a:schemeClr val="tx1"/>
                </a:solidFill>
              </a:rPr>
              <a:t> as well as good patient/ staff </a:t>
            </a:r>
            <a:r>
              <a:rPr lang="en-GB" sz="1200" b="1" dirty="0">
                <a:solidFill>
                  <a:schemeClr val="tx1"/>
                </a:solidFill>
              </a:rPr>
              <a:t>experience</a:t>
            </a:r>
            <a:r>
              <a:rPr lang="en-GB" sz="1200" dirty="0">
                <a:solidFill>
                  <a:schemeClr val="tx1"/>
                </a:solidFill>
              </a:rPr>
              <a:t>. </a:t>
            </a:r>
          </a:p>
        </p:txBody>
      </p:sp>
      <p:sp>
        <p:nvSpPr>
          <p:cNvPr id="29" name="Rectangle: Rounded Corners 28">
            <a:extLst>
              <a:ext uri="{FF2B5EF4-FFF2-40B4-BE49-F238E27FC236}">
                <a16:creationId xmlns:a16="http://schemas.microsoft.com/office/drawing/2014/main" id="{48256F1F-9F1D-1DF4-8D7C-F12BA6BEB3EE}"/>
              </a:ext>
            </a:extLst>
          </p:cNvPr>
          <p:cNvSpPr/>
          <p:nvPr/>
        </p:nvSpPr>
        <p:spPr>
          <a:xfrm>
            <a:off x="2763627" y="3056993"/>
            <a:ext cx="7030819" cy="852074"/>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IHO contract holders will develop decision-making infrastructure to </a:t>
            </a:r>
            <a:r>
              <a:rPr lang="en-GB" sz="1200" b="1" dirty="0">
                <a:solidFill>
                  <a:schemeClr val="tx1"/>
                </a:solidFill>
              </a:rPr>
              <a:t>shift the balance of spend out of acute sector</a:t>
            </a:r>
            <a:r>
              <a:rPr lang="en-GB" sz="1200" dirty="0">
                <a:solidFill>
                  <a:schemeClr val="tx1"/>
                </a:solidFill>
              </a:rPr>
              <a:t> and into the community.</a:t>
            </a:r>
          </a:p>
        </p:txBody>
      </p:sp>
      <p:sp>
        <p:nvSpPr>
          <p:cNvPr id="30" name="Rectangle: Rounded Corners 29">
            <a:extLst>
              <a:ext uri="{FF2B5EF4-FFF2-40B4-BE49-F238E27FC236}">
                <a16:creationId xmlns:a16="http://schemas.microsoft.com/office/drawing/2014/main" id="{2196094F-DFB5-3340-ADA2-D9CFE2AF858F}"/>
              </a:ext>
            </a:extLst>
          </p:cNvPr>
          <p:cNvSpPr/>
          <p:nvPr/>
        </p:nvSpPr>
        <p:spPr>
          <a:xfrm>
            <a:off x="2763627" y="4119178"/>
            <a:ext cx="7030819" cy="852074"/>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NHSE will be testing the IHO contracts using the first tranche of Providers. However, they envisage IHO contract holders to </a:t>
            </a:r>
            <a:r>
              <a:rPr lang="en-GB" sz="1200" b="1" dirty="0">
                <a:solidFill>
                  <a:schemeClr val="tx1"/>
                </a:solidFill>
              </a:rPr>
              <a:t>sub-contract one/many ‘Multi-Neighbourhood’ providers</a:t>
            </a:r>
            <a:r>
              <a:rPr lang="en-GB" sz="1200" dirty="0">
                <a:solidFill>
                  <a:schemeClr val="tx1"/>
                </a:solidFill>
              </a:rPr>
              <a:t>, who (in turn) work with a set of ‘Single-Neighbourhood’ Providers + GP practices.  </a:t>
            </a:r>
          </a:p>
        </p:txBody>
      </p:sp>
      <p:sp>
        <p:nvSpPr>
          <p:cNvPr id="31" name="Rectangle: Rounded Corners 30">
            <a:extLst>
              <a:ext uri="{FF2B5EF4-FFF2-40B4-BE49-F238E27FC236}">
                <a16:creationId xmlns:a16="http://schemas.microsoft.com/office/drawing/2014/main" id="{BF34C081-1AB4-A01E-3060-E52EA3B645E4}"/>
              </a:ext>
            </a:extLst>
          </p:cNvPr>
          <p:cNvSpPr/>
          <p:nvPr/>
        </p:nvSpPr>
        <p:spPr>
          <a:xfrm>
            <a:off x="2763627" y="5181363"/>
            <a:ext cx="7030819" cy="852074"/>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IHO contract-holders must take responsibility for </a:t>
            </a:r>
            <a:r>
              <a:rPr lang="en-GB" sz="1200" b="1" dirty="0">
                <a:solidFill>
                  <a:schemeClr val="tx1"/>
                </a:solidFill>
              </a:rPr>
              <a:t>data-driven needs assessments </a:t>
            </a:r>
            <a:r>
              <a:rPr lang="en-GB" sz="1200" dirty="0">
                <a:solidFill>
                  <a:schemeClr val="tx1"/>
                </a:solidFill>
              </a:rPr>
              <a:t>across their designated populations, as well as have </a:t>
            </a:r>
            <a:r>
              <a:rPr lang="en-GB" sz="1200" b="1" dirty="0">
                <a:solidFill>
                  <a:schemeClr val="tx1"/>
                </a:solidFill>
              </a:rPr>
              <a:t>strong clinical leadership </a:t>
            </a:r>
            <a:r>
              <a:rPr lang="en-GB" sz="1200" dirty="0">
                <a:solidFill>
                  <a:schemeClr val="tx1"/>
                </a:solidFill>
              </a:rPr>
              <a:t>(with bias towards General Practitioners) and accountability frameworks, professional oversight governance structures to ensure quality of care and evidence-based practice. </a:t>
            </a:r>
          </a:p>
        </p:txBody>
      </p:sp>
      <p:cxnSp>
        <p:nvCxnSpPr>
          <p:cNvPr id="33" name="Connector: Elbow 32">
            <a:extLst>
              <a:ext uri="{FF2B5EF4-FFF2-40B4-BE49-F238E27FC236}">
                <a16:creationId xmlns:a16="http://schemas.microsoft.com/office/drawing/2014/main" id="{8373AF2E-B686-95C9-1A51-9A80A1337840}"/>
              </a:ext>
            </a:extLst>
          </p:cNvPr>
          <p:cNvCxnSpPr>
            <a:stCxn id="2" idx="6"/>
            <a:endCxn id="27" idx="1"/>
          </p:cNvCxnSpPr>
          <p:nvPr/>
        </p:nvCxnSpPr>
        <p:spPr>
          <a:xfrm flipV="1">
            <a:off x="2057550" y="1368695"/>
            <a:ext cx="706079" cy="2102357"/>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5" name="Connector: Elbow 34">
            <a:extLst>
              <a:ext uri="{FF2B5EF4-FFF2-40B4-BE49-F238E27FC236}">
                <a16:creationId xmlns:a16="http://schemas.microsoft.com/office/drawing/2014/main" id="{62DD4FF0-3E70-9E0D-4E68-FF5B079FFA8E}"/>
              </a:ext>
            </a:extLst>
          </p:cNvPr>
          <p:cNvCxnSpPr>
            <a:stCxn id="2" idx="6"/>
            <a:endCxn id="28" idx="1"/>
          </p:cNvCxnSpPr>
          <p:nvPr/>
        </p:nvCxnSpPr>
        <p:spPr>
          <a:xfrm flipV="1">
            <a:off x="2057550" y="2425862"/>
            <a:ext cx="706077" cy="1045190"/>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7" name="Connector: Elbow 36">
            <a:extLst>
              <a:ext uri="{FF2B5EF4-FFF2-40B4-BE49-F238E27FC236}">
                <a16:creationId xmlns:a16="http://schemas.microsoft.com/office/drawing/2014/main" id="{6CBEC48A-EAB1-9FD6-7273-A45B595D395D}"/>
              </a:ext>
            </a:extLst>
          </p:cNvPr>
          <p:cNvCxnSpPr>
            <a:stCxn id="2" idx="6"/>
            <a:endCxn id="30" idx="1"/>
          </p:cNvCxnSpPr>
          <p:nvPr/>
        </p:nvCxnSpPr>
        <p:spPr>
          <a:xfrm>
            <a:off x="2057550" y="3471052"/>
            <a:ext cx="706077" cy="1074163"/>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9" name="Connector: Elbow 38">
            <a:extLst>
              <a:ext uri="{FF2B5EF4-FFF2-40B4-BE49-F238E27FC236}">
                <a16:creationId xmlns:a16="http://schemas.microsoft.com/office/drawing/2014/main" id="{19002448-81FA-3BAD-08C1-E485B337F562}"/>
              </a:ext>
            </a:extLst>
          </p:cNvPr>
          <p:cNvCxnSpPr>
            <a:stCxn id="2" idx="6"/>
            <a:endCxn id="31" idx="1"/>
          </p:cNvCxnSpPr>
          <p:nvPr/>
        </p:nvCxnSpPr>
        <p:spPr>
          <a:xfrm>
            <a:off x="2057550" y="3471052"/>
            <a:ext cx="706077" cy="2136348"/>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1" name="Straight Arrow Connector 40">
            <a:extLst>
              <a:ext uri="{FF2B5EF4-FFF2-40B4-BE49-F238E27FC236}">
                <a16:creationId xmlns:a16="http://schemas.microsoft.com/office/drawing/2014/main" id="{8EB904D0-7123-6F41-1491-B003DE308CF6}"/>
              </a:ext>
            </a:extLst>
          </p:cNvPr>
          <p:cNvCxnSpPr>
            <a:stCxn id="2" idx="6"/>
            <a:endCxn id="29" idx="1"/>
          </p:cNvCxnSpPr>
          <p:nvPr/>
        </p:nvCxnSpPr>
        <p:spPr>
          <a:xfrm>
            <a:off x="2057550" y="3471052"/>
            <a:ext cx="706077" cy="1197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45" name="Oval 44">
            <a:extLst>
              <a:ext uri="{FF2B5EF4-FFF2-40B4-BE49-F238E27FC236}">
                <a16:creationId xmlns:a16="http://schemas.microsoft.com/office/drawing/2014/main" id="{CF7D8108-40FC-3D22-B2C8-262569BB49F5}"/>
              </a:ext>
            </a:extLst>
          </p:cNvPr>
          <p:cNvSpPr/>
          <p:nvPr/>
        </p:nvSpPr>
        <p:spPr>
          <a:xfrm>
            <a:off x="10387509" y="4961332"/>
            <a:ext cx="1240143" cy="1140666"/>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5756E7B-FF43-CA73-697B-DF1E43495042}"/>
              </a:ext>
            </a:extLst>
          </p:cNvPr>
          <p:cNvSpPr/>
          <p:nvPr/>
        </p:nvSpPr>
        <p:spPr>
          <a:xfrm>
            <a:off x="10374844" y="3621774"/>
            <a:ext cx="1240143" cy="1140666"/>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D521274-52E2-6532-B3B4-51A0ED02DBFF}"/>
              </a:ext>
            </a:extLst>
          </p:cNvPr>
          <p:cNvSpPr/>
          <p:nvPr/>
        </p:nvSpPr>
        <p:spPr>
          <a:xfrm>
            <a:off x="10374844" y="2282216"/>
            <a:ext cx="1240143" cy="1140666"/>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áfico 216">
            <a:extLst>
              <a:ext uri="{FF2B5EF4-FFF2-40B4-BE49-F238E27FC236}">
                <a16:creationId xmlns:a16="http://schemas.microsoft.com/office/drawing/2014/main" id="{04A82A8B-0CCF-49E4-73E2-6B5F71543ED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570489" y="5119845"/>
            <a:ext cx="795497" cy="795497"/>
          </a:xfrm>
          <a:prstGeom prst="rect">
            <a:avLst/>
          </a:prstGeom>
        </p:spPr>
      </p:pic>
      <p:pic>
        <p:nvPicPr>
          <p:cNvPr id="15" name="Picture 14">
            <a:extLst>
              <a:ext uri="{FF2B5EF4-FFF2-40B4-BE49-F238E27FC236}">
                <a16:creationId xmlns:a16="http://schemas.microsoft.com/office/drawing/2014/main" id="{40ABFC00-7AE0-2874-1448-79A1E83C3B13}"/>
              </a:ext>
            </a:extLst>
          </p:cNvPr>
          <p:cNvPicPr>
            <a:picLocks noChangeAspect="1"/>
          </p:cNvPicPr>
          <p:nvPr/>
        </p:nvPicPr>
        <p:blipFill>
          <a:blip r:embed="rId4"/>
          <a:stretch>
            <a:fillRect/>
          </a:stretch>
        </p:blipFill>
        <p:spPr>
          <a:xfrm>
            <a:off x="10583396" y="3894817"/>
            <a:ext cx="848367" cy="579534"/>
          </a:xfrm>
          <a:prstGeom prst="rect">
            <a:avLst/>
          </a:prstGeom>
        </p:spPr>
      </p:pic>
      <p:grpSp>
        <p:nvGrpSpPr>
          <p:cNvPr id="18" name="Gráfico 234">
            <a:extLst>
              <a:ext uri="{FF2B5EF4-FFF2-40B4-BE49-F238E27FC236}">
                <a16:creationId xmlns:a16="http://schemas.microsoft.com/office/drawing/2014/main" id="{2F5A1B06-FB3E-D48D-A6A0-E94023E826BF}"/>
              </a:ext>
            </a:extLst>
          </p:cNvPr>
          <p:cNvGrpSpPr/>
          <p:nvPr/>
        </p:nvGrpSpPr>
        <p:grpSpPr>
          <a:xfrm>
            <a:off x="10630506" y="2534579"/>
            <a:ext cx="754145" cy="671959"/>
            <a:chOff x="10919405" y="4252256"/>
            <a:chExt cx="654197" cy="654197"/>
          </a:xfrm>
        </p:grpSpPr>
        <p:sp>
          <p:nvSpPr>
            <p:cNvPr id="19" name="Forma libre 411">
              <a:extLst>
                <a:ext uri="{FF2B5EF4-FFF2-40B4-BE49-F238E27FC236}">
                  <a16:creationId xmlns:a16="http://schemas.microsoft.com/office/drawing/2014/main" id="{63E7B9EE-A79A-131E-8074-99BB7841751C}"/>
                </a:ext>
              </a:extLst>
            </p:cNvPr>
            <p:cNvSpPr/>
            <p:nvPr/>
          </p:nvSpPr>
          <p:spPr>
            <a:xfrm>
              <a:off x="10918359" y="4251210"/>
              <a:ext cx="298504" cy="298504"/>
            </a:xfrm>
            <a:custGeom>
              <a:avLst/>
              <a:gdLst>
                <a:gd name="connsiteX0" fmla="*/ 15925 w 298503"/>
                <a:gd name="connsiteY0" fmla="*/ 298619 h 298503"/>
                <a:gd name="connsiteX1" fmla="*/ 254739 w 298503"/>
                <a:gd name="connsiteY1" fmla="*/ 298619 h 298503"/>
                <a:gd name="connsiteX2" fmla="*/ 266073 w 298503"/>
                <a:gd name="connsiteY2" fmla="*/ 293389 h 298503"/>
                <a:gd name="connsiteX3" fmla="*/ 293389 w 298503"/>
                <a:gd name="connsiteY3" fmla="*/ 266073 h 298503"/>
                <a:gd name="connsiteX4" fmla="*/ 298619 w 298503"/>
                <a:gd name="connsiteY4" fmla="*/ 254739 h 298503"/>
                <a:gd name="connsiteX5" fmla="*/ 298619 w 298503"/>
                <a:gd name="connsiteY5" fmla="*/ 15925 h 298503"/>
                <a:gd name="connsiteX6" fmla="*/ 283742 w 298503"/>
                <a:gd name="connsiteY6" fmla="*/ 1046 h 298503"/>
                <a:gd name="connsiteX7" fmla="*/ 60561 w 298503"/>
                <a:gd name="connsiteY7" fmla="*/ 1046 h 298503"/>
                <a:gd name="connsiteX8" fmla="*/ 1046 w 298503"/>
                <a:gd name="connsiteY8" fmla="*/ 60561 h 298503"/>
                <a:gd name="connsiteX9" fmla="*/ 1046 w 298503"/>
                <a:gd name="connsiteY9" fmla="*/ 283742 h 298503"/>
                <a:gd name="connsiteX10" fmla="*/ 15925 w 298503"/>
                <a:gd name="connsiteY10" fmla="*/ 298619 h 298503"/>
                <a:gd name="connsiteX11" fmla="*/ 90318 w 298503"/>
                <a:gd name="connsiteY11" fmla="*/ 134954 h 298503"/>
                <a:gd name="connsiteX12" fmla="*/ 134954 w 298503"/>
                <a:gd name="connsiteY12" fmla="*/ 134954 h 298503"/>
                <a:gd name="connsiteX13" fmla="*/ 134954 w 298503"/>
                <a:gd name="connsiteY13" fmla="*/ 90318 h 298503"/>
                <a:gd name="connsiteX14" fmla="*/ 149833 w 298503"/>
                <a:gd name="connsiteY14" fmla="*/ 75439 h 298503"/>
                <a:gd name="connsiteX15" fmla="*/ 164711 w 298503"/>
                <a:gd name="connsiteY15" fmla="*/ 90318 h 298503"/>
                <a:gd name="connsiteX16" fmla="*/ 164711 w 298503"/>
                <a:gd name="connsiteY16" fmla="*/ 134954 h 298503"/>
                <a:gd name="connsiteX17" fmla="*/ 209347 w 298503"/>
                <a:gd name="connsiteY17" fmla="*/ 134954 h 298503"/>
                <a:gd name="connsiteX18" fmla="*/ 224226 w 298503"/>
                <a:gd name="connsiteY18" fmla="*/ 149833 h 298503"/>
                <a:gd name="connsiteX19" fmla="*/ 209347 w 298503"/>
                <a:gd name="connsiteY19" fmla="*/ 164713 h 298503"/>
                <a:gd name="connsiteX20" fmla="*/ 164711 w 298503"/>
                <a:gd name="connsiteY20" fmla="*/ 164713 h 298503"/>
                <a:gd name="connsiteX21" fmla="*/ 164711 w 298503"/>
                <a:gd name="connsiteY21" fmla="*/ 209349 h 298503"/>
                <a:gd name="connsiteX22" fmla="*/ 149832 w 298503"/>
                <a:gd name="connsiteY22" fmla="*/ 224228 h 298503"/>
                <a:gd name="connsiteX23" fmla="*/ 134954 w 298503"/>
                <a:gd name="connsiteY23" fmla="*/ 209347 h 298503"/>
                <a:gd name="connsiteX24" fmla="*/ 134954 w 298503"/>
                <a:gd name="connsiteY24" fmla="*/ 164711 h 298503"/>
                <a:gd name="connsiteX25" fmla="*/ 90318 w 298503"/>
                <a:gd name="connsiteY25" fmla="*/ 164711 h 298503"/>
                <a:gd name="connsiteX26" fmla="*/ 75439 w 298503"/>
                <a:gd name="connsiteY26" fmla="*/ 149832 h 298503"/>
                <a:gd name="connsiteX27" fmla="*/ 90318 w 298503"/>
                <a:gd name="connsiteY27" fmla="*/ 134954 h 2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8503" h="298503">
                  <a:moveTo>
                    <a:pt x="15925" y="298619"/>
                  </a:moveTo>
                  <a:lnTo>
                    <a:pt x="254739" y="298619"/>
                  </a:lnTo>
                  <a:cubicBezTo>
                    <a:pt x="259098" y="298619"/>
                    <a:pt x="263224" y="296715"/>
                    <a:pt x="266073" y="293389"/>
                  </a:cubicBezTo>
                  <a:cubicBezTo>
                    <a:pt x="274442" y="283552"/>
                    <a:pt x="283654" y="274354"/>
                    <a:pt x="293389" y="266073"/>
                  </a:cubicBezTo>
                  <a:cubicBezTo>
                    <a:pt x="296701" y="263240"/>
                    <a:pt x="298619" y="259098"/>
                    <a:pt x="298619" y="254739"/>
                  </a:cubicBezTo>
                  <a:lnTo>
                    <a:pt x="298619" y="15925"/>
                  </a:lnTo>
                  <a:cubicBezTo>
                    <a:pt x="298619" y="7701"/>
                    <a:pt x="291964" y="1046"/>
                    <a:pt x="283742" y="1046"/>
                  </a:cubicBezTo>
                  <a:lnTo>
                    <a:pt x="60561" y="1046"/>
                  </a:lnTo>
                  <a:cubicBezTo>
                    <a:pt x="27752" y="1046"/>
                    <a:pt x="1046" y="27737"/>
                    <a:pt x="1046" y="60561"/>
                  </a:cubicBezTo>
                  <a:lnTo>
                    <a:pt x="1046" y="283742"/>
                  </a:lnTo>
                  <a:cubicBezTo>
                    <a:pt x="1046" y="291964"/>
                    <a:pt x="7701" y="298619"/>
                    <a:pt x="15925" y="298619"/>
                  </a:cubicBezTo>
                  <a:close/>
                  <a:moveTo>
                    <a:pt x="90318" y="134954"/>
                  </a:moveTo>
                  <a:lnTo>
                    <a:pt x="134954" y="134954"/>
                  </a:lnTo>
                  <a:lnTo>
                    <a:pt x="134954" y="90318"/>
                  </a:lnTo>
                  <a:cubicBezTo>
                    <a:pt x="134954" y="82094"/>
                    <a:pt x="141609" y="75439"/>
                    <a:pt x="149833" y="75439"/>
                  </a:cubicBezTo>
                  <a:cubicBezTo>
                    <a:pt x="158058" y="75439"/>
                    <a:pt x="164711" y="82094"/>
                    <a:pt x="164711" y="90318"/>
                  </a:cubicBezTo>
                  <a:lnTo>
                    <a:pt x="164711" y="134954"/>
                  </a:lnTo>
                  <a:lnTo>
                    <a:pt x="209347" y="134954"/>
                  </a:lnTo>
                  <a:cubicBezTo>
                    <a:pt x="217571" y="134954"/>
                    <a:pt x="224226" y="141609"/>
                    <a:pt x="224226" y="149833"/>
                  </a:cubicBezTo>
                  <a:cubicBezTo>
                    <a:pt x="224226" y="158058"/>
                    <a:pt x="217571" y="164713"/>
                    <a:pt x="209347" y="164713"/>
                  </a:cubicBezTo>
                  <a:lnTo>
                    <a:pt x="164711" y="164713"/>
                  </a:lnTo>
                  <a:lnTo>
                    <a:pt x="164711" y="209349"/>
                  </a:lnTo>
                  <a:cubicBezTo>
                    <a:pt x="164711" y="217573"/>
                    <a:pt x="158056" y="224228"/>
                    <a:pt x="149832" y="224228"/>
                  </a:cubicBezTo>
                  <a:cubicBezTo>
                    <a:pt x="141608" y="224228"/>
                    <a:pt x="134954" y="217571"/>
                    <a:pt x="134954" y="209347"/>
                  </a:cubicBezTo>
                  <a:lnTo>
                    <a:pt x="134954" y="164711"/>
                  </a:lnTo>
                  <a:lnTo>
                    <a:pt x="90318" y="164711"/>
                  </a:lnTo>
                  <a:cubicBezTo>
                    <a:pt x="82094" y="164711"/>
                    <a:pt x="75439" y="158056"/>
                    <a:pt x="75439" y="149832"/>
                  </a:cubicBezTo>
                  <a:cubicBezTo>
                    <a:pt x="75439" y="141608"/>
                    <a:pt x="82094" y="134954"/>
                    <a:pt x="90318" y="134954"/>
                  </a:cubicBezTo>
                  <a:close/>
                </a:path>
              </a:pathLst>
            </a:custGeom>
            <a:solidFill>
              <a:srgbClr val="FFC000"/>
            </a:solidFill>
            <a:ln w="9525" cap="flat">
              <a:noFill/>
              <a:prstDash val="solid"/>
              <a:miter/>
            </a:ln>
          </p:spPr>
          <p:txBody>
            <a:bodyPr rtlCol="0" anchor="ctr"/>
            <a:lstStyle/>
            <a:p>
              <a:endParaRPr lang="es-MX"/>
            </a:p>
          </p:txBody>
        </p:sp>
        <p:sp>
          <p:nvSpPr>
            <p:cNvPr id="20" name="Forma libre 412">
              <a:extLst>
                <a:ext uri="{FF2B5EF4-FFF2-40B4-BE49-F238E27FC236}">
                  <a16:creationId xmlns:a16="http://schemas.microsoft.com/office/drawing/2014/main" id="{36EB1846-3040-CEF1-F436-E491FC3E3A5F}"/>
                </a:ext>
              </a:extLst>
            </p:cNvPr>
            <p:cNvSpPr/>
            <p:nvPr/>
          </p:nvSpPr>
          <p:spPr>
            <a:xfrm>
              <a:off x="11245689" y="4251210"/>
              <a:ext cx="298504" cy="270606"/>
            </a:xfrm>
            <a:custGeom>
              <a:avLst/>
              <a:gdLst>
                <a:gd name="connsiteX0" fmla="*/ 7875 w 298503"/>
                <a:gd name="connsiteY0" fmla="*/ 229602 h 270606"/>
                <a:gd name="connsiteX1" fmla="*/ 22057 w 298503"/>
                <a:gd name="connsiteY1" fmla="*/ 230648 h 270606"/>
                <a:gd name="connsiteX2" fmla="*/ 274093 w 298503"/>
                <a:gd name="connsiteY2" fmla="*/ 266087 h 270606"/>
                <a:gd name="connsiteX3" fmla="*/ 283742 w 298503"/>
                <a:gd name="connsiteY3" fmla="*/ 269632 h 270606"/>
                <a:gd name="connsiteX4" fmla="*/ 289989 w 298503"/>
                <a:gd name="connsiteY4" fmla="*/ 268267 h 270606"/>
                <a:gd name="connsiteX5" fmla="*/ 298621 w 298503"/>
                <a:gd name="connsiteY5" fmla="*/ 254753 h 270606"/>
                <a:gd name="connsiteX6" fmla="*/ 298621 w 298503"/>
                <a:gd name="connsiteY6" fmla="*/ 60561 h 270606"/>
                <a:gd name="connsiteX7" fmla="*/ 239106 w 298503"/>
                <a:gd name="connsiteY7" fmla="*/ 1046 h 270606"/>
                <a:gd name="connsiteX8" fmla="*/ 15925 w 298503"/>
                <a:gd name="connsiteY8" fmla="*/ 1046 h 270606"/>
                <a:gd name="connsiteX9" fmla="*/ 1046 w 298503"/>
                <a:gd name="connsiteY9" fmla="*/ 15925 h 270606"/>
                <a:gd name="connsiteX10" fmla="*/ 1046 w 298503"/>
                <a:gd name="connsiteY10" fmla="*/ 217093 h 270606"/>
                <a:gd name="connsiteX11" fmla="*/ 7875 w 298503"/>
                <a:gd name="connsiteY11" fmla="*/ 229602 h 270606"/>
                <a:gd name="connsiteX12" fmla="*/ 90320 w 298503"/>
                <a:gd name="connsiteY12" fmla="*/ 134954 h 270606"/>
                <a:gd name="connsiteX13" fmla="*/ 209349 w 298503"/>
                <a:gd name="connsiteY13" fmla="*/ 134954 h 270606"/>
                <a:gd name="connsiteX14" fmla="*/ 224228 w 298503"/>
                <a:gd name="connsiteY14" fmla="*/ 149833 h 270606"/>
                <a:gd name="connsiteX15" fmla="*/ 209349 w 298503"/>
                <a:gd name="connsiteY15" fmla="*/ 164713 h 270606"/>
                <a:gd name="connsiteX16" fmla="*/ 90320 w 298503"/>
                <a:gd name="connsiteY16" fmla="*/ 164713 h 270606"/>
                <a:gd name="connsiteX17" fmla="*/ 75440 w 298503"/>
                <a:gd name="connsiteY17" fmla="*/ 149833 h 270606"/>
                <a:gd name="connsiteX18" fmla="*/ 90320 w 298503"/>
                <a:gd name="connsiteY18" fmla="*/ 134954 h 27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03" h="270606">
                  <a:moveTo>
                    <a:pt x="7875" y="229602"/>
                  </a:moveTo>
                  <a:cubicBezTo>
                    <a:pt x="12148" y="232333"/>
                    <a:pt x="17495" y="232727"/>
                    <a:pt x="22057" y="230648"/>
                  </a:cubicBezTo>
                  <a:cubicBezTo>
                    <a:pt x="105227" y="192943"/>
                    <a:pt x="205250" y="207517"/>
                    <a:pt x="274093" y="266087"/>
                  </a:cubicBezTo>
                  <a:cubicBezTo>
                    <a:pt x="276854" y="268426"/>
                    <a:pt x="280284" y="269632"/>
                    <a:pt x="283742" y="269632"/>
                  </a:cubicBezTo>
                  <a:cubicBezTo>
                    <a:pt x="285863" y="269632"/>
                    <a:pt x="287985" y="269182"/>
                    <a:pt x="289989" y="268267"/>
                  </a:cubicBezTo>
                  <a:cubicBezTo>
                    <a:pt x="295249" y="265826"/>
                    <a:pt x="298621" y="260552"/>
                    <a:pt x="298621" y="254753"/>
                  </a:cubicBezTo>
                  <a:lnTo>
                    <a:pt x="298621" y="60561"/>
                  </a:lnTo>
                  <a:cubicBezTo>
                    <a:pt x="298621" y="27737"/>
                    <a:pt x="271914" y="1046"/>
                    <a:pt x="239106" y="1046"/>
                  </a:cubicBezTo>
                  <a:lnTo>
                    <a:pt x="15925" y="1046"/>
                  </a:lnTo>
                  <a:cubicBezTo>
                    <a:pt x="7701" y="1046"/>
                    <a:pt x="1046" y="7701"/>
                    <a:pt x="1046" y="15925"/>
                  </a:cubicBezTo>
                  <a:lnTo>
                    <a:pt x="1046" y="217093"/>
                  </a:lnTo>
                  <a:cubicBezTo>
                    <a:pt x="1048" y="222148"/>
                    <a:pt x="3604" y="226856"/>
                    <a:pt x="7875" y="229602"/>
                  </a:cubicBezTo>
                  <a:close/>
                  <a:moveTo>
                    <a:pt x="90320" y="134954"/>
                  </a:moveTo>
                  <a:lnTo>
                    <a:pt x="209349" y="134954"/>
                  </a:lnTo>
                  <a:cubicBezTo>
                    <a:pt x="217573" y="134954"/>
                    <a:pt x="224228" y="141609"/>
                    <a:pt x="224228" y="149833"/>
                  </a:cubicBezTo>
                  <a:cubicBezTo>
                    <a:pt x="224228" y="158058"/>
                    <a:pt x="217573" y="164713"/>
                    <a:pt x="209349" y="164713"/>
                  </a:cubicBezTo>
                  <a:lnTo>
                    <a:pt x="90320" y="164713"/>
                  </a:lnTo>
                  <a:cubicBezTo>
                    <a:pt x="82095" y="164713"/>
                    <a:pt x="75440" y="158058"/>
                    <a:pt x="75440" y="149833"/>
                  </a:cubicBezTo>
                  <a:cubicBezTo>
                    <a:pt x="75440" y="141609"/>
                    <a:pt x="82095" y="134954"/>
                    <a:pt x="90320" y="134954"/>
                  </a:cubicBezTo>
                  <a:close/>
                </a:path>
              </a:pathLst>
            </a:custGeom>
            <a:solidFill>
              <a:schemeClr val="bg1">
                <a:lumMod val="50000"/>
              </a:schemeClr>
            </a:solidFill>
            <a:ln w="9525" cap="flat">
              <a:noFill/>
              <a:prstDash val="solid"/>
              <a:miter/>
            </a:ln>
          </p:spPr>
          <p:txBody>
            <a:bodyPr rtlCol="0" anchor="ctr"/>
            <a:lstStyle/>
            <a:p>
              <a:endParaRPr lang="es-MX"/>
            </a:p>
          </p:txBody>
        </p:sp>
        <p:sp>
          <p:nvSpPr>
            <p:cNvPr id="21" name="Forma libre 413">
              <a:extLst>
                <a:ext uri="{FF2B5EF4-FFF2-40B4-BE49-F238E27FC236}">
                  <a16:creationId xmlns:a16="http://schemas.microsoft.com/office/drawing/2014/main" id="{A004DE24-30E6-7E28-174D-A58358C4D601}"/>
                </a:ext>
              </a:extLst>
            </p:cNvPr>
            <p:cNvSpPr/>
            <p:nvPr/>
          </p:nvSpPr>
          <p:spPr>
            <a:xfrm>
              <a:off x="10918359" y="4578541"/>
              <a:ext cx="270606" cy="298504"/>
            </a:xfrm>
            <a:custGeom>
              <a:avLst/>
              <a:gdLst>
                <a:gd name="connsiteX0" fmla="*/ 209347 w 270606"/>
                <a:gd name="connsiteY0" fmla="*/ 120075 h 298503"/>
                <a:gd name="connsiteX1" fmla="*/ 230619 w 270606"/>
                <a:gd name="connsiteY1" fmla="*/ 22056 h 298503"/>
                <a:gd name="connsiteX2" fmla="*/ 229573 w 270606"/>
                <a:gd name="connsiteY2" fmla="*/ 7860 h 298503"/>
                <a:gd name="connsiteX3" fmla="*/ 217078 w 270606"/>
                <a:gd name="connsiteY3" fmla="*/ 1046 h 298503"/>
                <a:gd name="connsiteX4" fmla="*/ 15925 w 270606"/>
                <a:gd name="connsiteY4" fmla="*/ 1046 h 298503"/>
                <a:gd name="connsiteX5" fmla="*/ 1046 w 270606"/>
                <a:gd name="connsiteY5" fmla="*/ 15924 h 298503"/>
                <a:gd name="connsiteX6" fmla="*/ 1046 w 270606"/>
                <a:gd name="connsiteY6" fmla="*/ 239104 h 298503"/>
                <a:gd name="connsiteX7" fmla="*/ 60561 w 270606"/>
                <a:gd name="connsiteY7" fmla="*/ 298619 h 298503"/>
                <a:gd name="connsiteX8" fmla="*/ 254739 w 270606"/>
                <a:gd name="connsiteY8" fmla="*/ 298619 h 298503"/>
                <a:gd name="connsiteX9" fmla="*/ 268253 w 270606"/>
                <a:gd name="connsiteY9" fmla="*/ 289988 h 298503"/>
                <a:gd name="connsiteX10" fmla="*/ 266073 w 270606"/>
                <a:gd name="connsiteY10" fmla="*/ 274107 h 298503"/>
                <a:gd name="connsiteX11" fmla="*/ 209347 w 270606"/>
                <a:gd name="connsiteY11" fmla="*/ 120075 h 298503"/>
                <a:gd name="connsiteX12" fmla="*/ 204988 w 270606"/>
                <a:gd name="connsiteY12" fmla="*/ 204988 h 298503"/>
                <a:gd name="connsiteX13" fmla="*/ 194468 w 270606"/>
                <a:gd name="connsiteY13" fmla="*/ 209347 h 298503"/>
                <a:gd name="connsiteX14" fmla="*/ 183948 w 270606"/>
                <a:gd name="connsiteY14" fmla="*/ 204988 h 298503"/>
                <a:gd name="connsiteX15" fmla="*/ 149832 w 270606"/>
                <a:gd name="connsiteY15" fmla="*/ 170872 h 298503"/>
                <a:gd name="connsiteX16" fmla="*/ 115716 w 270606"/>
                <a:gd name="connsiteY16" fmla="*/ 204988 h 298503"/>
                <a:gd name="connsiteX17" fmla="*/ 105196 w 270606"/>
                <a:gd name="connsiteY17" fmla="*/ 209347 h 298503"/>
                <a:gd name="connsiteX18" fmla="*/ 94676 w 270606"/>
                <a:gd name="connsiteY18" fmla="*/ 204988 h 298503"/>
                <a:gd name="connsiteX19" fmla="*/ 94676 w 270606"/>
                <a:gd name="connsiteY19" fmla="*/ 183949 h 298503"/>
                <a:gd name="connsiteX20" fmla="*/ 128792 w 270606"/>
                <a:gd name="connsiteY20" fmla="*/ 149833 h 298503"/>
                <a:gd name="connsiteX21" fmla="*/ 94676 w 270606"/>
                <a:gd name="connsiteY21" fmla="*/ 115718 h 298503"/>
                <a:gd name="connsiteX22" fmla="*/ 94676 w 270606"/>
                <a:gd name="connsiteY22" fmla="*/ 94679 h 298503"/>
                <a:gd name="connsiteX23" fmla="*/ 115715 w 270606"/>
                <a:gd name="connsiteY23" fmla="*/ 94679 h 298503"/>
                <a:gd name="connsiteX24" fmla="*/ 149831 w 270606"/>
                <a:gd name="connsiteY24" fmla="*/ 128795 h 298503"/>
                <a:gd name="connsiteX25" fmla="*/ 183947 w 270606"/>
                <a:gd name="connsiteY25" fmla="*/ 94679 h 298503"/>
                <a:gd name="connsiteX26" fmla="*/ 204985 w 270606"/>
                <a:gd name="connsiteY26" fmla="*/ 94679 h 298503"/>
                <a:gd name="connsiteX27" fmla="*/ 204985 w 270606"/>
                <a:gd name="connsiteY27" fmla="*/ 115718 h 298503"/>
                <a:gd name="connsiteX28" fmla="*/ 170870 w 270606"/>
                <a:gd name="connsiteY28" fmla="*/ 149833 h 298503"/>
                <a:gd name="connsiteX29" fmla="*/ 204985 w 270606"/>
                <a:gd name="connsiteY29" fmla="*/ 183949 h 298503"/>
                <a:gd name="connsiteX30" fmla="*/ 204988 w 270606"/>
                <a:gd name="connsiteY30" fmla="*/ 204988 h 2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606" h="298503">
                  <a:moveTo>
                    <a:pt x="209347" y="120075"/>
                  </a:moveTo>
                  <a:cubicBezTo>
                    <a:pt x="209347" y="86249"/>
                    <a:pt x="216496" y="53281"/>
                    <a:pt x="230619" y="22056"/>
                  </a:cubicBezTo>
                  <a:cubicBezTo>
                    <a:pt x="232711" y="17450"/>
                    <a:pt x="232333" y="12103"/>
                    <a:pt x="229573" y="7860"/>
                  </a:cubicBezTo>
                  <a:cubicBezTo>
                    <a:pt x="226842" y="3617"/>
                    <a:pt x="222134" y="1046"/>
                    <a:pt x="217078" y="1046"/>
                  </a:cubicBezTo>
                  <a:lnTo>
                    <a:pt x="15925" y="1046"/>
                  </a:lnTo>
                  <a:cubicBezTo>
                    <a:pt x="7701" y="1046"/>
                    <a:pt x="1046" y="7700"/>
                    <a:pt x="1046" y="15924"/>
                  </a:cubicBezTo>
                  <a:lnTo>
                    <a:pt x="1046" y="239104"/>
                  </a:lnTo>
                  <a:cubicBezTo>
                    <a:pt x="1046" y="271928"/>
                    <a:pt x="27752" y="298619"/>
                    <a:pt x="60561" y="298619"/>
                  </a:cubicBezTo>
                  <a:lnTo>
                    <a:pt x="254739" y="298619"/>
                  </a:lnTo>
                  <a:cubicBezTo>
                    <a:pt x="260552" y="298619"/>
                    <a:pt x="265812" y="295248"/>
                    <a:pt x="268253" y="289988"/>
                  </a:cubicBezTo>
                  <a:cubicBezTo>
                    <a:pt x="270665" y="284714"/>
                    <a:pt x="269822" y="278523"/>
                    <a:pt x="266073" y="274107"/>
                  </a:cubicBezTo>
                  <a:cubicBezTo>
                    <a:pt x="229486" y="231070"/>
                    <a:pt x="209347" y="176379"/>
                    <a:pt x="209347" y="120075"/>
                  </a:cubicBezTo>
                  <a:close/>
                  <a:moveTo>
                    <a:pt x="204988" y="204988"/>
                  </a:moveTo>
                  <a:cubicBezTo>
                    <a:pt x="202083" y="207894"/>
                    <a:pt x="198275" y="209347"/>
                    <a:pt x="194468" y="209347"/>
                  </a:cubicBezTo>
                  <a:cubicBezTo>
                    <a:pt x="190661" y="209347"/>
                    <a:pt x="186855" y="207894"/>
                    <a:pt x="183948" y="204988"/>
                  </a:cubicBezTo>
                  <a:lnTo>
                    <a:pt x="149832" y="170872"/>
                  </a:lnTo>
                  <a:lnTo>
                    <a:pt x="115716" y="204988"/>
                  </a:lnTo>
                  <a:cubicBezTo>
                    <a:pt x="112811" y="207894"/>
                    <a:pt x="109003" y="209347"/>
                    <a:pt x="105196" y="209347"/>
                  </a:cubicBezTo>
                  <a:cubicBezTo>
                    <a:pt x="101389" y="209347"/>
                    <a:pt x="97583" y="207894"/>
                    <a:pt x="94676" y="204988"/>
                  </a:cubicBezTo>
                  <a:cubicBezTo>
                    <a:pt x="88863" y="199176"/>
                    <a:pt x="88863" y="189760"/>
                    <a:pt x="94676" y="183949"/>
                  </a:cubicBezTo>
                  <a:lnTo>
                    <a:pt x="128792" y="149833"/>
                  </a:lnTo>
                  <a:lnTo>
                    <a:pt x="94676" y="115718"/>
                  </a:lnTo>
                  <a:cubicBezTo>
                    <a:pt x="88863" y="109905"/>
                    <a:pt x="88863" y="100490"/>
                    <a:pt x="94676" y="94679"/>
                  </a:cubicBezTo>
                  <a:cubicBezTo>
                    <a:pt x="100488" y="88866"/>
                    <a:pt x="109904" y="88866"/>
                    <a:pt x="115715" y="94679"/>
                  </a:cubicBezTo>
                  <a:lnTo>
                    <a:pt x="149831" y="128795"/>
                  </a:lnTo>
                  <a:lnTo>
                    <a:pt x="183947" y="94679"/>
                  </a:lnTo>
                  <a:cubicBezTo>
                    <a:pt x="189759" y="88866"/>
                    <a:pt x="199174" y="88866"/>
                    <a:pt x="204985" y="94679"/>
                  </a:cubicBezTo>
                  <a:cubicBezTo>
                    <a:pt x="210798" y="100491"/>
                    <a:pt x="210798" y="109906"/>
                    <a:pt x="204985" y="115718"/>
                  </a:cubicBezTo>
                  <a:lnTo>
                    <a:pt x="170870" y="149833"/>
                  </a:lnTo>
                  <a:lnTo>
                    <a:pt x="204985" y="183949"/>
                  </a:lnTo>
                  <a:cubicBezTo>
                    <a:pt x="210801" y="189760"/>
                    <a:pt x="210801" y="199176"/>
                    <a:pt x="204988" y="204988"/>
                  </a:cubicBezTo>
                  <a:close/>
                </a:path>
              </a:pathLst>
            </a:custGeom>
            <a:solidFill>
              <a:schemeClr val="bg1">
                <a:lumMod val="50000"/>
              </a:schemeClr>
            </a:solidFill>
            <a:ln w="9525" cap="flat">
              <a:noFill/>
              <a:prstDash val="solid"/>
              <a:miter/>
            </a:ln>
          </p:spPr>
          <p:txBody>
            <a:bodyPr rtlCol="0" anchor="ctr"/>
            <a:lstStyle/>
            <a:p>
              <a:endParaRPr lang="es-MX"/>
            </a:p>
          </p:txBody>
        </p:sp>
        <p:sp>
          <p:nvSpPr>
            <p:cNvPr id="22" name="Forma libre 414">
              <a:extLst>
                <a:ext uri="{FF2B5EF4-FFF2-40B4-BE49-F238E27FC236}">
                  <a16:creationId xmlns:a16="http://schemas.microsoft.com/office/drawing/2014/main" id="{5D736411-C89A-FDD0-EF86-2B3456A5C27A}"/>
                </a:ext>
              </a:extLst>
            </p:cNvPr>
            <p:cNvSpPr/>
            <p:nvPr/>
          </p:nvSpPr>
          <p:spPr>
            <a:xfrm>
              <a:off x="11156418" y="4489269"/>
              <a:ext cx="418463" cy="418463"/>
            </a:xfrm>
            <a:custGeom>
              <a:avLst/>
              <a:gdLst>
                <a:gd name="connsiteX0" fmla="*/ 209347 w 418462"/>
                <a:gd name="connsiteY0" fmla="*/ 1046 h 418462"/>
                <a:gd name="connsiteX1" fmla="*/ 1046 w 418462"/>
                <a:gd name="connsiteY1" fmla="*/ 209347 h 418462"/>
                <a:gd name="connsiteX2" fmla="*/ 209347 w 418462"/>
                <a:gd name="connsiteY2" fmla="*/ 417648 h 418462"/>
                <a:gd name="connsiteX3" fmla="*/ 417648 w 418462"/>
                <a:gd name="connsiteY3" fmla="*/ 209347 h 418462"/>
                <a:gd name="connsiteX4" fmla="*/ 209347 w 418462"/>
                <a:gd name="connsiteY4" fmla="*/ 1046 h 418462"/>
                <a:gd name="connsiteX5" fmla="*/ 283740 w 418462"/>
                <a:gd name="connsiteY5" fmla="*/ 268862 h 418462"/>
                <a:gd name="connsiteX6" fmla="*/ 134954 w 418462"/>
                <a:gd name="connsiteY6" fmla="*/ 268862 h 418462"/>
                <a:gd name="connsiteX7" fmla="*/ 120075 w 418462"/>
                <a:gd name="connsiteY7" fmla="*/ 253983 h 418462"/>
                <a:gd name="connsiteX8" fmla="*/ 134954 w 418462"/>
                <a:gd name="connsiteY8" fmla="*/ 239104 h 418462"/>
                <a:gd name="connsiteX9" fmla="*/ 283742 w 418462"/>
                <a:gd name="connsiteY9" fmla="*/ 239104 h 418462"/>
                <a:gd name="connsiteX10" fmla="*/ 298621 w 418462"/>
                <a:gd name="connsiteY10" fmla="*/ 253983 h 418462"/>
                <a:gd name="connsiteX11" fmla="*/ 283740 w 418462"/>
                <a:gd name="connsiteY11" fmla="*/ 268862 h 418462"/>
                <a:gd name="connsiteX12" fmla="*/ 283740 w 418462"/>
                <a:gd name="connsiteY12" fmla="*/ 179590 h 418462"/>
                <a:gd name="connsiteX13" fmla="*/ 134954 w 418462"/>
                <a:gd name="connsiteY13" fmla="*/ 179590 h 418462"/>
                <a:gd name="connsiteX14" fmla="*/ 120075 w 418462"/>
                <a:gd name="connsiteY14" fmla="*/ 164711 h 418462"/>
                <a:gd name="connsiteX15" fmla="*/ 134954 w 418462"/>
                <a:gd name="connsiteY15" fmla="*/ 149832 h 418462"/>
                <a:gd name="connsiteX16" fmla="*/ 283742 w 418462"/>
                <a:gd name="connsiteY16" fmla="*/ 149832 h 418462"/>
                <a:gd name="connsiteX17" fmla="*/ 298621 w 418462"/>
                <a:gd name="connsiteY17" fmla="*/ 164711 h 418462"/>
                <a:gd name="connsiteX18" fmla="*/ 283740 w 418462"/>
                <a:gd name="connsiteY18" fmla="*/ 179590 h 41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462" h="418462">
                  <a:moveTo>
                    <a:pt x="209347" y="1046"/>
                  </a:moveTo>
                  <a:cubicBezTo>
                    <a:pt x="94503" y="1046"/>
                    <a:pt x="1046" y="94489"/>
                    <a:pt x="1046" y="209347"/>
                  </a:cubicBezTo>
                  <a:cubicBezTo>
                    <a:pt x="1046" y="324206"/>
                    <a:pt x="94503" y="417648"/>
                    <a:pt x="209347" y="417648"/>
                  </a:cubicBezTo>
                  <a:cubicBezTo>
                    <a:pt x="324192" y="417648"/>
                    <a:pt x="417648" y="324207"/>
                    <a:pt x="417648" y="209347"/>
                  </a:cubicBezTo>
                  <a:cubicBezTo>
                    <a:pt x="417648" y="94488"/>
                    <a:pt x="324192" y="1046"/>
                    <a:pt x="209347" y="1046"/>
                  </a:cubicBezTo>
                  <a:close/>
                  <a:moveTo>
                    <a:pt x="283740" y="268862"/>
                  </a:moveTo>
                  <a:lnTo>
                    <a:pt x="134954" y="268862"/>
                  </a:lnTo>
                  <a:cubicBezTo>
                    <a:pt x="126730" y="268862"/>
                    <a:pt x="120075" y="262207"/>
                    <a:pt x="120075" y="253983"/>
                  </a:cubicBezTo>
                  <a:cubicBezTo>
                    <a:pt x="120075" y="245759"/>
                    <a:pt x="126730" y="239104"/>
                    <a:pt x="134954" y="239104"/>
                  </a:cubicBezTo>
                  <a:lnTo>
                    <a:pt x="283742" y="239104"/>
                  </a:lnTo>
                  <a:cubicBezTo>
                    <a:pt x="291966" y="239104"/>
                    <a:pt x="298621" y="245759"/>
                    <a:pt x="298621" y="253983"/>
                  </a:cubicBezTo>
                  <a:cubicBezTo>
                    <a:pt x="298619" y="262207"/>
                    <a:pt x="291964" y="268862"/>
                    <a:pt x="283740" y="268862"/>
                  </a:cubicBezTo>
                  <a:close/>
                  <a:moveTo>
                    <a:pt x="283740" y="179590"/>
                  </a:moveTo>
                  <a:lnTo>
                    <a:pt x="134954" y="179590"/>
                  </a:lnTo>
                  <a:cubicBezTo>
                    <a:pt x="126730" y="179590"/>
                    <a:pt x="120075" y="172935"/>
                    <a:pt x="120075" y="164711"/>
                  </a:cubicBezTo>
                  <a:cubicBezTo>
                    <a:pt x="120075" y="156487"/>
                    <a:pt x="126730" y="149832"/>
                    <a:pt x="134954" y="149832"/>
                  </a:cubicBezTo>
                  <a:lnTo>
                    <a:pt x="283742" y="149832"/>
                  </a:lnTo>
                  <a:cubicBezTo>
                    <a:pt x="291966" y="149832"/>
                    <a:pt x="298621" y="156487"/>
                    <a:pt x="298621" y="164711"/>
                  </a:cubicBezTo>
                  <a:cubicBezTo>
                    <a:pt x="298619" y="172935"/>
                    <a:pt x="291964" y="179590"/>
                    <a:pt x="283740" y="179590"/>
                  </a:cubicBezTo>
                  <a:close/>
                </a:path>
              </a:pathLst>
            </a:custGeom>
            <a:solidFill>
              <a:srgbClr val="FFC000"/>
            </a:solidFill>
            <a:ln w="9525" cap="flat">
              <a:noFill/>
              <a:prstDash val="solid"/>
              <a:miter/>
            </a:ln>
          </p:spPr>
          <p:txBody>
            <a:bodyPr rtlCol="0" anchor="ctr"/>
            <a:lstStyle/>
            <a:p>
              <a:endParaRPr lang="es-MX"/>
            </a:p>
          </p:txBody>
        </p:sp>
      </p:grpSp>
      <p:pic>
        <p:nvPicPr>
          <p:cNvPr id="17" name="Picture 16">
            <a:extLst>
              <a:ext uri="{FF2B5EF4-FFF2-40B4-BE49-F238E27FC236}">
                <a16:creationId xmlns:a16="http://schemas.microsoft.com/office/drawing/2014/main" id="{40E28817-5898-B7FE-C0B4-6E108AFA2677}"/>
              </a:ext>
            </a:extLst>
          </p:cNvPr>
          <p:cNvPicPr>
            <a:picLocks noChangeAspect="1"/>
          </p:cNvPicPr>
          <p:nvPr/>
        </p:nvPicPr>
        <p:blipFill>
          <a:blip r:embed="rId5"/>
          <a:stretch>
            <a:fillRect/>
          </a:stretch>
        </p:blipFill>
        <p:spPr>
          <a:xfrm>
            <a:off x="10570489" y="1129699"/>
            <a:ext cx="852149" cy="645620"/>
          </a:xfrm>
          <a:prstGeom prst="rect">
            <a:avLst/>
          </a:prstGeom>
        </p:spPr>
      </p:pic>
      <p:sp>
        <p:nvSpPr>
          <p:cNvPr id="48" name="Slide Number Placeholder 2">
            <a:extLst>
              <a:ext uri="{FF2B5EF4-FFF2-40B4-BE49-F238E27FC236}">
                <a16:creationId xmlns:a16="http://schemas.microsoft.com/office/drawing/2014/main" id="{FCA83B63-96B6-F827-E167-84CEDA189923}"/>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t>Slide </a:t>
            </a:r>
            <a:fld id="{6CC72DD5-14A2-49B9-A213-0F99922027F3}" type="slidenum">
              <a:rPr lang="en-GB" sz="1100" b="1" smtClean="0"/>
              <a:pPr algn="r"/>
              <a:t>6</a:t>
            </a:fld>
            <a:endParaRPr lang="en-GB" sz="1100" b="1" dirty="0"/>
          </a:p>
        </p:txBody>
      </p:sp>
    </p:spTree>
    <p:extLst>
      <p:ext uri="{BB962C8B-B14F-4D97-AF65-F5344CB8AC3E}">
        <p14:creationId xmlns:p14="http://schemas.microsoft.com/office/powerpoint/2010/main" val="20018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818C7-B6B7-41BD-676F-115CC984CC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B3B2B9-7E53-DD15-2128-B9FA1E90CFA2}"/>
              </a:ext>
            </a:extLst>
          </p:cNvPr>
          <p:cNvSpPr/>
          <p:nvPr/>
        </p:nvSpPr>
        <p:spPr>
          <a:xfrm>
            <a:off x="0" y="6530779"/>
            <a:ext cx="12192000" cy="327221"/>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87461A46-FDD8-8964-DDAE-E722AF486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1" y="6204841"/>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9D6C81C-5B70-A93E-AA0F-E733CB1FB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686" y="6204840"/>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0F58145F-5825-8551-6DD1-954ADF76B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923" y="6204839"/>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BBF1BBC-95CC-28D8-D576-D48E6F960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9" y="6155920"/>
            <a:ext cx="879868" cy="7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a:extLst>
              <a:ext uri="{FF2B5EF4-FFF2-40B4-BE49-F238E27FC236}">
                <a16:creationId xmlns:a16="http://schemas.microsoft.com/office/drawing/2014/main" id="{B9454142-A66F-59D3-AA5E-17365E2BE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934" y="6354681"/>
            <a:ext cx="479134" cy="4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7127F5A8-A103-2997-C82B-16ABEA1CA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50" y="6204839"/>
            <a:ext cx="657980" cy="6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447B012D-E894-5A2C-4C7C-68E351246C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07666" y="6281931"/>
            <a:ext cx="725517" cy="6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40BFECBF-E953-8115-E294-2660C2C35F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2320" y="6349017"/>
            <a:ext cx="396154" cy="48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B3565D41-1A53-BDB4-F1AE-D0F0B88DA9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2979" y="6349017"/>
            <a:ext cx="419095" cy="4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6C2361CE-40A3-8123-DBCA-F160DE8263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656" y="6289062"/>
            <a:ext cx="489533" cy="48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Healthy communities main icon in orange">
            <a:extLst>
              <a:ext uri="{FF2B5EF4-FFF2-40B4-BE49-F238E27FC236}">
                <a16:creationId xmlns:a16="http://schemas.microsoft.com/office/drawing/2014/main" id="{9D0B0B60-6A91-DC7F-1072-6CB9E98F35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cxnSp>
        <p:nvCxnSpPr>
          <p:cNvPr id="16" name="Straight Connector 15">
            <a:extLst>
              <a:ext uri="{FF2B5EF4-FFF2-40B4-BE49-F238E27FC236}">
                <a16:creationId xmlns:a16="http://schemas.microsoft.com/office/drawing/2014/main" id="{C41594E3-122C-CECE-4465-5FC2C257C23A}"/>
              </a:ext>
            </a:extLst>
          </p:cNvPr>
          <p:cNvCxnSpPr>
            <a:cxnSpLocks/>
          </p:cNvCxnSpPr>
          <p:nvPr/>
        </p:nvCxnSpPr>
        <p:spPr>
          <a:xfrm>
            <a:off x="2098169" y="1303920"/>
            <a:ext cx="792519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a:extLst>
              <a:ext uri="{FF2B5EF4-FFF2-40B4-BE49-F238E27FC236}">
                <a16:creationId xmlns:a16="http://schemas.microsoft.com/office/drawing/2014/main" id="{49BEF198-AA32-64EC-33DB-0C108056F65C}"/>
              </a:ext>
            </a:extLst>
          </p:cNvPr>
          <p:cNvCxnSpPr/>
          <p:nvPr/>
        </p:nvCxnSpPr>
        <p:spPr>
          <a:xfrm>
            <a:off x="2098169" y="1303920"/>
            <a:ext cx="0" cy="333833"/>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A120340B-9311-3CB7-2469-8DE357BFFB60}"/>
              </a:ext>
            </a:extLst>
          </p:cNvPr>
          <p:cNvSpPr txBox="1"/>
          <p:nvPr/>
        </p:nvSpPr>
        <p:spPr>
          <a:xfrm>
            <a:off x="725852" y="153821"/>
            <a:ext cx="6282965" cy="646331"/>
          </a:xfrm>
          <a:prstGeom prst="rect">
            <a:avLst/>
          </a:prstGeom>
          <a:noFill/>
        </p:spPr>
        <p:txBody>
          <a:bodyPr wrap="square" rtlCol="0">
            <a:spAutoFit/>
          </a:bodyPr>
          <a:lstStyle/>
          <a:p>
            <a:r>
              <a:rPr lang="en-GB" b="1" dirty="0">
                <a:solidFill>
                  <a:schemeClr val="tx2"/>
                </a:solidFill>
              </a:rPr>
              <a:t>Neighbourhood Health Framework</a:t>
            </a:r>
          </a:p>
          <a:p>
            <a:r>
              <a:rPr lang="en-GB" b="1" dirty="0">
                <a:solidFill>
                  <a:schemeClr val="bg1">
                    <a:lumMod val="50000"/>
                  </a:schemeClr>
                </a:solidFill>
              </a:rPr>
              <a:t>Three-Year Reform Agenda</a:t>
            </a:r>
          </a:p>
        </p:txBody>
      </p:sp>
      <p:sp>
        <p:nvSpPr>
          <p:cNvPr id="15" name="Slide Number Placeholder 2">
            <a:extLst>
              <a:ext uri="{FF2B5EF4-FFF2-40B4-BE49-F238E27FC236}">
                <a16:creationId xmlns:a16="http://schemas.microsoft.com/office/drawing/2014/main" id="{13444312-569F-1949-E400-F64D99FD7257}"/>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7</a:t>
            </a:fld>
            <a:endParaRPr lang="en-GB" sz="1100" b="1" dirty="0">
              <a:solidFill>
                <a:schemeClr val="bg1"/>
              </a:solidFill>
            </a:endParaRPr>
          </a:p>
        </p:txBody>
      </p:sp>
      <p:sp>
        <p:nvSpPr>
          <p:cNvPr id="36" name="Rectangle: Rounded Corners 35">
            <a:extLst>
              <a:ext uri="{FF2B5EF4-FFF2-40B4-BE49-F238E27FC236}">
                <a16:creationId xmlns:a16="http://schemas.microsoft.com/office/drawing/2014/main" id="{5C6A3969-B856-73DB-6F50-24A23B544E84}"/>
              </a:ext>
            </a:extLst>
          </p:cNvPr>
          <p:cNvSpPr/>
          <p:nvPr/>
        </p:nvSpPr>
        <p:spPr>
          <a:xfrm>
            <a:off x="498820" y="2372890"/>
            <a:ext cx="3198695" cy="3357208"/>
          </a:xfrm>
          <a:prstGeom prst="roundRect">
            <a:avLst>
              <a:gd name="adj" fmla="val 9342"/>
            </a:avLst>
          </a:prstGeom>
          <a:solidFill>
            <a:schemeClr val="bg1"/>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6"/>
                </a:solidFill>
              </a:rPr>
              <a:t>Reform Agenda One: </a:t>
            </a:r>
            <a:r>
              <a:rPr lang="en-GB" sz="1600" b="1" dirty="0">
                <a:solidFill>
                  <a:schemeClr val="tx1"/>
                </a:solidFill>
              </a:rPr>
              <a:t>Improved services for routine healthcare</a:t>
            </a:r>
          </a:p>
          <a:p>
            <a:pPr algn="ctr"/>
            <a:endParaRPr lang="en-GB" sz="1600" dirty="0">
              <a:solidFill>
                <a:schemeClr val="tx1"/>
              </a:solidFill>
            </a:endParaRPr>
          </a:p>
          <a:p>
            <a:pPr algn="ctr"/>
            <a:r>
              <a:rPr lang="en-GB" sz="1200" dirty="0">
                <a:solidFill>
                  <a:schemeClr val="tx1"/>
                </a:solidFill>
              </a:rPr>
              <a:t>Increased GP access via enhanced digital tools and increased Out-of-Hours services.</a:t>
            </a:r>
          </a:p>
          <a:p>
            <a:pPr algn="ctr"/>
            <a:endParaRPr lang="en-GB" sz="1200" dirty="0">
              <a:solidFill>
                <a:schemeClr val="tx1"/>
              </a:solidFill>
            </a:endParaRPr>
          </a:p>
          <a:p>
            <a:pPr algn="ctr"/>
            <a:r>
              <a:rPr lang="en-GB" sz="1200" dirty="0">
                <a:solidFill>
                  <a:schemeClr val="tx1"/>
                </a:solidFill>
              </a:rPr>
              <a:t>Empower GPs by stripping bureaucracy, introducing new technologies, and  incentivising proactive population health management.</a:t>
            </a:r>
          </a:p>
          <a:p>
            <a:pPr algn="ctr"/>
            <a:endParaRPr lang="en-GB" sz="1200" dirty="0">
              <a:solidFill>
                <a:schemeClr val="tx1"/>
              </a:solidFill>
            </a:endParaRPr>
          </a:p>
          <a:p>
            <a:pPr algn="ctr"/>
            <a:r>
              <a:rPr lang="en-GB" sz="1200" dirty="0">
                <a:solidFill>
                  <a:schemeClr val="tx1"/>
                </a:solidFill>
              </a:rPr>
              <a:t>Improved access to Primary Care diagnostics and strengthening the role of pharmacy as ‘first contact’ to manage demand.</a:t>
            </a:r>
          </a:p>
          <a:p>
            <a:pPr algn="ctr"/>
            <a:endParaRPr lang="en-GB" sz="1200" dirty="0">
              <a:solidFill>
                <a:schemeClr val="tx1"/>
              </a:solidFill>
            </a:endParaRPr>
          </a:p>
        </p:txBody>
      </p:sp>
      <p:sp>
        <p:nvSpPr>
          <p:cNvPr id="37" name="Rectangle: Rounded Corners 36">
            <a:extLst>
              <a:ext uri="{FF2B5EF4-FFF2-40B4-BE49-F238E27FC236}">
                <a16:creationId xmlns:a16="http://schemas.microsoft.com/office/drawing/2014/main" id="{A7D0488A-BF9D-98B2-6496-F0105BD1E264}"/>
              </a:ext>
            </a:extLst>
          </p:cNvPr>
          <p:cNvSpPr/>
          <p:nvPr/>
        </p:nvSpPr>
        <p:spPr>
          <a:xfrm>
            <a:off x="4496652" y="2372890"/>
            <a:ext cx="3198695" cy="3357208"/>
          </a:xfrm>
          <a:prstGeom prst="roundRect">
            <a:avLst>
              <a:gd name="adj" fmla="val 8705"/>
            </a:avLst>
          </a:prstGeom>
          <a:solidFill>
            <a:schemeClr val="bg1"/>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lstStyle/>
          <a:p>
            <a:pPr algn="ctr"/>
            <a:r>
              <a:rPr lang="en-GB" sz="1600" b="1" dirty="0">
                <a:solidFill>
                  <a:schemeClr val="accent6"/>
                </a:solidFill>
              </a:rPr>
              <a:t>Reform Agenda Two: </a:t>
            </a:r>
            <a:r>
              <a:rPr lang="en-GB" sz="1600" b="1" dirty="0">
                <a:solidFill>
                  <a:schemeClr val="tx1"/>
                </a:solidFill>
              </a:rPr>
              <a:t>Improve Proactive Care</a:t>
            </a:r>
          </a:p>
          <a:p>
            <a:pPr algn="ctr"/>
            <a:endParaRPr lang="en-GB" sz="800" dirty="0">
              <a:solidFill>
                <a:schemeClr val="tx1"/>
              </a:solidFill>
            </a:endParaRPr>
          </a:p>
          <a:p>
            <a:pPr algn="ctr"/>
            <a:r>
              <a:rPr lang="en-GB" sz="1200" dirty="0">
                <a:solidFill>
                  <a:schemeClr val="tx1"/>
                </a:solidFill>
              </a:rPr>
              <a:t>Commence Integrated Neighbourhood Health Teams, applying NHSE Best Practice guides for Frailty. </a:t>
            </a:r>
          </a:p>
          <a:p>
            <a:pPr algn="ctr"/>
            <a:endParaRPr lang="en-GB" sz="1200" dirty="0">
              <a:solidFill>
                <a:schemeClr val="tx1"/>
              </a:solidFill>
            </a:endParaRPr>
          </a:p>
          <a:p>
            <a:pPr algn="ctr"/>
            <a:r>
              <a:rPr lang="en-GB" sz="1200" dirty="0">
                <a:solidFill>
                  <a:schemeClr val="tx1"/>
                </a:solidFill>
              </a:rPr>
              <a:t>Grow Core Community Health services (including Women’s Hubs) to reduce wait times. </a:t>
            </a:r>
          </a:p>
          <a:p>
            <a:pPr algn="ctr"/>
            <a:endParaRPr lang="en-GB" sz="1200" dirty="0">
              <a:solidFill>
                <a:schemeClr val="tx1"/>
              </a:solidFill>
            </a:endParaRPr>
          </a:p>
          <a:p>
            <a:pPr algn="ctr"/>
            <a:r>
              <a:rPr lang="en-GB" sz="1200" dirty="0">
                <a:solidFill>
                  <a:schemeClr val="tx1"/>
                </a:solidFill>
              </a:rPr>
              <a:t>Transform Outpatient Care, introducing SPOAs for at least 10 specialities (with strong alignment to General Practice).</a:t>
            </a:r>
          </a:p>
          <a:p>
            <a:pPr algn="ctr"/>
            <a:endParaRPr lang="en-GB" sz="1200" dirty="0">
              <a:solidFill>
                <a:schemeClr val="tx1"/>
              </a:solidFill>
            </a:endParaRPr>
          </a:p>
          <a:p>
            <a:pPr algn="ctr"/>
            <a:r>
              <a:rPr lang="en-GB" sz="1200" dirty="0">
                <a:solidFill>
                  <a:schemeClr val="tx1"/>
                </a:solidFill>
              </a:rPr>
              <a:t>Standardise data-sharing between Neighbourhood &amp; Acute teams.</a:t>
            </a:r>
          </a:p>
        </p:txBody>
      </p:sp>
      <p:sp>
        <p:nvSpPr>
          <p:cNvPr id="38" name="Rectangle: Rounded Corners 37">
            <a:extLst>
              <a:ext uri="{FF2B5EF4-FFF2-40B4-BE49-F238E27FC236}">
                <a16:creationId xmlns:a16="http://schemas.microsoft.com/office/drawing/2014/main" id="{940DD82D-5549-F375-EE3C-AB5A6957F6E8}"/>
              </a:ext>
            </a:extLst>
          </p:cNvPr>
          <p:cNvSpPr/>
          <p:nvPr/>
        </p:nvSpPr>
        <p:spPr>
          <a:xfrm>
            <a:off x="8424011" y="2382500"/>
            <a:ext cx="3198695" cy="3347596"/>
          </a:xfrm>
          <a:prstGeom prst="roundRect">
            <a:avLst>
              <a:gd name="adj" fmla="val 7750"/>
            </a:avLst>
          </a:prstGeom>
          <a:solidFill>
            <a:schemeClr val="bg1"/>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6"/>
                </a:solidFill>
              </a:rPr>
              <a:t>Reform Agenda Three: </a:t>
            </a:r>
            <a:r>
              <a:rPr lang="en-GB" sz="1600" b="1" dirty="0">
                <a:solidFill>
                  <a:schemeClr val="tx1"/>
                </a:solidFill>
              </a:rPr>
              <a:t>Deliver better alternatives to acute care</a:t>
            </a:r>
          </a:p>
          <a:p>
            <a:pPr algn="ctr"/>
            <a:endParaRPr lang="en-GB" sz="1600" dirty="0">
              <a:solidFill>
                <a:schemeClr val="tx1"/>
              </a:solidFill>
            </a:endParaRPr>
          </a:p>
          <a:p>
            <a:pPr algn="ctr"/>
            <a:r>
              <a:rPr lang="en-GB" sz="1200" dirty="0">
                <a:solidFill>
                  <a:schemeClr val="tx1"/>
                </a:solidFill>
              </a:rPr>
              <a:t>Expand Urgent Community Response services. </a:t>
            </a:r>
          </a:p>
          <a:p>
            <a:pPr algn="ctr"/>
            <a:endParaRPr lang="en-GB" sz="1200" dirty="0">
              <a:solidFill>
                <a:schemeClr val="tx1"/>
              </a:solidFill>
            </a:endParaRPr>
          </a:p>
          <a:p>
            <a:pPr algn="ctr"/>
            <a:r>
              <a:rPr lang="en-GB" sz="1200" dirty="0">
                <a:solidFill>
                  <a:schemeClr val="tx1"/>
                </a:solidFill>
              </a:rPr>
              <a:t>Increase capacity of Virtual Wards to avoid unnecessary acute admissions. </a:t>
            </a:r>
          </a:p>
          <a:p>
            <a:pPr algn="ctr"/>
            <a:endParaRPr lang="en-GB" sz="1200" dirty="0">
              <a:solidFill>
                <a:schemeClr val="tx1"/>
              </a:solidFill>
            </a:endParaRPr>
          </a:p>
          <a:p>
            <a:pPr algn="ctr"/>
            <a:r>
              <a:rPr lang="en-GB" sz="1200" dirty="0">
                <a:solidFill>
                  <a:schemeClr val="tx1"/>
                </a:solidFill>
              </a:rPr>
              <a:t>Increase Intermediate Care capacity, in partnership with Local Authorities. </a:t>
            </a:r>
          </a:p>
          <a:p>
            <a:pPr algn="ctr"/>
            <a:endParaRPr lang="en-GB" sz="1200" dirty="0">
              <a:solidFill>
                <a:schemeClr val="tx1"/>
              </a:solidFill>
            </a:endParaRPr>
          </a:p>
          <a:p>
            <a:pPr algn="ctr"/>
            <a:r>
              <a:rPr lang="en-GB" sz="1200" dirty="0">
                <a:solidFill>
                  <a:schemeClr val="tx1"/>
                </a:solidFill>
              </a:rPr>
              <a:t>Explore alternatives to Hospital/ A&amp;Es for people with mental health needs. </a:t>
            </a:r>
          </a:p>
        </p:txBody>
      </p:sp>
      <p:cxnSp>
        <p:nvCxnSpPr>
          <p:cNvPr id="40" name="Straight Connector 39">
            <a:extLst>
              <a:ext uri="{FF2B5EF4-FFF2-40B4-BE49-F238E27FC236}">
                <a16:creationId xmlns:a16="http://schemas.microsoft.com/office/drawing/2014/main" id="{717B29F7-8CE3-CEC4-D6F3-E0A2919EF1E0}"/>
              </a:ext>
            </a:extLst>
          </p:cNvPr>
          <p:cNvCxnSpPr/>
          <p:nvPr/>
        </p:nvCxnSpPr>
        <p:spPr>
          <a:xfrm>
            <a:off x="10023359" y="1303920"/>
            <a:ext cx="0" cy="333833"/>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20353781-A8DD-3D6B-AE6B-9A1AAD307658}"/>
              </a:ext>
            </a:extLst>
          </p:cNvPr>
          <p:cNvCxnSpPr/>
          <p:nvPr/>
        </p:nvCxnSpPr>
        <p:spPr>
          <a:xfrm>
            <a:off x="6096000" y="1303920"/>
            <a:ext cx="0" cy="333833"/>
          </a:xfrm>
          <a:prstGeom prst="line">
            <a:avLst/>
          </a:prstGeom>
        </p:spPr>
        <p:style>
          <a:lnRef idx="2">
            <a:schemeClr val="accent6"/>
          </a:lnRef>
          <a:fillRef idx="0">
            <a:schemeClr val="accent6"/>
          </a:fillRef>
          <a:effectRef idx="1">
            <a:schemeClr val="accent6"/>
          </a:effectRef>
          <a:fontRef idx="minor">
            <a:schemeClr val="tx1"/>
          </a:fontRef>
        </p:style>
      </p:cxnSp>
      <p:pic>
        <p:nvPicPr>
          <p:cNvPr id="42" name="Graphic 41" descr="A lightbulb">
            <a:extLst>
              <a:ext uri="{FF2B5EF4-FFF2-40B4-BE49-F238E27FC236}">
                <a16:creationId xmlns:a16="http://schemas.microsoft.com/office/drawing/2014/main" id="{DF67B4C0-6AF8-0B5F-84E5-3B45C082951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1652503" y="1527903"/>
            <a:ext cx="891331" cy="891331"/>
          </a:xfrm>
          <a:prstGeom prst="rect">
            <a:avLst/>
          </a:prstGeom>
        </p:spPr>
      </p:pic>
      <p:pic>
        <p:nvPicPr>
          <p:cNvPr id="43" name="Graphic 42" descr="A lightbulb">
            <a:extLst>
              <a:ext uri="{FF2B5EF4-FFF2-40B4-BE49-F238E27FC236}">
                <a16:creationId xmlns:a16="http://schemas.microsoft.com/office/drawing/2014/main" id="{FA831614-EC23-60E9-937B-5D565D06172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5650335" y="1532790"/>
            <a:ext cx="891331" cy="891331"/>
          </a:xfrm>
          <a:prstGeom prst="rect">
            <a:avLst/>
          </a:prstGeom>
        </p:spPr>
      </p:pic>
      <p:pic>
        <p:nvPicPr>
          <p:cNvPr id="44" name="Graphic 43" descr="A lightbulb">
            <a:extLst>
              <a:ext uri="{FF2B5EF4-FFF2-40B4-BE49-F238E27FC236}">
                <a16:creationId xmlns:a16="http://schemas.microsoft.com/office/drawing/2014/main" id="{D0B466C4-912E-653C-EE48-102B3C2CE5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9577694" y="1545638"/>
            <a:ext cx="891331" cy="891331"/>
          </a:xfrm>
          <a:prstGeom prst="rect">
            <a:avLst/>
          </a:prstGeom>
        </p:spPr>
      </p:pic>
    </p:spTree>
    <p:extLst>
      <p:ext uri="{BB962C8B-B14F-4D97-AF65-F5344CB8AC3E}">
        <p14:creationId xmlns:p14="http://schemas.microsoft.com/office/powerpoint/2010/main" val="143255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65B17-C9AD-898B-7601-B16A222C25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A1B8B0-03BB-2A21-486E-AE8B050E2B12}"/>
              </a:ext>
            </a:extLst>
          </p:cNvPr>
          <p:cNvSpPr/>
          <p:nvPr/>
        </p:nvSpPr>
        <p:spPr>
          <a:xfrm>
            <a:off x="0" y="6530779"/>
            <a:ext cx="12192000" cy="327221"/>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E2507865-6F68-766C-5804-D9F998050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1" y="6204841"/>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884AA9AA-A230-E886-13AA-69ED9AEFE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686" y="6204840"/>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F2A390D1-B75F-7317-A742-C97A1868D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923" y="6204839"/>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969A3263-B764-5CED-CA7D-886A4D822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9" y="6155920"/>
            <a:ext cx="879868" cy="7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a:extLst>
              <a:ext uri="{FF2B5EF4-FFF2-40B4-BE49-F238E27FC236}">
                <a16:creationId xmlns:a16="http://schemas.microsoft.com/office/drawing/2014/main" id="{EA91F529-3808-9560-5B6A-B7DB45421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934" y="6354681"/>
            <a:ext cx="479134" cy="4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F7FFCE7D-CA89-B00A-C5E0-962E2FC2E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50" y="6204839"/>
            <a:ext cx="657980" cy="6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50C67190-D8B1-42C2-A630-34A875909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07666" y="6281931"/>
            <a:ext cx="725517" cy="6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C7C89B56-CD80-897D-D7FD-6F29950A29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2320" y="6349017"/>
            <a:ext cx="396154" cy="48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AC5D1CFA-9B3A-39FB-5D10-476738AAA4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2979" y="6349017"/>
            <a:ext cx="419095" cy="4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917F8E4B-8DB0-633E-1F61-4D6A01A49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656" y="6289062"/>
            <a:ext cx="489533" cy="48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Healthy communities main icon in orange">
            <a:extLst>
              <a:ext uri="{FF2B5EF4-FFF2-40B4-BE49-F238E27FC236}">
                <a16:creationId xmlns:a16="http://schemas.microsoft.com/office/drawing/2014/main" id="{16B7EF8F-BA22-C70A-1F3B-BC9639BEA11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15" name="TextBox 14">
            <a:extLst>
              <a:ext uri="{FF2B5EF4-FFF2-40B4-BE49-F238E27FC236}">
                <a16:creationId xmlns:a16="http://schemas.microsoft.com/office/drawing/2014/main" id="{1101D2F5-CE56-8151-DD64-EB7D7C736D2B}"/>
              </a:ext>
            </a:extLst>
          </p:cNvPr>
          <p:cNvSpPr txBox="1"/>
          <p:nvPr/>
        </p:nvSpPr>
        <p:spPr>
          <a:xfrm>
            <a:off x="725864" y="116851"/>
            <a:ext cx="6282965" cy="646331"/>
          </a:xfrm>
          <a:prstGeom prst="rect">
            <a:avLst/>
          </a:prstGeom>
          <a:noFill/>
        </p:spPr>
        <p:txBody>
          <a:bodyPr wrap="square" rtlCol="0">
            <a:spAutoFit/>
          </a:bodyPr>
          <a:lstStyle/>
          <a:p>
            <a:r>
              <a:rPr lang="en-GB" b="1" dirty="0">
                <a:solidFill>
                  <a:schemeClr val="tx2"/>
                </a:solidFill>
              </a:rPr>
              <a:t>Neighbourhood Health Framework</a:t>
            </a:r>
          </a:p>
          <a:p>
            <a:r>
              <a:rPr lang="en-GB" b="1" dirty="0">
                <a:solidFill>
                  <a:schemeClr val="bg1">
                    <a:lumMod val="50000"/>
                  </a:schemeClr>
                </a:solidFill>
              </a:rPr>
              <a:t>10 Key responsibilities for systems</a:t>
            </a:r>
          </a:p>
        </p:txBody>
      </p:sp>
      <p:sp>
        <p:nvSpPr>
          <p:cNvPr id="13" name="Rectangle: Rounded Corners 12">
            <a:extLst>
              <a:ext uri="{FF2B5EF4-FFF2-40B4-BE49-F238E27FC236}">
                <a16:creationId xmlns:a16="http://schemas.microsoft.com/office/drawing/2014/main" id="{691D6DDF-B82F-19E9-3CDE-E85573630E95}"/>
              </a:ext>
            </a:extLst>
          </p:cNvPr>
          <p:cNvSpPr/>
          <p:nvPr/>
        </p:nvSpPr>
        <p:spPr>
          <a:xfrm>
            <a:off x="133449" y="942680"/>
            <a:ext cx="11925102" cy="5133835"/>
          </a:xfrm>
          <a:prstGeom prst="roundRect">
            <a:avLst>
              <a:gd name="adj" fmla="val 7302"/>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1A1D997-DEF0-A49B-D4BB-7CC400BC5959}"/>
              </a:ext>
            </a:extLst>
          </p:cNvPr>
          <p:cNvSpPr/>
          <p:nvPr/>
        </p:nvSpPr>
        <p:spPr>
          <a:xfrm>
            <a:off x="285886" y="1089120"/>
            <a:ext cx="2080694"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1. Produce a Local Neighbourhood Health Plan (2027-28)</a:t>
            </a:r>
          </a:p>
          <a:p>
            <a:pPr algn="ctr"/>
            <a:endParaRPr lang="en-GB" sz="1200" b="1" dirty="0">
              <a:solidFill>
                <a:schemeClr val="tx1"/>
              </a:solidFill>
            </a:endParaRPr>
          </a:p>
          <a:p>
            <a:pPr algn="ctr"/>
            <a:r>
              <a:rPr lang="en-GB" sz="1200" dirty="0">
                <a:solidFill>
                  <a:schemeClr val="tx1"/>
                </a:solidFill>
              </a:rPr>
              <a:t>Describe collective ‘place’ leadership, design and delivery. Plans need to be grounded in local need.</a:t>
            </a:r>
            <a:endParaRPr lang="en-GB" sz="1200" b="1" dirty="0">
              <a:solidFill>
                <a:schemeClr val="tx1"/>
              </a:solidFill>
            </a:endParaRPr>
          </a:p>
        </p:txBody>
      </p:sp>
      <p:sp>
        <p:nvSpPr>
          <p:cNvPr id="17" name="Rectangle: Rounded Corners 16">
            <a:extLst>
              <a:ext uri="{FF2B5EF4-FFF2-40B4-BE49-F238E27FC236}">
                <a16:creationId xmlns:a16="http://schemas.microsoft.com/office/drawing/2014/main" id="{B0F4D570-0E00-6FB3-69A0-990F7103046D}"/>
              </a:ext>
            </a:extLst>
          </p:cNvPr>
          <p:cNvSpPr/>
          <p:nvPr/>
        </p:nvSpPr>
        <p:spPr>
          <a:xfrm>
            <a:off x="2670769" y="1089112"/>
            <a:ext cx="2080694"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2. Define local outcomes and measures</a:t>
            </a:r>
          </a:p>
          <a:p>
            <a:pPr algn="ctr"/>
            <a:endParaRPr lang="en-GB" sz="1200" b="1" dirty="0">
              <a:solidFill>
                <a:schemeClr val="tx1"/>
              </a:solidFill>
            </a:endParaRPr>
          </a:p>
          <a:p>
            <a:pPr algn="ctr"/>
            <a:r>
              <a:rPr lang="en-GB" sz="1200" dirty="0">
                <a:solidFill>
                  <a:schemeClr val="tx1"/>
                </a:solidFill>
              </a:rPr>
              <a:t>Need to cover ‘whole-life course’ and include health, social care &amp; VCSE. </a:t>
            </a:r>
          </a:p>
        </p:txBody>
      </p:sp>
      <p:sp>
        <p:nvSpPr>
          <p:cNvPr id="18" name="Rectangle: Rounded Corners 17">
            <a:extLst>
              <a:ext uri="{FF2B5EF4-FFF2-40B4-BE49-F238E27FC236}">
                <a16:creationId xmlns:a16="http://schemas.microsoft.com/office/drawing/2014/main" id="{8400C8BE-A552-1F32-31ED-8D391C71EFDE}"/>
              </a:ext>
            </a:extLst>
          </p:cNvPr>
          <p:cNvSpPr/>
          <p:nvPr/>
        </p:nvSpPr>
        <p:spPr>
          <a:xfrm>
            <a:off x="5055652" y="1089112"/>
            <a:ext cx="2080695"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3. Coordinate the full partnership at place</a:t>
            </a:r>
          </a:p>
          <a:p>
            <a:pPr algn="ctr"/>
            <a:endParaRPr lang="en-GB" sz="1200" b="1" dirty="0">
              <a:solidFill>
                <a:schemeClr val="tx1"/>
              </a:solidFill>
            </a:endParaRPr>
          </a:p>
          <a:p>
            <a:pPr algn="ctr"/>
            <a:r>
              <a:rPr lang="en-GB" sz="1200" dirty="0">
                <a:solidFill>
                  <a:schemeClr val="tx1"/>
                </a:solidFill>
              </a:rPr>
              <a:t>Ensuring plans and services are organised around people, not organisations</a:t>
            </a:r>
          </a:p>
          <a:p>
            <a:pPr algn="ctr"/>
            <a:endParaRPr lang="en-GB" sz="1200" dirty="0">
              <a:solidFill>
                <a:schemeClr val="tx1"/>
              </a:solidFill>
            </a:endParaRPr>
          </a:p>
        </p:txBody>
      </p:sp>
      <p:sp>
        <p:nvSpPr>
          <p:cNvPr id="19" name="Rectangle: Rounded Corners 18">
            <a:extLst>
              <a:ext uri="{FF2B5EF4-FFF2-40B4-BE49-F238E27FC236}">
                <a16:creationId xmlns:a16="http://schemas.microsoft.com/office/drawing/2014/main" id="{61DF1AC4-4BDE-822E-B838-F7E20BFA6610}"/>
              </a:ext>
            </a:extLst>
          </p:cNvPr>
          <p:cNvSpPr/>
          <p:nvPr/>
        </p:nvSpPr>
        <p:spPr>
          <a:xfrm>
            <a:off x="7440536" y="1089112"/>
            <a:ext cx="2080695"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4. Embed prevention and proactive care</a:t>
            </a:r>
          </a:p>
          <a:p>
            <a:pPr algn="ctr"/>
            <a:endParaRPr lang="en-GB" sz="1200" b="1" dirty="0">
              <a:solidFill>
                <a:schemeClr val="tx1"/>
              </a:solidFill>
            </a:endParaRPr>
          </a:p>
          <a:p>
            <a:pPr algn="ctr"/>
            <a:r>
              <a:rPr lang="en-GB" sz="1200" dirty="0">
                <a:solidFill>
                  <a:schemeClr val="tx1"/>
                </a:solidFill>
              </a:rPr>
              <a:t>Use linked data and risk-stratification to anticipate need and prevent escalation</a:t>
            </a:r>
          </a:p>
          <a:p>
            <a:pPr algn="ctr"/>
            <a:endParaRPr lang="en-GB" sz="1200" b="1" dirty="0">
              <a:solidFill>
                <a:schemeClr val="tx1"/>
              </a:solidFill>
            </a:endParaRPr>
          </a:p>
        </p:txBody>
      </p:sp>
      <p:sp>
        <p:nvSpPr>
          <p:cNvPr id="20" name="Rectangle: Rounded Corners 19">
            <a:extLst>
              <a:ext uri="{FF2B5EF4-FFF2-40B4-BE49-F238E27FC236}">
                <a16:creationId xmlns:a16="http://schemas.microsoft.com/office/drawing/2014/main" id="{70C23F7D-FB8A-65A4-4946-BA7A4A02CFFB}"/>
              </a:ext>
            </a:extLst>
          </p:cNvPr>
          <p:cNvSpPr/>
          <p:nvPr/>
        </p:nvSpPr>
        <p:spPr>
          <a:xfrm>
            <a:off x="9825420" y="1089112"/>
            <a:ext cx="2080694"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5. Oversee delivery against 5 National Goals</a:t>
            </a:r>
          </a:p>
          <a:p>
            <a:pPr algn="ctr"/>
            <a:endParaRPr lang="en-GB" sz="1200" b="1" dirty="0">
              <a:solidFill>
                <a:schemeClr val="tx1"/>
              </a:solidFill>
            </a:endParaRPr>
          </a:p>
          <a:p>
            <a:pPr algn="ctr"/>
            <a:r>
              <a:rPr lang="en-GB" sz="1200" dirty="0">
                <a:solidFill>
                  <a:schemeClr val="tx1"/>
                </a:solidFill>
              </a:rPr>
              <a:t>Must be aligned to Medium-Term Plans and local trajectories.</a:t>
            </a:r>
          </a:p>
          <a:p>
            <a:pPr algn="ctr"/>
            <a:endParaRPr lang="en-GB" sz="1200" dirty="0">
              <a:solidFill>
                <a:schemeClr val="tx1"/>
              </a:solidFill>
            </a:endParaRPr>
          </a:p>
          <a:p>
            <a:pPr algn="ctr"/>
            <a:r>
              <a:rPr lang="en-GB" sz="1200" dirty="0">
                <a:solidFill>
                  <a:schemeClr val="tx1"/>
                </a:solidFill>
              </a:rPr>
              <a:t>See Appendix One</a:t>
            </a:r>
          </a:p>
          <a:p>
            <a:pPr algn="ctr"/>
            <a:endParaRPr lang="en-GB" sz="1200" dirty="0">
              <a:solidFill>
                <a:schemeClr val="tx1"/>
              </a:solidFill>
            </a:endParaRPr>
          </a:p>
          <a:p>
            <a:pPr algn="ctr"/>
            <a:endParaRPr lang="en-GB" sz="1200" dirty="0">
              <a:solidFill>
                <a:schemeClr val="tx1"/>
              </a:solidFill>
            </a:endParaRPr>
          </a:p>
        </p:txBody>
      </p:sp>
      <p:sp>
        <p:nvSpPr>
          <p:cNvPr id="21" name="Rectangle: Rounded Corners 20">
            <a:extLst>
              <a:ext uri="{FF2B5EF4-FFF2-40B4-BE49-F238E27FC236}">
                <a16:creationId xmlns:a16="http://schemas.microsoft.com/office/drawing/2014/main" id="{E73C8805-A5A3-97E5-92E4-D32D94DB42CE}"/>
              </a:ext>
            </a:extLst>
          </p:cNvPr>
          <p:cNvSpPr/>
          <p:nvPr/>
        </p:nvSpPr>
        <p:spPr>
          <a:xfrm>
            <a:off x="9825414" y="3706417"/>
            <a:ext cx="2080695"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10. Ensure genuine community engagement and coproduction</a:t>
            </a:r>
          </a:p>
          <a:p>
            <a:pPr algn="ctr"/>
            <a:endParaRPr lang="en-GB" sz="1200" b="1" dirty="0">
              <a:solidFill>
                <a:schemeClr val="tx1"/>
              </a:solidFill>
            </a:endParaRPr>
          </a:p>
          <a:p>
            <a:pPr algn="ctr"/>
            <a:r>
              <a:rPr lang="en-GB" sz="1200" dirty="0">
                <a:solidFill>
                  <a:schemeClr val="tx1"/>
                </a:solidFill>
              </a:rPr>
              <a:t>Ensure Health &amp; Wellbeing Board members are working alongside residents are partners, to shape priorities and measures</a:t>
            </a:r>
          </a:p>
        </p:txBody>
      </p:sp>
      <p:sp>
        <p:nvSpPr>
          <p:cNvPr id="22" name="Rectangle: Rounded Corners 21">
            <a:extLst>
              <a:ext uri="{FF2B5EF4-FFF2-40B4-BE49-F238E27FC236}">
                <a16:creationId xmlns:a16="http://schemas.microsoft.com/office/drawing/2014/main" id="{668A4099-02BD-51FE-D964-935DA6697AED}"/>
              </a:ext>
            </a:extLst>
          </p:cNvPr>
          <p:cNvSpPr/>
          <p:nvPr/>
        </p:nvSpPr>
        <p:spPr>
          <a:xfrm>
            <a:off x="7440532" y="3706417"/>
            <a:ext cx="2080695"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9. Steward the Neighbourhood Estate vision locally</a:t>
            </a:r>
          </a:p>
          <a:p>
            <a:pPr algn="ctr"/>
            <a:endParaRPr lang="en-GB" sz="1200" b="1" dirty="0">
              <a:solidFill>
                <a:schemeClr val="tx1"/>
              </a:solidFill>
            </a:endParaRPr>
          </a:p>
          <a:p>
            <a:pPr algn="ctr"/>
            <a:r>
              <a:rPr lang="en-GB" sz="1200" dirty="0">
                <a:solidFill>
                  <a:schemeClr val="tx1"/>
                </a:solidFill>
              </a:rPr>
              <a:t>Planning for Neighbourhood Health Centres as ‘community front doors’. Co-locate primary care, community, LA and VCSE. </a:t>
            </a:r>
          </a:p>
        </p:txBody>
      </p:sp>
      <p:sp>
        <p:nvSpPr>
          <p:cNvPr id="23" name="Rectangle: Rounded Corners 22">
            <a:extLst>
              <a:ext uri="{FF2B5EF4-FFF2-40B4-BE49-F238E27FC236}">
                <a16:creationId xmlns:a16="http://schemas.microsoft.com/office/drawing/2014/main" id="{AC6A3694-339F-0E33-6E21-9420F0702EA3}"/>
              </a:ext>
            </a:extLst>
          </p:cNvPr>
          <p:cNvSpPr/>
          <p:nvPr/>
        </p:nvSpPr>
        <p:spPr>
          <a:xfrm>
            <a:off x="5055650" y="3706418"/>
            <a:ext cx="2080695"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8. Adopt National Archetypes</a:t>
            </a:r>
          </a:p>
          <a:p>
            <a:pPr algn="ctr"/>
            <a:endParaRPr lang="en-GB" sz="1200" b="1" dirty="0">
              <a:solidFill>
                <a:schemeClr val="tx1"/>
              </a:solidFill>
            </a:endParaRPr>
          </a:p>
          <a:p>
            <a:pPr algn="ctr"/>
            <a:r>
              <a:rPr lang="en-GB" sz="1200" dirty="0">
                <a:solidFill>
                  <a:schemeClr val="tx1"/>
                </a:solidFill>
              </a:rPr>
              <a:t>Embed enabling conditions at place level. Agree common outcomes/ metrics. Apply incentives. Ensure joint strategic commissioning.</a:t>
            </a:r>
          </a:p>
        </p:txBody>
      </p:sp>
      <p:sp>
        <p:nvSpPr>
          <p:cNvPr id="24" name="Rectangle: Rounded Corners 23">
            <a:extLst>
              <a:ext uri="{FF2B5EF4-FFF2-40B4-BE49-F238E27FC236}">
                <a16:creationId xmlns:a16="http://schemas.microsoft.com/office/drawing/2014/main" id="{4611698B-6361-73E2-E8C8-34F23442B7E4}"/>
              </a:ext>
            </a:extLst>
          </p:cNvPr>
          <p:cNvSpPr/>
          <p:nvPr/>
        </p:nvSpPr>
        <p:spPr>
          <a:xfrm>
            <a:off x="2670768" y="3706419"/>
            <a:ext cx="2080695"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7. Reduce pressure on acute services</a:t>
            </a:r>
          </a:p>
          <a:p>
            <a:pPr algn="ctr"/>
            <a:endParaRPr lang="en-GB" sz="1200" b="1" dirty="0">
              <a:solidFill>
                <a:schemeClr val="tx1"/>
              </a:solidFill>
            </a:endParaRPr>
          </a:p>
          <a:p>
            <a:pPr algn="ctr"/>
            <a:r>
              <a:rPr lang="en-GB" sz="1200" dirty="0">
                <a:solidFill>
                  <a:schemeClr val="tx1"/>
                </a:solidFill>
              </a:rPr>
              <a:t>Expand neighbourhood-based alternatives. Move appropriate outpatient activity to neighbourhoods and improve discharge coordination</a:t>
            </a:r>
          </a:p>
        </p:txBody>
      </p:sp>
      <p:sp>
        <p:nvSpPr>
          <p:cNvPr id="25" name="Rectangle: Rounded Corners 24">
            <a:extLst>
              <a:ext uri="{FF2B5EF4-FFF2-40B4-BE49-F238E27FC236}">
                <a16:creationId xmlns:a16="http://schemas.microsoft.com/office/drawing/2014/main" id="{A5565AE8-EAFA-E45C-F804-6F78AF27D791}"/>
              </a:ext>
            </a:extLst>
          </p:cNvPr>
          <p:cNvSpPr/>
          <p:nvPr/>
        </p:nvSpPr>
        <p:spPr>
          <a:xfrm>
            <a:off x="285886" y="3706419"/>
            <a:ext cx="2080695" cy="2222369"/>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6. Drive integration to cut waste and duplication</a:t>
            </a:r>
          </a:p>
          <a:p>
            <a:pPr algn="ctr"/>
            <a:endParaRPr lang="en-GB" sz="1200" b="1" dirty="0">
              <a:solidFill>
                <a:schemeClr val="tx1"/>
              </a:solidFill>
            </a:endParaRPr>
          </a:p>
          <a:p>
            <a:pPr algn="ctr"/>
            <a:r>
              <a:rPr lang="en-GB" sz="1200" dirty="0">
                <a:solidFill>
                  <a:schemeClr val="tx1"/>
                </a:solidFill>
              </a:rPr>
              <a:t>Apply a strong ‘digital’ approach (SPOAs, Shared information Systems, access to services via phone/ online as well as in person)</a:t>
            </a:r>
          </a:p>
        </p:txBody>
      </p:sp>
      <p:sp>
        <p:nvSpPr>
          <p:cNvPr id="26" name="Slide Number Placeholder 2">
            <a:extLst>
              <a:ext uri="{FF2B5EF4-FFF2-40B4-BE49-F238E27FC236}">
                <a16:creationId xmlns:a16="http://schemas.microsoft.com/office/drawing/2014/main" id="{D5D5A491-0F1C-E700-2488-8FAB7F1BC837}"/>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8</a:t>
            </a:fld>
            <a:endParaRPr lang="en-GB" sz="1100" b="1" dirty="0">
              <a:solidFill>
                <a:schemeClr val="bg1"/>
              </a:solidFill>
            </a:endParaRPr>
          </a:p>
        </p:txBody>
      </p:sp>
    </p:spTree>
    <p:extLst>
      <p:ext uri="{BB962C8B-B14F-4D97-AF65-F5344CB8AC3E}">
        <p14:creationId xmlns:p14="http://schemas.microsoft.com/office/powerpoint/2010/main" val="155659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650E-A4B9-81FF-4FFA-F048B522EF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B87AEA-A89B-A181-023A-352B3007FEB3}"/>
              </a:ext>
            </a:extLst>
          </p:cNvPr>
          <p:cNvSpPr/>
          <p:nvPr/>
        </p:nvSpPr>
        <p:spPr>
          <a:xfrm>
            <a:off x="0" y="6530779"/>
            <a:ext cx="12192000" cy="327221"/>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7657F9CE-C2F3-9441-EE82-82CF7A017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1" y="6204841"/>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469C76F6-11B1-3C2E-4EFD-337B40F75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686" y="6204840"/>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31AD24F9-CDDD-41AA-B984-D543442B6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923" y="6204839"/>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129593B9-9844-CA5D-4670-7FB9DC8A8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9" y="6155920"/>
            <a:ext cx="879868" cy="7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a:extLst>
              <a:ext uri="{FF2B5EF4-FFF2-40B4-BE49-F238E27FC236}">
                <a16:creationId xmlns:a16="http://schemas.microsoft.com/office/drawing/2014/main" id="{D7FA262D-C22E-7F74-7D05-49640719C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934" y="6354681"/>
            <a:ext cx="479134" cy="4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6E3FD08D-5B25-9AD7-A5BD-B9F1787A9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50" y="6204839"/>
            <a:ext cx="657980" cy="6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9CC07AF6-0E1C-BF9A-4410-C583B11720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07666" y="6281931"/>
            <a:ext cx="725517" cy="62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5AD1583B-864D-FB9D-DFE2-F738F7E23C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2320" y="6349017"/>
            <a:ext cx="396154" cy="48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65DF8A12-8A29-0BDE-C8D5-DABDE8613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2979" y="6349017"/>
            <a:ext cx="419095" cy="48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89FDB6EE-2CC2-412C-123E-940457E2DF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656" y="6289062"/>
            <a:ext cx="489533" cy="48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Healthy communities main icon in orange">
            <a:extLst>
              <a:ext uri="{FF2B5EF4-FFF2-40B4-BE49-F238E27FC236}">
                <a16:creationId xmlns:a16="http://schemas.microsoft.com/office/drawing/2014/main" id="{A8765F37-3AED-5745-7514-366CEC0ED4F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883" y="156527"/>
            <a:ext cx="566981" cy="566981"/>
          </a:xfrm>
          <a:prstGeom prst="rect">
            <a:avLst/>
          </a:prstGeom>
        </p:spPr>
      </p:pic>
      <p:sp>
        <p:nvSpPr>
          <p:cNvPr id="27" name="Rectangle: Rounded Corners 26">
            <a:extLst>
              <a:ext uri="{FF2B5EF4-FFF2-40B4-BE49-F238E27FC236}">
                <a16:creationId xmlns:a16="http://schemas.microsoft.com/office/drawing/2014/main" id="{822450DD-FD67-E7DC-F604-6814D5AC7966}"/>
              </a:ext>
            </a:extLst>
          </p:cNvPr>
          <p:cNvSpPr/>
          <p:nvPr/>
        </p:nvSpPr>
        <p:spPr>
          <a:xfrm>
            <a:off x="4193280" y="1477608"/>
            <a:ext cx="3554821" cy="613506"/>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Agree Neighbourhood footprints around natural communities</a:t>
            </a:r>
          </a:p>
        </p:txBody>
      </p:sp>
      <p:sp>
        <p:nvSpPr>
          <p:cNvPr id="28" name="Rectangle: Rounded Corners 27">
            <a:extLst>
              <a:ext uri="{FF2B5EF4-FFF2-40B4-BE49-F238E27FC236}">
                <a16:creationId xmlns:a16="http://schemas.microsoft.com/office/drawing/2014/main" id="{D41E8F54-2E72-870B-4F91-5E771F1D371B}"/>
              </a:ext>
            </a:extLst>
          </p:cNvPr>
          <p:cNvSpPr/>
          <p:nvPr/>
        </p:nvSpPr>
        <p:spPr>
          <a:xfrm>
            <a:off x="8280987" y="1477608"/>
            <a:ext cx="3554821" cy="613506"/>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Agree plan to develop INTs for high-priority cohorts (with devolved budgets)</a:t>
            </a:r>
          </a:p>
        </p:txBody>
      </p:sp>
      <p:sp>
        <p:nvSpPr>
          <p:cNvPr id="30" name="Rectangle: Rounded Corners 29">
            <a:extLst>
              <a:ext uri="{FF2B5EF4-FFF2-40B4-BE49-F238E27FC236}">
                <a16:creationId xmlns:a16="http://schemas.microsoft.com/office/drawing/2014/main" id="{75280349-A9B3-23B3-D40D-DEA45B2820FC}"/>
              </a:ext>
            </a:extLst>
          </p:cNvPr>
          <p:cNvSpPr/>
          <p:nvPr/>
        </p:nvSpPr>
        <p:spPr>
          <a:xfrm>
            <a:off x="4193280" y="2707594"/>
            <a:ext cx="3554821" cy="613506"/>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Reduce non-elective admissions and bed days, via neighbourhood UEC, rehab &amp; reablement</a:t>
            </a:r>
          </a:p>
        </p:txBody>
      </p:sp>
      <p:sp>
        <p:nvSpPr>
          <p:cNvPr id="31" name="Rectangle: Rounded Corners 30">
            <a:extLst>
              <a:ext uri="{FF2B5EF4-FFF2-40B4-BE49-F238E27FC236}">
                <a16:creationId xmlns:a16="http://schemas.microsoft.com/office/drawing/2014/main" id="{1572F7A4-C25E-289D-F770-C9142A52A244}"/>
              </a:ext>
            </a:extLst>
          </p:cNvPr>
          <p:cNvSpPr/>
          <p:nvPr/>
        </p:nvSpPr>
        <p:spPr>
          <a:xfrm>
            <a:off x="4193279" y="3986494"/>
            <a:ext cx="3554821" cy="613505"/>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Improve access to GPs, ensuring GMC contracted core hours + new Urgent access requirements</a:t>
            </a:r>
          </a:p>
        </p:txBody>
      </p:sp>
      <p:sp>
        <p:nvSpPr>
          <p:cNvPr id="32" name="Rectangle: Rounded Corners 31">
            <a:extLst>
              <a:ext uri="{FF2B5EF4-FFF2-40B4-BE49-F238E27FC236}">
                <a16:creationId xmlns:a16="http://schemas.microsoft.com/office/drawing/2014/main" id="{A21C8D11-A240-87EA-7F36-67DD8B081870}"/>
              </a:ext>
            </a:extLst>
          </p:cNvPr>
          <p:cNvSpPr/>
          <p:nvPr/>
        </p:nvSpPr>
        <p:spPr>
          <a:xfrm>
            <a:off x="8280987" y="2707593"/>
            <a:ext cx="3554821" cy="613507"/>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Develop plans for transformed elective pathways, via devolved budgets for reduced RTT</a:t>
            </a:r>
          </a:p>
        </p:txBody>
      </p:sp>
      <p:sp>
        <p:nvSpPr>
          <p:cNvPr id="33" name="Rectangle: Rounded Corners 32">
            <a:extLst>
              <a:ext uri="{FF2B5EF4-FFF2-40B4-BE49-F238E27FC236}">
                <a16:creationId xmlns:a16="http://schemas.microsoft.com/office/drawing/2014/main" id="{E3FCCFC9-2413-E50A-69E0-3851269976A2}"/>
              </a:ext>
            </a:extLst>
          </p:cNvPr>
          <p:cNvSpPr/>
          <p:nvPr/>
        </p:nvSpPr>
        <p:spPr>
          <a:xfrm>
            <a:off x="4193279" y="5162475"/>
            <a:ext cx="3554821" cy="613509"/>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Establish data-sharing arrangements for robust patient identification &amp; evaluation</a:t>
            </a:r>
          </a:p>
        </p:txBody>
      </p:sp>
      <p:sp>
        <p:nvSpPr>
          <p:cNvPr id="34" name="Rectangle: Rounded Corners 33">
            <a:extLst>
              <a:ext uri="{FF2B5EF4-FFF2-40B4-BE49-F238E27FC236}">
                <a16:creationId xmlns:a16="http://schemas.microsoft.com/office/drawing/2014/main" id="{2B55DEBC-9E57-F23D-EE86-43BE7C96975E}"/>
              </a:ext>
            </a:extLst>
          </p:cNvPr>
          <p:cNvSpPr/>
          <p:nvPr/>
        </p:nvSpPr>
        <p:spPr>
          <a:xfrm>
            <a:off x="8280988" y="3935034"/>
            <a:ext cx="3554821" cy="613508"/>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Confirm Better Care (Pooled) Funding arrangements (inc. increase to ICB contributions)</a:t>
            </a:r>
          </a:p>
        </p:txBody>
      </p:sp>
      <p:sp>
        <p:nvSpPr>
          <p:cNvPr id="35" name="Rectangle: Rounded Corners 34">
            <a:extLst>
              <a:ext uri="{FF2B5EF4-FFF2-40B4-BE49-F238E27FC236}">
                <a16:creationId xmlns:a16="http://schemas.microsoft.com/office/drawing/2014/main" id="{8F9E7211-9ABF-A8AF-E8FF-A0868ED5AA7B}"/>
              </a:ext>
            </a:extLst>
          </p:cNvPr>
          <p:cNvSpPr/>
          <p:nvPr/>
        </p:nvSpPr>
        <p:spPr>
          <a:xfrm>
            <a:off x="8280989" y="5162476"/>
            <a:ext cx="3554821" cy="613508"/>
          </a:xfrm>
          <a:prstGeom prst="roundRect">
            <a:avLst/>
          </a:prstGeom>
          <a:solidFill>
            <a:schemeClr val="bg1"/>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Improve Primary-Secondary care interface via Red-Tape Challenge</a:t>
            </a:r>
          </a:p>
        </p:txBody>
      </p:sp>
      <p:sp>
        <p:nvSpPr>
          <p:cNvPr id="13" name="TextBox 12">
            <a:extLst>
              <a:ext uri="{FF2B5EF4-FFF2-40B4-BE49-F238E27FC236}">
                <a16:creationId xmlns:a16="http://schemas.microsoft.com/office/drawing/2014/main" id="{898A7AFB-F1BE-8888-9B29-B17F3DC60292}"/>
              </a:ext>
            </a:extLst>
          </p:cNvPr>
          <p:cNvSpPr txBox="1"/>
          <p:nvPr/>
        </p:nvSpPr>
        <p:spPr>
          <a:xfrm>
            <a:off x="725852" y="153821"/>
            <a:ext cx="6282965" cy="646331"/>
          </a:xfrm>
          <a:prstGeom prst="rect">
            <a:avLst/>
          </a:prstGeom>
          <a:noFill/>
        </p:spPr>
        <p:txBody>
          <a:bodyPr wrap="square" rtlCol="0">
            <a:spAutoFit/>
          </a:bodyPr>
          <a:lstStyle/>
          <a:p>
            <a:r>
              <a:rPr lang="en-GB" b="1" dirty="0">
                <a:solidFill>
                  <a:schemeClr val="tx2"/>
                </a:solidFill>
              </a:rPr>
              <a:t>Neighbourhood Health Framework</a:t>
            </a:r>
          </a:p>
          <a:p>
            <a:r>
              <a:rPr lang="en-GB" b="1" dirty="0">
                <a:solidFill>
                  <a:schemeClr val="bg1">
                    <a:lumMod val="50000"/>
                  </a:schemeClr>
                </a:solidFill>
              </a:rPr>
              <a:t>Immediate changes to be made (2026-27)</a:t>
            </a:r>
          </a:p>
        </p:txBody>
      </p:sp>
      <p:sp>
        <p:nvSpPr>
          <p:cNvPr id="15" name="Slide Number Placeholder 2">
            <a:extLst>
              <a:ext uri="{FF2B5EF4-FFF2-40B4-BE49-F238E27FC236}">
                <a16:creationId xmlns:a16="http://schemas.microsoft.com/office/drawing/2014/main" id="{391642BA-22ED-6E26-7384-D9838B1E19CC}"/>
              </a:ext>
            </a:extLst>
          </p:cNvPr>
          <p:cNvSpPr txBox="1">
            <a:spLocks/>
          </p:cNvSpPr>
          <p:nvPr/>
        </p:nvSpPr>
        <p:spPr>
          <a:xfrm>
            <a:off x="10058400" y="65841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b="1" dirty="0">
                <a:solidFill>
                  <a:schemeClr val="bg1"/>
                </a:solidFill>
              </a:rPr>
              <a:t>Slide </a:t>
            </a:r>
            <a:fld id="{6CC72DD5-14A2-49B9-A213-0F99922027F3}" type="slidenum">
              <a:rPr lang="en-GB" sz="1100" b="1" smtClean="0">
                <a:solidFill>
                  <a:schemeClr val="bg1"/>
                </a:solidFill>
              </a:rPr>
              <a:pPr algn="r"/>
              <a:t>9</a:t>
            </a:fld>
            <a:endParaRPr lang="en-GB" sz="1100" b="1" dirty="0">
              <a:solidFill>
                <a:schemeClr val="bg1"/>
              </a:solidFill>
            </a:endParaRPr>
          </a:p>
        </p:txBody>
      </p:sp>
      <p:sp>
        <p:nvSpPr>
          <p:cNvPr id="17" name="Rectangle: Rounded Corners 16">
            <a:extLst>
              <a:ext uri="{FF2B5EF4-FFF2-40B4-BE49-F238E27FC236}">
                <a16:creationId xmlns:a16="http://schemas.microsoft.com/office/drawing/2014/main" id="{5473843B-25D6-A982-4B30-B81F775804B3}"/>
              </a:ext>
            </a:extLst>
          </p:cNvPr>
          <p:cNvSpPr/>
          <p:nvPr/>
        </p:nvSpPr>
        <p:spPr>
          <a:xfrm>
            <a:off x="725852" y="1477607"/>
            <a:ext cx="2987852" cy="1304781"/>
          </a:xfrm>
          <a:prstGeom prst="roundRect">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r>
              <a:rPr lang="en-GB" sz="1400" b="1" dirty="0">
                <a:solidFill>
                  <a:sysClr val="windowText" lastClr="000000"/>
                </a:solidFill>
              </a:rPr>
              <a:t>Develop Transformation Plans around neighbourhoods</a:t>
            </a:r>
          </a:p>
        </p:txBody>
      </p:sp>
      <p:sp>
        <p:nvSpPr>
          <p:cNvPr id="18" name="Rectangle: Rounded Corners 17">
            <a:extLst>
              <a:ext uri="{FF2B5EF4-FFF2-40B4-BE49-F238E27FC236}">
                <a16:creationId xmlns:a16="http://schemas.microsoft.com/office/drawing/2014/main" id="{8F6F0981-CD6D-8E7B-5FED-F7CAD22E3E5A}"/>
              </a:ext>
            </a:extLst>
          </p:cNvPr>
          <p:cNvSpPr/>
          <p:nvPr/>
        </p:nvSpPr>
        <p:spPr>
          <a:xfrm>
            <a:off x="725851" y="2975674"/>
            <a:ext cx="2987852" cy="1304781"/>
          </a:xfrm>
          <a:prstGeom prst="roundRect">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r>
              <a:rPr lang="en-GB" sz="1400" b="1" dirty="0">
                <a:solidFill>
                  <a:sysClr val="windowText" lastClr="000000"/>
                </a:solidFill>
              </a:rPr>
              <a:t>Devolve budgets for greater Provider/ Partner ownership of outcomes</a:t>
            </a:r>
          </a:p>
        </p:txBody>
      </p:sp>
      <p:sp>
        <p:nvSpPr>
          <p:cNvPr id="21" name="Rectangle: Rounded Corners 20">
            <a:extLst>
              <a:ext uri="{FF2B5EF4-FFF2-40B4-BE49-F238E27FC236}">
                <a16:creationId xmlns:a16="http://schemas.microsoft.com/office/drawing/2014/main" id="{2F7971EF-7BAD-86F5-FE96-191824180C13}"/>
              </a:ext>
            </a:extLst>
          </p:cNvPr>
          <p:cNvSpPr/>
          <p:nvPr/>
        </p:nvSpPr>
        <p:spPr>
          <a:xfrm>
            <a:off x="725851" y="4473741"/>
            <a:ext cx="2987852" cy="1304781"/>
          </a:xfrm>
          <a:prstGeom prst="roundRect">
            <a:avLst/>
          </a:prstGeom>
          <a:solidFill>
            <a:schemeClr val="bg1"/>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r>
              <a:rPr lang="en-GB" sz="1400" b="1" dirty="0">
                <a:solidFill>
                  <a:sysClr val="windowText" lastClr="000000"/>
                </a:solidFill>
              </a:rPr>
              <a:t>Increase access and reduce </a:t>
            </a:r>
          </a:p>
          <a:p>
            <a:pPr algn="ctr"/>
            <a:r>
              <a:rPr lang="en-GB" sz="1400" b="1" dirty="0">
                <a:solidFill>
                  <a:sysClr val="windowText" lastClr="000000"/>
                </a:solidFill>
              </a:rPr>
              <a:t>wait times</a:t>
            </a:r>
          </a:p>
        </p:txBody>
      </p:sp>
      <p:sp>
        <p:nvSpPr>
          <p:cNvPr id="36" name="Oval 35">
            <a:extLst>
              <a:ext uri="{FF2B5EF4-FFF2-40B4-BE49-F238E27FC236}">
                <a16:creationId xmlns:a16="http://schemas.microsoft.com/office/drawing/2014/main" id="{A500E5ED-505C-4DBD-B957-78C66C0271BD}"/>
              </a:ext>
            </a:extLst>
          </p:cNvPr>
          <p:cNvSpPr/>
          <p:nvPr/>
        </p:nvSpPr>
        <p:spPr>
          <a:xfrm>
            <a:off x="344802" y="1773191"/>
            <a:ext cx="762097" cy="713612"/>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452319B1-F05F-1053-05E4-6E6F1C2E9720}"/>
              </a:ext>
            </a:extLst>
          </p:cNvPr>
          <p:cNvSpPr/>
          <p:nvPr/>
        </p:nvSpPr>
        <p:spPr>
          <a:xfrm>
            <a:off x="344802" y="3222476"/>
            <a:ext cx="762097" cy="713612"/>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D71D5F3A-D4F9-2451-5F69-A48EADA5BCA3}"/>
              </a:ext>
            </a:extLst>
          </p:cNvPr>
          <p:cNvSpPr/>
          <p:nvPr/>
        </p:nvSpPr>
        <p:spPr>
          <a:xfrm>
            <a:off x="344801" y="4764625"/>
            <a:ext cx="762097" cy="713612"/>
          </a:xfrm>
          <a:prstGeom prst="ellipse">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Gráfico 232">
            <a:extLst>
              <a:ext uri="{FF2B5EF4-FFF2-40B4-BE49-F238E27FC236}">
                <a16:creationId xmlns:a16="http://schemas.microsoft.com/office/drawing/2014/main" id="{F69A148C-4570-F41E-B9B5-6592FD413006}"/>
              </a:ext>
            </a:extLst>
          </p:cNvPr>
          <p:cNvSpPr/>
          <p:nvPr/>
        </p:nvSpPr>
        <p:spPr>
          <a:xfrm>
            <a:off x="569482" y="1912644"/>
            <a:ext cx="312737" cy="468986"/>
          </a:xfrm>
          <a:custGeom>
            <a:avLst/>
            <a:gdLst>
              <a:gd name="connsiteX0" fmla="*/ 428123 w 428129"/>
              <a:gd name="connsiteY0" fmla="*/ 487584 h 570832"/>
              <a:gd name="connsiteX1" fmla="*/ 428123 w 428129"/>
              <a:gd name="connsiteY1" fmla="*/ 11893 h 570832"/>
              <a:gd name="connsiteX2" fmla="*/ 416231 w 428129"/>
              <a:gd name="connsiteY2" fmla="*/ 0 h 570832"/>
              <a:gd name="connsiteX3" fmla="*/ 47569 w 428129"/>
              <a:gd name="connsiteY3" fmla="*/ 0 h 570832"/>
              <a:gd name="connsiteX4" fmla="*/ 0 w 428129"/>
              <a:gd name="connsiteY4" fmla="*/ 47570 h 570832"/>
              <a:gd name="connsiteX5" fmla="*/ 0 w 428129"/>
              <a:gd name="connsiteY5" fmla="*/ 523263 h 570832"/>
              <a:gd name="connsiteX6" fmla="*/ 47570 w 428129"/>
              <a:gd name="connsiteY6" fmla="*/ 570832 h 570832"/>
              <a:gd name="connsiteX7" fmla="*/ 416232 w 428129"/>
              <a:gd name="connsiteY7" fmla="*/ 570832 h 570832"/>
              <a:gd name="connsiteX8" fmla="*/ 426707 w 428129"/>
              <a:gd name="connsiteY8" fmla="*/ 564550 h 570832"/>
              <a:gd name="connsiteX9" fmla="*/ 426126 w 428129"/>
              <a:gd name="connsiteY9" fmla="*/ 552344 h 570832"/>
              <a:gd name="connsiteX10" fmla="*/ 426126 w 428129"/>
              <a:gd name="connsiteY10" fmla="*/ 494182 h 570832"/>
              <a:gd name="connsiteX11" fmla="*/ 428123 w 428129"/>
              <a:gd name="connsiteY11" fmla="*/ 487584 h 570832"/>
              <a:gd name="connsiteX12" fmla="*/ 95138 w 428129"/>
              <a:gd name="connsiteY12" fmla="*/ 202169 h 570832"/>
              <a:gd name="connsiteX13" fmla="*/ 107031 w 428129"/>
              <a:gd name="connsiteY13" fmla="*/ 190276 h 570832"/>
              <a:gd name="connsiteX14" fmla="*/ 166492 w 428129"/>
              <a:gd name="connsiteY14" fmla="*/ 190276 h 570832"/>
              <a:gd name="connsiteX15" fmla="*/ 166492 w 428129"/>
              <a:gd name="connsiteY15" fmla="*/ 130815 h 570832"/>
              <a:gd name="connsiteX16" fmla="*/ 178385 w 428129"/>
              <a:gd name="connsiteY16" fmla="*/ 118922 h 570832"/>
              <a:gd name="connsiteX17" fmla="*/ 249739 w 428129"/>
              <a:gd name="connsiteY17" fmla="*/ 118922 h 570832"/>
              <a:gd name="connsiteX18" fmla="*/ 261631 w 428129"/>
              <a:gd name="connsiteY18" fmla="*/ 130815 h 570832"/>
              <a:gd name="connsiteX19" fmla="*/ 261631 w 428129"/>
              <a:gd name="connsiteY19" fmla="*/ 190276 h 570832"/>
              <a:gd name="connsiteX20" fmla="*/ 321092 w 428129"/>
              <a:gd name="connsiteY20" fmla="*/ 190276 h 570832"/>
              <a:gd name="connsiteX21" fmla="*/ 332985 w 428129"/>
              <a:gd name="connsiteY21" fmla="*/ 202169 h 570832"/>
              <a:gd name="connsiteX22" fmla="*/ 332985 w 428129"/>
              <a:gd name="connsiteY22" fmla="*/ 273523 h 570832"/>
              <a:gd name="connsiteX23" fmla="*/ 321092 w 428129"/>
              <a:gd name="connsiteY23" fmla="*/ 285416 h 570832"/>
              <a:gd name="connsiteX24" fmla="*/ 261631 w 428129"/>
              <a:gd name="connsiteY24" fmla="*/ 285416 h 570832"/>
              <a:gd name="connsiteX25" fmla="*/ 261631 w 428129"/>
              <a:gd name="connsiteY25" fmla="*/ 344877 h 570832"/>
              <a:gd name="connsiteX26" fmla="*/ 249739 w 428129"/>
              <a:gd name="connsiteY26" fmla="*/ 356769 h 570832"/>
              <a:gd name="connsiteX27" fmla="*/ 178385 w 428129"/>
              <a:gd name="connsiteY27" fmla="*/ 356769 h 570832"/>
              <a:gd name="connsiteX28" fmla="*/ 166492 w 428129"/>
              <a:gd name="connsiteY28" fmla="*/ 344877 h 570832"/>
              <a:gd name="connsiteX29" fmla="*/ 166492 w 428129"/>
              <a:gd name="connsiteY29" fmla="*/ 285416 h 570832"/>
              <a:gd name="connsiteX30" fmla="*/ 107031 w 428129"/>
              <a:gd name="connsiteY30" fmla="*/ 285416 h 570832"/>
              <a:gd name="connsiteX31" fmla="*/ 95138 w 428129"/>
              <a:gd name="connsiteY31" fmla="*/ 273523 h 570832"/>
              <a:gd name="connsiteX32" fmla="*/ 95138 w 428129"/>
              <a:gd name="connsiteY32" fmla="*/ 202169 h 570832"/>
              <a:gd name="connsiteX33" fmla="*/ 397324 w 428129"/>
              <a:gd name="connsiteY33" fmla="*/ 547047 h 570832"/>
              <a:gd name="connsiteX34" fmla="*/ 47569 w 428129"/>
              <a:gd name="connsiteY34" fmla="*/ 547047 h 570832"/>
              <a:gd name="connsiteX35" fmla="*/ 23784 w 428129"/>
              <a:gd name="connsiteY35" fmla="*/ 523263 h 570832"/>
              <a:gd name="connsiteX36" fmla="*/ 47569 w 428129"/>
              <a:gd name="connsiteY36" fmla="*/ 499478 h 570832"/>
              <a:gd name="connsiteX37" fmla="*/ 397608 w 428129"/>
              <a:gd name="connsiteY37" fmla="*/ 499478 h 570832"/>
              <a:gd name="connsiteX38" fmla="*/ 397324 w 428129"/>
              <a:gd name="connsiteY38" fmla="*/ 547047 h 57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8129" h="570832">
                <a:moveTo>
                  <a:pt x="428123" y="487584"/>
                </a:moveTo>
                <a:lnTo>
                  <a:pt x="428123" y="11893"/>
                </a:lnTo>
                <a:cubicBezTo>
                  <a:pt x="428123" y="5319"/>
                  <a:pt x="422804" y="0"/>
                  <a:pt x="416231" y="0"/>
                </a:cubicBezTo>
                <a:lnTo>
                  <a:pt x="47569" y="0"/>
                </a:lnTo>
                <a:cubicBezTo>
                  <a:pt x="21346" y="0"/>
                  <a:pt x="0" y="21334"/>
                  <a:pt x="0" y="47570"/>
                </a:cubicBezTo>
                <a:lnTo>
                  <a:pt x="0" y="523263"/>
                </a:lnTo>
                <a:cubicBezTo>
                  <a:pt x="0" y="549497"/>
                  <a:pt x="21346" y="570832"/>
                  <a:pt x="47570" y="570832"/>
                </a:cubicBezTo>
                <a:lnTo>
                  <a:pt x="416232" y="570832"/>
                </a:lnTo>
                <a:cubicBezTo>
                  <a:pt x="420622" y="570832"/>
                  <a:pt x="424640" y="568416"/>
                  <a:pt x="426707" y="564550"/>
                </a:cubicBezTo>
                <a:cubicBezTo>
                  <a:pt x="428798" y="560682"/>
                  <a:pt x="428566" y="555991"/>
                  <a:pt x="426126" y="552344"/>
                </a:cubicBezTo>
                <a:cubicBezTo>
                  <a:pt x="414350" y="534679"/>
                  <a:pt x="414350" y="511847"/>
                  <a:pt x="426126" y="494182"/>
                </a:cubicBezTo>
                <a:cubicBezTo>
                  <a:pt x="427389" y="492293"/>
                  <a:pt x="428123" y="490031"/>
                  <a:pt x="428123" y="487584"/>
                </a:cubicBezTo>
                <a:close/>
                <a:moveTo>
                  <a:pt x="95138" y="202169"/>
                </a:moveTo>
                <a:cubicBezTo>
                  <a:pt x="95138" y="195595"/>
                  <a:pt x="100457" y="190276"/>
                  <a:pt x="107031" y="190276"/>
                </a:cubicBezTo>
                <a:lnTo>
                  <a:pt x="166492" y="190276"/>
                </a:lnTo>
                <a:lnTo>
                  <a:pt x="166492" y="130815"/>
                </a:lnTo>
                <a:cubicBezTo>
                  <a:pt x="166492" y="124242"/>
                  <a:pt x="171811" y="118922"/>
                  <a:pt x="178385" y="118922"/>
                </a:cubicBezTo>
                <a:lnTo>
                  <a:pt x="249739" y="118922"/>
                </a:lnTo>
                <a:cubicBezTo>
                  <a:pt x="256312" y="118922"/>
                  <a:pt x="261631" y="124242"/>
                  <a:pt x="261631" y="130815"/>
                </a:cubicBezTo>
                <a:lnTo>
                  <a:pt x="261631" y="190276"/>
                </a:lnTo>
                <a:lnTo>
                  <a:pt x="321092" y="190276"/>
                </a:lnTo>
                <a:cubicBezTo>
                  <a:pt x="327666" y="190276"/>
                  <a:pt x="332985" y="195595"/>
                  <a:pt x="332985" y="202169"/>
                </a:cubicBezTo>
                <a:lnTo>
                  <a:pt x="332985" y="273523"/>
                </a:lnTo>
                <a:cubicBezTo>
                  <a:pt x="332985" y="280096"/>
                  <a:pt x="327666" y="285416"/>
                  <a:pt x="321092" y="285416"/>
                </a:cubicBezTo>
                <a:lnTo>
                  <a:pt x="261631" y="285416"/>
                </a:lnTo>
                <a:lnTo>
                  <a:pt x="261631" y="344877"/>
                </a:lnTo>
                <a:cubicBezTo>
                  <a:pt x="261631" y="351450"/>
                  <a:pt x="256312" y="356769"/>
                  <a:pt x="249739" y="356769"/>
                </a:cubicBezTo>
                <a:lnTo>
                  <a:pt x="178385" y="356769"/>
                </a:lnTo>
                <a:cubicBezTo>
                  <a:pt x="171811" y="356769"/>
                  <a:pt x="166492" y="351450"/>
                  <a:pt x="166492" y="344877"/>
                </a:cubicBezTo>
                <a:lnTo>
                  <a:pt x="166492" y="285416"/>
                </a:lnTo>
                <a:lnTo>
                  <a:pt x="107031" y="285416"/>
                </a:lnTo>
                <a:cubicBezTo>
                  <a:pt x="100457" y="285416"/>
                  <a:pt x="95138" y="280096"/>
                  <a:pt x="95138" y="273523"/>
                </a:cubicBezTo>
                <a:lnTo>
                  <a:pt x="95138" y="202169"/>
                </a:lnTo>
                <a:close/>
                <a:moveTo>
                  <a:pt x="397324" y="547047"/>
                </a:moveTo>
                <a:lnTo>
                  <a:pt x="47569" y="547047"/>
                </a:lnTo>
                <a:cubicBezTo>
                  <a:pt x="34445" y="547047"/>
                  <a:pt x="23784" y="536374"/>
                  <a:pt x="23784" y="523263"/>
                </a:cubicBezTo>
                <a:cubicBezTo>
                  <a:pt x="23784" y="510151"/>
                  <a:pt x="34446" y="499478"/>
                  <a:pt x="47569" y="499478"/>
                </a:cubicBezTo>
                <a:lnTo>
                  <a:pt x="397608" y="499478"/>
                </a:lnTo>
                <a:cubicBezTo>
                  <a:pt x="392492" y="514945"/>
                  <a:pt x="392218" y="531580"/>
                  <a:pt x="397324" y="547047"/>
                </a:cubicBezTo>
                <a:close/>
              </a:path>
            </a:pathLst>
          </a:custGeom>
          <a:solidFill>
            <a:schemeClr val="bg1"/>
          </a:solidFill>
          <a:ln w="1098" cap="flat">
            <a:noFill/>
            <a:prstDash val="solid"/>
            <a:miter/>
          </a:ln>
        </p:spPr>
        <p:txBody>
          <a:bodyPr rtlCol="0" anchor="ctr"/>
          <a:lstStyle/>
          <a:p>
            <a:endParaRPr lang="es-MX"/>
          </a:p>
        </p:txBody>
      </p:sp>
      <p:grpSp>
        <p:nvGrpSpPr>
          <p:cNvPr id="40" name="Gráfico 30">
            <a:extLst>
              <a:ext uri="{FF2B5EF4-FFF2-40B4-BE49-F238E27FC236}">
                <a16:creationId xmlns:a16="http://schemas.microsoft.com/office/drawing/2014/main" id="{50F88540-A8C2-31F1-3B13-EEE221EE5EDA}"/>
              </a:ext>
            </a:extLst>
          </p:cNvPr>
          <p:cNvGrpSpPr/>
          <p:nvPr/>
        </p:nvGrpSpPr>
        <p:grpSpPr>
          <a:xfrm>
            <a:off x="492454" y="3359964"/>
            <a:ext cx="466790" cy="438636"/>
            <a:chOff x="5119543" y="1514163"/>
            <a:chExt cx="597977" cy="597977"/>
          </a:xfrm>
          <a:solidFill>
            <a:schemeClr val="bg1"/>
          </a:solidFill>
        </p:grpSpPr>
        <p:sp>
          <p:nvSpPr>
            <p:cNvPr id="41" name="Forma libre 331">
              <a:extLst>
                <a:ext uri="{FF2B5EF4-FFF2-40B4-BE49-F238E27FC236}">
                  <a16:creationId xmlns:a16="http://schemas.microsoft.com/office/drawing/2014/main" id="{63E97707-5B60-0CD0-B764-FDE0E8352B07}"/>
                </a:ext>
              </a:extLst>
            </p:cNvPr>
            <p:cNvSpPr/>
            <p:nvPr/>
          </p:nvSpPr>
          <p:spPr>
            <a:xfrm>
              <a:off x="5118667" y="1513287"/>
              <a:ext cx="599145" cy="599145"/>
            </a:xfrm>
            <a:custGeom>
              <a:avLst/>
              <a:gdLst>
                <a:gd name="connsiteX0" fmla="*/ 586395 w 599144"/>
                <a:gd name="connsiteY0" fmla="*/ 274949 h 599144"/>
                <a:gd name="connsiteX1" fmla="*/ 570165 w 599144"/>
                <a:gd name="connsiteY1" fmla="*/ 273343 h 599144"/>
                <a:gd name="connsiteX2" fmla="*/ 573936 w 599144"/>
                <a:gd name="connsiteY2" fmla="*/ 237576 h 599144"/>
                <a:gd name="connsiteX3" fmla="*/ 536563 w 599144"/>
                <a:gd name="connsiteY3" fmla="*/ 200202 h 599144"/>
                <a:gd name="connsiteX4" fmla="*/ 499189 w 599144"/>
                <a:gd name="connsiteY4" fmla="*/ 237576 h 599144"/>
                <a:gd name="connsiteX5" fmla="*/ 539081 w 599144"/>
                <a:gd name="connsiteY5" fmla="*/ 288915 h 599144"/>
                <a:gd name="connsiteX6" fmla="*/ 526777 w 599144"/>
                <a:gd name="connsiteY6" fmla="*/ 310306 h 599144"/>
                <a:gd name="connsiteX7" fmla="*/ 365045 w 599144"/>
                <a:gd name="connsiteY7" fmla="*/ 206909 h 599144"/>
                <a:gd name="connsiteX8" fmla="*/ 390690 w 599144"/>
                <a:gd name="connsiteY8" fmla="*/ 174919 h 599144"/>
                <a:gd name="connsiteX9" fmla="*/ 474273 w 599144"/>
                <a:gd name="connsiteY9" fmla="*/ 88080 h 599144"/>
                <a:gd name="connsiteX10" fmla="*/ 387070 w 599144"/>
                <a:gd name="connsiteY10" fmla="*/ 876 h 599144"/>
                <a:gd name="connsiteX11" fmla="*/ 308396 w 599144"/>
                <a:gd name="connsiteY11" fmla="*/ 51105 h 599144"/>
                <a:gd name="connsiteX12" fmla="*/ 225117 w 599144"/>
                <a:gd name="connsiteY12" fmla="*/ 137912 h 599144"/>
                <a:gd name="connsiteX13" fmla="*/ 255207 w 599144"/>
                <a:gd name="connsiteY13" fmla="*/ 203271 h 599144"/>
                <a:gd name="connsiteX14" fmla="*/ 141099 w 599144"/>
                <a:gd name="connsiteY14" fmla="*/ 243196 h 599144"/>
                <a:gd name="connsiteX15" fmla="*/ 88081 w 599144"/>
                <a:gd name="connsiteY15" fmla="*/ 225117 h 599144"/>
                <a:gd name="connsiteX16" fmla="*/ 75623 w 599144"/>
                <a:gd name="connsiteY16" fmla="*/ 237576 h 599144"/>
                <a:gd name="connsiteX17" fmla="*/ 90611 w 599144"/>
                <a:gd name="connsiteY17" fmla="*/ 285959 h 599144"/>
                <a:gd name="connsiteX18" fmla="*/ 55975 w 599144"/>
                <a:gd name="connsiteY18" fmla="*/ 349696 h 599144"/>
                <a:gd name="connsiteX19" fmla="*/ 50708 w 599144"/>
                <a:gd name="connsiteY19" fmla="*/ 349696 h 599144"/>
                <a:gd name="connsiteX20" fmla="*/ 876 w 599144"/>
                <a:gd name="connsiteY20" fmla="*/ 399527 h 599144"/>
                <a:gd name="connsiteX21" fmla="*/ 38456 w 599144"/>
                <a:gd name="connsiteY21" fmla="*/ 467242 h 599144"/>
                <a:gd name="connsiteX22" fmla="*/ 125455 w 599144"/>
                <a:gd name="connsiteY22" fmla="*/ 521441 h 599144"/>
                <a:gd name="connsiteX23" fmla="*/ 125455 w 599144"/>
                <a:gd name="connsiteY23" fmla="*/ 586395 h 599144"/>
                <a:gd name="connsiteX24" fmla="*/ 137913 w 599144"/>
                <a:gd name="connsiteY24" fmla="*/ 598853 h 599144"/>
                <a:gd name="connsiteX25" fmla="*/ 187744 w 599144"/>
                <a:gd name="connsiteY25" fmla="*/ 598853 h 599144"/>
                <a:gd name="connsiteX26" fmla="*/ 198888 w 599144"/>
                <a:gd name="connsiteY26" fmla="*/ 591967 h 599144"/>
                <a:gd name="connsiteX27" fmla="*/ 213633 w 599144"/>
                <a:gd name="connsiteY27" fmla="*/ 562477 h 599144"/>
                <a:gd name="connsiteX28" fmla="*/ 386097 w 599144"/>
                <a:gd name="connsiteY28" fmla="*/ 562477 h 599144"/>
                <a:gd name="connsiteX29" fmla="*/ 400842 w 599144"/>
                <a:gd name="connsiteY29" fmla="*/ 591967 h 599144"/>
                <a:gd name="connsiteX30" fmla="*/ 411986 w 599144"/>
                <a:gd name="connsiteY30" fmla="*/ 598853 h 599144"/>
                <a:gd name="connsiteX31" fmla="*/ 461818 w 599144"/>
                <a:gd name="connsiteY31" fmla="*/ 598853 h 599144"/>
                <a:gd name="connsiteX32" fmla="*/ 474276 w 599144"/>
                <a:gd name="connsiteY32" fmla="*/ 586395 h 599144"/>
                <a:gd name="connsiteX33" fmla="*/ 474276 w 599144"/>
                <a:gd name="connsiteY33" fmla="*/ 520432 h 599144"/>
                <a:gd name="connsiteX34" fmla="*/ 549023 w 599144"/>
                <a:gd name="connsiteY34" fmla="*/ 387069 h 599144"/>
                <a:gd name="connsiteX35" fmla="*/ 538921 w 599144"/>
                <a:gd name="connsiteY35" fmla="*/ 334810 h 599144"/>
                <a:gd name="connsiteX36" fmla="*/ 562661 w 599144"/>
                <a:gd name="connsiteY36" fmla="*/ 297199 h 599144"/>
                <a:gd name="connsiteX37" fmla="*/ 586397 w 599144"/>
                <a:gd name="connsiteY37" fmla="*/ 299863 h 599144"/>
                <a:gd name="connsiteX38" fmla="*/ 598855 w 599144"/>
                <a:gd name="connsiteY38" fmla="*/ 287405 h 599144"/>
                <a:gd name="connsiteX39" fmla="*/ 586395 w 599144"/>
                <a:gd name="connsiteY39" fmla="*/ 274949 h 599144"/>
                <a:gd name="connsiteX40" fmla="*/ 374612 w 599144"/>
                <a:gd name="connsiteY40" fmla="*/ 63165 h 599144"/>
                <a:gd name="connsiteX41" fmla="*/ 387070 w 599144"/>
                <a:gd name="connsiteY41" fmla="*/ 50707 h 599144"/>
                <a:gd name="connsiteX42" fmla="*/ 399528 w 599144"/>
                <a:gd name="connsiteY42" fmla="*/ 63165 h 599144"/>
                <a:gd name="connsiteX43" fmla="*/ 399528 w 599144"/>
                <a:gd name="connsiteY43" fmla="*/ 112997 h 599144"/>
                <a:gd name="connsiteX44" fmla="*/ 387070 w 599144"/>
                <a:gd name="connsiteY44" fmla="*/ 125455 h 599144"/>
                <a:gd name="connsiteX45" fmla="*/ 374612 w 599144"/>
                <a:gd name="connsiteY45" fmla="*/ 112997 h 599144"/>
                <a:gd name="connsiteX46" fmla="*/ 374612 w 599144"/>
                <a:gd name="connsiteY46" fmla="*/ 63165 h 599144"/>
                <a:gd name="connsiteX47" fmla="*/ 125455 w 599144"/>
                <a:gd name="connsiteY47" fmla="*/ 374612 h 599144"/>
                <a:gd name="connsiteX48" fmla="*/ 100540 w 599144"/>
                <a:gd name="connsiteY48" fmla="*/ 349696 h 599144"/>
                <a:gd name="connsiteX49" fmla="*/ 125455 w 599144"/>
                <a:gd name="connsiteY49" fmla="*/ 324781 h 599144"/>
                <a:gd name="connsiteX50" fmla="*/ 150370 w 599144"/>
                <a:gd name="connsiteY50" fmla="*/ 349696 h 599144"/>
                <a:gd name="connsiteX51" fmla="*/ 125455 w 599144"/>
                <a:gd name="connsiteY51" fmla="*/ 374612 h 599144"/>
                <a:gd name="connsiteX52" fmla="*/ 250033 w 599144"/>
                <a:gd name="connsiteY52" fmla="*/ 137912 h 599144"/>
                <a:gd name="connsiteX53" fmla="*/ 300993 w 599144"/>
                <a:gd name="connsiteY53" fmla="*/ 76929 h 599144"/>
                <a:gd name="connsiteX54" fmla="*/ 299864 w 599144"/>
                <a:gd name="connsiteY54" fmla="*/ 88080 h 599144"/>
                <a:gd name="connsiteX55" fmla="*/ 301922 w 599144"/>
                <a:gd name="connsiteY55" fmla="*/ 106542 h 599144"/>
                <a:gd name="connsiteX56" fmla="*/ 299864 w 599144"/>
                <a:gd name="connsiteY56" fmla="*/ 112997 h 599144"/>
                <a:gd name="connsiteX57" fmla="*/ 299864 w 599144"/>
                <a:gd name="connsiteY57" fmla="*/ 162828 h 599144"/>
                <a:gd name="connsiteX58" fmla="*/ 312323 w 599144"/>
                <a:gd name="connsiteY58" fmla="*/ 175287 h 599144"/>
                <a:gd name="connsiteX59" fmla="*/ 324781 w 599144"/>
                <a:gd name="connsiteY59" fmla="*/ 162828 h 599144"/>
                <a:gd name="connsiteX60" fmla="*/ 324781 w 599144"/>
                <a:gd name="connsiteY60" fmla="*/ 148918 h 599144"/>
                <a:gd name="connsiteX61" fmla="*/ 364029 w 599144"/>
                <a:gd name="connsiteY61" fmla="*/ 171804 h 599144"/>
                <a:gd name="connsiteX62" fmla="*/ 312323 w 599144"/>
                <a:gd name="connsiteY62" fmla="*/ 200202 h 599144"/>
                <a:gd name="connsiteX63" fmla="*/ 250033 w 599144"/>
                <a:gd name="connsiteY63" fmla="*/ 137912 h 599144"/>
                <a:gd name="connsiteX64" fmla="*/ 398907 w 599144"/>
                <a:gd name="connsiteY64" fmla="*/ 278830 h 599144"/>
                <a:gd name="connsiteX65" fmla="*/ 387070 w 599144"/>
                <a:gd name="connsiteY65" fmla="*/ 287407 h 599144"/>
                <a:gd name="connsiteX66" fmla="*/ 383189 w 599144"/>
                <a:gd name="connsiteY66" fmla="*/ 286787 h 599144"/>
                <a:gd name="connsiteX67" fmla="*/ 216540 w 599144"/>
                <a:gd name="connsiteY67" fmla="*/ 286787 h 599144"/>
                <a:gd name="connsiteX68" fmla="*/ 200822 w 599144"/>
                <a:gd name="connsiteY68" fmla="*/ 278830 h 599144"/>
                <a:gd name="connsiteX69" fmla="*/ 208779 w 599144"/>
                <a:gd name="connsiteY69" fmla="*/ 263112 h 599144"/>
                <a:gd name="connsiteX70" fmla="*/ 390951 w 599144"/>
                <a:gd name="connsiteY70" fmla="*/ 263112 h 599144"/>
                <a:gd name="connsiteX71" fmla="*/ 398907 w 599144"/>
                <a:gd name="connsiteY71" fmla="*/ 278830 h 599144"/>
                <a:gd name="connsiteX72" fmla="*/ 546503 w 599144"/>
                <a:gd name="connsiteY72" fmla="*/ 264620 h 599144"/>
                <a:gd name="connsiteX73" fmla="*/ 524106 w 599144"/>
                <a:gd name="connsiteY73" fmla="*/ 237576 h 599144"/>
                <a:gd name="connsiteX74" fmla="*/ 536564 w 599144"/>
                <a:gd name="connsiteY74" fmla="*/ 225117 h 599144"/>
                <a:gd name="connsiteX75" fmla="*/ 549022 w 599144"/>
                <a:gd name="connsiteY75" fmla="*/ 237576 h 599144"/>
                <a:gd name="connsiteX76" fmla="*/ 546503 w 599144"/>
                <a:gd name="connsiteY76" fmla="*/ 264620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99144" h="599144">
                  <a:moveTo>
                    <a:pt x="586395" y="274949"/>
                  </a:moveTo>
                  <a:cubicBezTo>
                    <a:pt x="580737" y="274949"/>
                    <a:pt x="575299" y="274377"/>
                    <a:pt x="570165" y="273343"/>
                  </a:cubicBezTo>
                  <a:cubicBezTo>
                    <a:pt x="572537" y="262612"/>
                    <a:pt x="573936" y="250703"/>
                    <a:pt x="573936" y="237576"/>
                  </a:cubicBezTo>
                  <a:cubicBezTo>
                    <a:pt x="573936" y="216966"/>
                    <a:pt x="557172" y="200202"/>
                    <a:pt x="536563" y="200202"/>
                  </a:cubicBezTo>
                  <a:cubicBezTo>
                    <a:pt x="515954" y="200202"/>
                    <a:pt x="499189" y="216966"/>
                    <a:pt x="499189" y="237576"/>
                  </a:cubicBezTo>
                  <a:cubicBezTo>
                    <a:pt x="499189" y="258050"/>
                    <a:pt x="515576" y="277370"/>
                    <a:pt x="539081" y="288915"/>
                  </a:cubicBezTo>
                  <a:cubicBezTo>
                    <a:pt x="535483" y="297275"/>
                    <a:pt x="531201" y="304285"/>
                    <a:pt x="526777" y="310306"/>
                  </a:cubicBezTo>
                  <a:cubicBezTo>
                    <a:pt x="496395" y="259995"/>
                    <a:pt x="437224" y="221621"/>
                    <a:pt x="365045" y="206909"/>
                  </a:cubicBezTo>
                  <a:cubicBezTo>
                    <a:pt x="375862" y="198569"/>
                    <a:pt x="384674" y="187688"/>
                    <a:pt x="390690" y="174919"/>
                  </a:cubicBezTo>
                  <a:cubicBezTo>
                    <a:pt x="437059" y="172971"/>
                    <a:pt x="474273" y="134919"/>
                    <a:pt x="474273" y="88080"/>
                  </a:cubicBezTo>
                  <a:cubicBezTo>
                    <a:pt x="474274" y="40001"/>
                    <a:pt x="435149" y="876"/>
                    <a:pt x="387070" y="876"/>
                  </a:cubicBezTo>
                  <a:cubicBezTo>
                    <a:pt x="352254" y="876"/>
                    <a:pt x="322366" y="21530"/>
                    <a:pt x="308396" y="51105"/>
                  </a:cubicBezTo>
                  <a:cubicBezTo>
                    <a:pt x="262170" y="53207"/>
                    <a:pt x="225117" y="91177"/>
                    <a:pt x="225117" y="137912"/>
                  </a:cubicBezTo>
                  <a:cubicBezTo>
                    <a:pt x="225117" y="164054"/>
                    <a:pt x="236923" y="187273"/>
                    <a:pt x="255207" y="203271"/>
                  </a:cubicBezTo>
                  <a:cubicBezTo>
                    <a:pt x="213422" y="208984"/>
                    <a:pt x="174140" y="222617"/>
                    <a:pt x="141099" y="243196"/>
                  </a:cubicBezTo>
                  <a:cubicBezTo>
                    <a:pt x="125905" y="231480"/>
                    <a:pt x="107413" y="225117"/>
                    <a:pt x="88081" y="225117"/>
                  </a:cubicBezTo>
                  <a:cubicBezTo>
                    <a:pt x="81195" y="225117"/>
                    <a:pt x="75623" y="230689"/>
                    <a:pt x="75623" y="237576"/>
                  </a:cubicBezTo>
                  <a:cubicBezTo>
                    <a:pt x="75623" y="254766"/>
                    <a:pt x="80890" y="271591"/>
                    <a:pt x="90611" y="285959"/>
                  </a:cubicBezTo>
                  <a:cubicBezTo>
                    <a:pt x="73907" y="305461"/>
                    <a:pt x="62107" y="327178"/>
                    <a:pt x="55975" y="349696"/>
                  </a:cubicBezTo>
                  <a:lnTo>
                    <a:pt x="50708" y="349696"/>
                  </a:lnTo>
                  <a:cubicBezTo>
                    <a:pt x="23224" y="349696"/>
                    <a:pt x="876" y="372044"/>
                    <a:pt x="876" y="399527"/>
                  </a:cubicBezTo>
                  <a:cubicBezTo>
                    <a:pt x="876" y="427253"/>
                    <a:pt x="14927" y="452558"/>
                    <a:pt x="38456" y="467242"/>
                  </a:cubicBezTo>
                  <a:lnTo>
                    <a:pt x="125455" y="521441"/>
                  </a:lnTo>
                  <a:lnTo>
                    <a:pt x="125455" y="586395"/>
                  </a:lnTo>
                  <a:cubicBezTo>
                    <a:pt x="125455" y="593281"/>
                    <a:pt x="131027" y="598853"/>
                    <a:pt x="137913" y="598853"/>
                  </a:cubicBezTo>
                  <a:lnTo>
                    <a:pt x="187744" y="598853"/>
                  </a:lnTo>
                  <a:cubicBezTo>
                    <a:pt x="192465" y="598853"/>
                    <a:pt x="196771" y="596189"/>
                    <a:pt x="198888" y="591967"/>
                  </a:cubicBezTo>
                  <a:lnTo>
                    <a:pt x="213633" y="562477"/>
                  </a:lnTo>
                  <a:cubicBezTo>
                    <a:pt x="268768" y="577684"/>
                    <a:pt x="330960" y="577684"/>
                    <a:pt x="386097" y="562477"/>
                  </a:cubicBezTo>
                  <a:lnTo>
                    <a:pt x="400842" y="591967"/>
                  </a:lnTo>
                  <a:cubicBezTo>
                    <a:pt x="402959" y="596189"/>
                    <a:pt x="407266" y="598853"/>
                    <a:pt x="411986" y="598853"/>
                  </a:cubicBezTo>
                  <a:lnTo>
                    <a:pt x="461818" y="598853"/>
                  </a:lnTo>
                  <a:cubicBezTo>
                    <a:pt x="468704" y="598853"/>
                    <a:pt x="474276" y="593281"/>
                    <a:pt x="474276" y="586395"/>
                  </a:cubicBezTo>
                  <a:lnTo>
                    <a:pt x="474276" y="520432"/>
                  </a:lnTo>
                  <a:cubicBezTo>
                    <a:pt x="521869" y="485418"/>
                    <a:pt x="549023" y="437132"/>
                    <a:pt x="549023" y="387069"/>
                  </a:cubicBezTo>
                  <a:cubicBezTo>
                    <a:pt x="549023" y="368917"/>
                    <a:pt x="545385" y="351415"/>
                    <a:pt x="538921" y="334810"/>
                  </a:cubicBezTo>
                  <a:cubicBezTo>
                    <a:pt x="547362" y="325398"/>
                    <a:pt x="556038" y="313134"/>
                    <a:pt x="562661" y="297199"/>
                  </a:cubicBezTo>
                  <a:cubicBezTo>
                    <a:pt x="570302" y="298927"/>
                    <a:pt x="578282" y="299863"/>
                    <a:pt x="586397" y="299863"/>
                  </a:cubicBezTo>
                  <a:cubicBezTo>
                    <a:pt x="593283" y="299863"/>
                    <a:pt x="598855" y="294291"/>
                    <a:pt x="598855" y="287405"/>
                  </a:cubicBezTo>
                  <a:cubicBezTo>
                    <a:pt x="598853" y="280521"/>
                    <a:pt x="593281" y="274949"/>
                    <a:pt x="586395" y="274949"/>
                  </a:cubicBezTo>
                  <a:close/>
                  <a:moveTo>
                    <a:pt x="374612" y="63165"/>
                  </a:moveTo>
                  <a:cubicBezTo>
                    <a:pt x="374612" y="56279"/>
                    <a:pt x="380184" y="50707"/>
                    <a:pt x="387070" y="50707"/>
                  </a:cubicBezTo>
                  <a:cubicBezTo>
                    <a:pt x="393956" y="50707"/>
                    <a:pt x="399528" y="56279"/>
                    <a:pt x="399528" y="63165"/>
                  </a:cubicBezTo>
                  <a:lnTo>
                    <a:pt x="399528" y="112997"/>
                  </a:lnTo>
                  <a:cubicBezTo>
                    <a:pt x="399528" y="119883"/>
                    <a:pt x="393956" y="125455"/>
                    <a:pt x="387070" y="125455"/>
                  </a:cubicBezTo>
                  <a:cubicBezTo>
                    <a:pt x="380184" y="125455"/>
                    <a:pt x="374612" y="119883"/>
                    <a:pt x="374612" y="112997"/>
                  </a:cubicBezTo>
                  <a:lnTo>
                    <a:pt x="374612" y="63165"/>
                  </a:lnTo>
                  <a:close/>
                  <a:moveTo>
                    <a:pt x="125455" y="374612"/>
                  </a:moveTo>
                  <a:cubicBezTo>
                    <a:pt x="111720" y="374612"/>
                    <a:pt x="100540" y="363431"/>
                    <a:pt x="100540" y="349696"/>
                  </a:cubicBezTo>
                  <a:cubicBezTo>
                    <a:pt x="100540" y="335961"/>
                    <a:pt x="111720" y="324781"/>
                    <a:pt x="125455" y="324781"/>
                  </a:cubicBezTo>
                  <a:cubicBezTo>
                    <a:pt x="139190" y="324781"/>
                    <a:pt x="150370" y="335961"/>
                    <a:pt x="150370" y="349696"/>
                  </a:cubicBezTo>
                  <a:cubicBezTo>
                    <a:pt x="150370" y="363431"/>
                    <a:pt x="139190" y="374612"/>
                    <a:pt x="125455" y="374612"/>
                  </a:cubicBezTo>
                  <a:close/>
                  <a:moveTo>
                    <a:pt x="250033" y="137912"/>
                  </a:moveTo>
                  <a:cubicBezTo>
                    <a:pt x="250033" y="107651"/>
                    <a:pt x="271751" y="82432"/>
                    <a:pt x="300993" y="76929"/>
                  </a:cubicBezTo>
                  <a:cubicBezTo>
                    <a:pt x="300514" y="80619"/>
                    <a:pt x="299864" y="84262"/>
                    <a:pt x="299864" y="88080"/>
                  </a:cubicBezTo>
                  <a:cubicBezTo>
                    <a:pt x="299864" y="94424"/>
                    <a:pt x="300629" y="100579"/>
                    <a:pt x="301922" y="106542"/>
                  </a:cubicBezTo>
                  <a:cubicBezTo>
                    <a:pt x="300732" y="108452"/>
                    <a:pt x="299864" y="110579"/>
                    <a:pt x="299864" y="112997"/>
                  </a:cubicBezTo>
                  <a:lnTo>
                    <a:pt x="299864" y="162828"/>
                  </a:lnTo>
                  <a:cubicBezTo>
                    <a:pt x="299864" y="169715"/>
                    <a:pt x="305437" y="175287"/>
                    <a:pt x="312323" y="175287"/>
                  </a:cubicBezTo>
                  <a:cubicBezTo>
                    <a:pt x="319209" y="175287"/>
                    <a:pt x="324781" y="169715"/>
                    <a:pt x="324781" y="162828"/>
                  </a:cubicBezTo>
                  <a:lnTo>
                    <a:pt x="324781" y="148918"/>
                  </a:lnTo>
                  <a:cubicBezTo>
                    <a:pt x="335417" y="159806"/>
                    <a:pt x="348951" y="167640"/>
                    <a:pt x="364029" y="171804"/>
                  </a:cubicBezTo>
                  <a:cubicBezTo>
                    <a:pt x="352724" y="189158"/>
                    <a:pt x="333487" y="200202"/>
                    <a:pt x="312323" y="200202"/>
                  </a:cubicBezTo>
                  <a:cubicBezTo>
                    <a:pt x="277978" y="200202"/>
                    <a:pt x="250033" y="172257"/>
                    <a:pt x="250033" y="137912"/>
                  </a:cubicBezTo>
                  <a:close/>
                  <a:moveTo>
                    <a:pt x="398907" y="278830"/>
                  </a:moveTo>
                  <a:cubicBezTo>
                    <a:pt x="397179" y="284086"/>
                    <a:pt x="392313" y="287407"/>
                    <a:pt x="387070" y="287407"/>
                  </a:cubicBezTo>
                  <a:cubicBezTo>
                    <a:pt x="385780" y="287407"/>
                    <a:pt x="384478" y="287212"/>
                    <a:pt x="383189" y="286787"/>
                  </a:cubicBezTo>
                  <a:cubicBezTo>
                    <a:pt x="335985" y="271288"/>
                    <a:pt x="263744" y="271288"/>
                    <a:pt x="216540" y="286787"/>
                  </a:cubicBezTo>
                  <a:cubicBezTo>
                    <a:pt x="210056" y="288977"/>
                    <a:pt x="202988" y="285376"/>
                    <a:pt x="200822" y="278830"/>
                  </a:cubicBezTo>
                  <a:cubicBezTo>
                    <a:pt x="198681" y="272297"/>
                    <a:pt x="202233" y="265253"/>
                    <a:pt x="208779" y="263112"/>
                  </a:cubicBezTo>
                  <a:cubicBezTo>
                    <a:pt x="260922" y="246007"/>
                    <a:pt x="338808" y="246007"/>
                    <a:pt x="390951" y="263112"/>
                  </a:cubicBezTo>
                  <a:cubicBezTo>
                    <a:pt x="397496" y="265253"/>
                    <a:pt x="401048" y="272297"/>
                    <a:pt x="398907" y="278830"/>
                  </a:cubicBezTo>
                  <a:close/>
                  <a:moveTo>
                    <a:pt x="546503" y="264620"/>
                  </a:moveTo>
                  <a:cubicBezTo>
                    <a:pt x="532659" y="256748"/>
                    <a:pt x="524106" y="245884"/>
                    <a:pt x="524106" y="237576"/>
                  </a:cubicBezTo>
                  <a:cubicBezTo>
                    <a:pt x="524106" y="230702"/>
                    <a:pt x="529690" y="225117"/>
                    <a:pt x="536564" y="225117"/>
                  </a:cubicBezTo>
                  <a:cubicBezTo>
                    <a:pt x="543439" y="225117"/>
                    <a:pt x="549022" y="230701"/>
                    <a:pt x="549022" y="237576"/>
                  </a:cubicBezTo>
                  <a:cubicBezTo>
                    <a:pt x="549021" y="247418"/>
                    <a:pt x="548097" y="256420"/>
                    <a:pt x="546503" y="264620"/>
                  </a:cubicBezTo>
                  <a:close/>
                </a:path>
              </a:pathLst>
            </a:custGeom>
            <a:grpFill/>
            <a:ln w="9525" cap="flat">
              <a:noFill/>
              <a:prstDash val="solid"/>
              <a:miter/>
            </a:ln>
          </p:spPr>
          <p:txBody>
            <a:bodyPr rtlCol="0" anchor="ctr"/>
            <a:lstStyle/>
            <a:p>
              <a:endParaRPr lang="es-MX"/>
            </a:p>
          </p:txBody>
        </p:sp>
      </p:grpSp>
      <p:pic>
        <p:nvPicPr>
          <p:cNvPr id="42" name="Gráfico 234">
            <a:extLst>
              <a:ext uri="{FF2B5EF4-FFF2-40B4-BE49-F238E27FC236}">
                <a16:creationId xmlns:a16="http://schemas.microsoft.com/office/drawing/2014/main" id="{96220319-E50E-EE03-675B-AE10DE6CA5F9}"/>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491770" y="4847845"/>
            <a:ext cx="501050" cy="501050"/>
          </a:xfrm>
          <a:prstGeom prst="rect">
            <a:avLst/>
          </a:prstGeom>
        </p:spPr>
      </p:pic>
    </p:spTree>
    <p:extLst>
      <p:ext uri="{BB962C8B-B14F-4D97-AF65-F5344CB8AC3E}">
        <p14:creationId xmlns:p14="http://schemas.microsoft.com/office/powerpoint/2010/main" val="3014231808"/>
      </p:ext>
    </p:extLst>
  </p:cSld>
  <p:clrMapOvr>
    <a:masterClrMapping/>
  </p:clrMapOvr>
</p:sld>
</file>

<file path=ppt/theme/theme1.xml><?xml version="1.0" encoding="utf-8"?>
<a:theme xmlns:a="http://schemas.openxmlformats.org/drawingml/2006/main" name="Master">
  <a:themeElements>
    <a:clrScheme name="Custom 1">
      <a:dk1>
        <a:sysClr val="windowText" lastClr="000000"/>
      </a:dk1>
      <a:lt1>
        <a:sysClr val="window" lastClr="FFFFFF"/>
      </a:lt1>
      <a:dk2>
        <a:srgbClr val="4C346F"/>
      </a:dk2>
      <a:lt2>
        <a:srgbClr val="E8E8E8"/>
      </a:lt2>
      <a:accent1>
        <a:srgbClr val="764C99"/>
      </a:accent1>
      <a:accent2>
        <a:srgbClr val="0397BC"/>
      </a:accent2>
      <a:accent3>
        <a:srgbClr val="009B79"/>
      </a:accent3>
      <a:accent4>
        <a:srgbClr val="ED6D96"/>
      </a:accent4>
      <a:accent5>
        <a:srgbClr val="E62A2F"/>
      </a:accent5>
      <a:accent6>
        <a:srgbClr val="F39000"/>
      </a:accent6>
      <a:hlink>
        <a:srgbClr val="006174"/>
      </a:hlink>
      <a:folHlink>
        <a:srgbClr val="4C34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urple master">
  <a:themeElements>
    <a:clrScheme name="Custom 1">
      <a:dk1>
        <a:sysClr val="windowText" lastClr="000000"/>
      </a:dk1>
      <a:lt1>
        <a:sysClr val="window" lastClr="FFFFFF"/>
      </a:lt1>
      <a:dk2>
        <a:srgbClr val="4C346F"/>
      </a:dk2>
      <a:lt2>
        <a:srgbClr val="E8E8E8"/>
      </a:lt2>
      <a:accent1>
        <a:srgbClr val="764C99"/>
      </a:accent1>
      <a:accent2>
        <a:srgbClr val="0397BC"/>
      </a:accent2>
      <a:accent3>
        <a:srgbClr val="009B79"/>
      </a:accent3>
      <a:accent4>
        <a:srgbClr val="ED6D96"/>
      </a:accent4>
      <a:accent5>
        <a:srgbClr val="E62A2F"/>
      </a:accent5>
      <a:accent6>
        <a:srgbClr val="F39000"/>
      </a:accent6>
      <a:hlink>
        <a:srgbClr val="006174"/>
      </a:hlink>
      <a:folHlink>
        <a:srgbClr val="4C34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Purple master">
  <a:themeElements>
    <a:clrScheme name="Custom 1">
      <a:dk1>
        <a:sysClr val="windowText" lastClr="000000"/>
      </a:dk1>
      <a:lt1>
        <a:sysClr val="window" lastClr="FFFFFF"/>
      </a:lt1>
      <a:dk2>
        <a:srgbClr val="4C346F"/>
      </a:dk2>
      <a:lt2>
        <a:srgbClr val="E8E8E8"/>
      </a:lt2>
      <a:accent1>
        <a:srgbClr val="764C99"/>
      </a:accent1>
      <a:accent2>
        <a:srgbClr val="0397BC"/>
      </a:accent2>
      <a:accent3>
        <a:srgbClr val="009B79"/>
      </a:accent3>
      <a:accent4>
        <a:srgbClr val="ED6D96"/>
      </a:accent4>
      <a:accent5>
        <a:srgbClr val="E62A2F"/>
      </a:accent5>
      <a:accent6>
        <a:srgbClr val="F39000"/>
      </a:accent6>
      <a:hlink>
        <a:srgbClr val="006174"/>
      </a:hlink>
      <a:folHlink>
        <a:srgbClr val="4C34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08CA41B5C9034FBA9B56C7011938B9" ma:contentTypeVersion="4" ma:contentTypeDescription="Create a new document." ma:contentTypeScope="" ma:versionID="c53ca8d48e343c01ca91966df356f64f">
  <xsd:schema xmlns:xsd="http://www.w3.org/2001/XMLSchema" xmlns:xs="http://www.w3.org/2001/XMLSchema" xmlns:p="http://schemas.microsoft.com/office/2006/metadata/properties" xmlns:ns2="f8d2136e-c212-4d2a-8406-1898b7326e6c" targetNamespace="http://schemas.microsoft.com/office/2006/metadata/properties" ma:root="true" ma:fieldsID="8c0631f2724b65c8f561e8dd7ae7d831" ns2:_="">
    <xsd:import namespace="f8d2136e-c212-4d2a-8406-1898b7326e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2136e-c212-4d2a-8406-1898b7326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DD8EF-7B3A-47E5-8053-7E583FF32AB0}">
  <ds:schemaRefs>
    <ds:schemaRef ds:uri="f8d2136e-c212-4d2a-8406-1898b7326e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A38544-E907-4EFD-87F3-135444876D8C}">
  <ds:schemaRefs>
    <ds:schemaRef ds:uri="f8d2136e-c212-4d2a-8406-1898b7326e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CD8906-EF6C-464E-8267-EB28A1038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TotalTime>
  <Words>4513</Words>
  <Application>Microsoft Office PowerPoint</Application>
  <PresentationFormat>Widescreen</PresentationFormat>
  <Paragraphs>558</Paragraphs>
  <Slides>27</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Aptos</vt:lpstr>
      <vt:lpstr>Arial</vt:lpstr>
      <vt:lpstr>Calibri</vt:lpstr>
      <vt:lpstr>Wingdings</vt:lpstr>
      <vt:lpstr>Master</vt:lpstr>
      <vt:lpstr>Purple master</vt:lpstr>
      <vt:lpstr>1_Purple master</vt:lpstr>
      <vt:lpstr>PowerPoint Presentation</vt:lpstr>
      <vt:lpstr>PowerPoint Presentation</vt:lpstr>
      <vt:lpstr>Neighbourhood Health Framework NHS 10-Year Plan Recap - Hospital to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NHFT Care Delivery Pathways  Our services</vt:lpstr>
      <vt:lpstr>PowerPoint Presentation</vt:lpstr>
      <vt:lpstr>PowerPoint Presentation</vt:lpstr>
      <vt:lpstr>PowerPoint Presentation</vt:lpstr>
      <vt:lpstr>NHFT Care Delivery Pathways   Current VCSE collaboration and Neighbourhood plans  </vt:lpstr>
      <vt:lpstr>Current VCSE Collaboration</vt:lpstr>
      <vt:lpstr>Current VCSE Collaboration</vt:lpstr>
      <vt:lpstr>Current VCSE Collaboration</vt:lpstr>
      <vt:lpstr>Current VCSE Collaboration</vt:lpstr>
      <vt:lpstr>Neighbourhood Plans</vt:lpstr>
      <vt:lpstr>Neighbourhood Plans</vt:lpstr>
      <vt:lpstr>Opportunities for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Connectivity &amp; Visibility (Individual and Team)</dc:title>
  <dc:creator>Vaghela Sheena</dc:creator>
  <cp:lastModifiedBy>Rackham Anne</cp:lastModifiedBy>
  <cp:revision>7</cp:revision>
  <dcterms:created xsi:type="dcterms:W3CDTF">2022-04-29T13:54:06Z</dcterms:created>
  <dcterms:modified xsi:type="dcterms:W3CDTF">2026-05-05T12:30:39Z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0x0101008908CA41B5C9034FBA9B56C7011938B9</vt:lpwstr>
  </property>
</Properties>
</file>