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handoutMasterIdLst>
    <p:handoutMasterId r:id="rId28"/>
  </p:handoutMasterIdLst>
  <p:sldIdLst>
    <p:sldId id="300" r:id="rId5"/>
    <p:sldId id="2590" r:id="rId6"/>
    <p:sldId id="326" r:id="rId7"/>
    <p:sldId id="2594" r:id="rId8"/>
    <p:sldId id="2595" r:id="rId9"/>
    <p:sldId id="301" r:id="rId10"/>
    <p:sldId id="327" r:id="rId11"/>
    <p:sldId id="2579" r:id="rId12"/>
    <p:sldId id="2593" r:id="rId13"/>
    <p:sldId id="318" r:id="rId14"/>
    <p:sldId id="320" r:id="rId15"/>
    <p:sldId id="2597" r:id="rId16"/>
    <p:sldId id="2573" r:id="rId17"/>
    <p:sldId id="2598" r:id="rId18"/>
    <p:sldId id="2600" r:id="rId19"/>
    <p:sldId id="2601" r:id="rId20"/>
    <p:sldId id="2602" r:id="rId21"/>
    <p:sldId id="2603" r:id="rId22"/>
    <p:sldId id="321" r:id="rId23"/>
    <p:sldId id="2606" r:id="rId24"/>
    <p:sldId id="2607" r:id="rId25"/>
    <p:sldId id="2613" r:id="rId26"/>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63390E-D776-F67D-E2B8-6600A77DC420}" name="Henna Parmar" initials="HP" userId="S::Henna.Parmar@westnorthants.gov.uk::59533aea-1b78-4cbc-beec-ecc59feb4851" providerId="AD"/>
  <p188:author id="{3BEF3338-53FC-CF5B-7970-018D0F74A2B1}" name="Louise Harrington" initials="LH" userId="S::Louise.Harrington@westnorthants.gov.uk::f9cc0936-7f46-4d49-8c00-6d9d97fdb8a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FE5F7"/>
    <a:srgbClr val="D1B2E8"/>
    <a:srgbClr val="E4D2F2"/>
    <a:srgbClr val="E7BFDF"/>
    <a:srgbClr val="FAD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7603" autoAdjust="0"/>
  </p:normalViewPr>
  <p:slideViewPr>
    <p:cSldViewPr snapToGrid="0">
      <p:cViewPr varScale="1">
        <p:scale>
          <a:sx n="123" d="100"/>
          <a:sy n="123" d="100"/>
        </p:scale>
        <p:origin x="3924"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532"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i Watson" userId="dda52bb8-99e2-40a4-b4f9-567497f9221b" providerId="ADAL" clId="{A30318A8-0569-4FD7-B18D-80B35A8A0F05}"/>
    <pc:docChg chg="undo custSel addSld delSld modSld">
      <pc:chgData name="Keri Watson" userId="dda52bb8-99e2-40a4-b4f9-567497f9221b" providerId="ADAL" clId="{A30318A8-0569-4FD7-B18D-80B35A8A0F05}" dt="2026-09-30T07:54:50.845" v="16" actId="47"/>
      <pc:docMkLst>
        <pc:docMk/>
      </pc:docMkLst>
      <pc:sldChg chg="modSp mod">
        <pc:chgData name="Keri Watson" userId="dda52bb8-99e2-40a4-b4f9-567497f9221b" providerId="ADAL" clId="{A30318A8-0569-4FD7-B18D-80B35A8A0F05}" dt="2026-09-30T07:51:45.795" v="15" actId="20577"/>
        <pc:sldMkLst>
          <pc:docMk/>
          <pc:sldMk cId="1995412865" sldId="320"/>
        </pc:sldMkLst>
        <pc:spChg chg="mod">
          <ac:chgData name="Keri Watson" userId="dda52bb8-99e2-40a4-b4f9-567497f9221b" providerId="ADAL" clId="{A30318A8-0569-4FD7-B18D-80B35A8A0F05}" dt="2026-09-30T07:51:45.795" v="15" actId="20577"/>
          <ac:spMkLst>
            <pc:docMk/>
            <pc:sldMk cId="1995412865" sldId="320"/>
            <ac:spMk id="5" creationId="{E75F8B15-6ED8-0F08-4EED-C5472A836097}"/>
          </ac:spMkLst>
        </pc:spChg>
      </pc:sldChg>
      <pc:sldChg chg="del">
        <pc:chgData name="Keri Watson" userId="dda52bb8-99e2-40a4-b4f9-567497f9221b" providerId="ADAL" clId="{A30318A8-0569-4FD7-B18D-80B35A8A0F05}" dt="2026-09-30T07:46:07.414" v="2" actId="47"/>
        <pc:sldMkLst>
          <pc:docMk/>
          <pc:sldMk cId="4251544067" sldId="322"/>
        </pc:sldMkLst>
      </pc:sldChg>
      <pc:sldChg chg="del">
        <pc:chgData name="Keri Watson" userId="dda52bb8-99e2-40a4-b4f9-567497f9221b" providerId="ADAL" clId="{A30318A8-0569-4FD7-B18D-80B35A8A0F05}" dt="2026-09-30T07:46:05.352" v="1" actId="47"/>
        <pc:sldMkLst>
          <pc:docMk/>
          <pc:sldMk cId="3586948523" sldId="325"/>
        </pc:sldMkLst>
      </pc:sldChg>
      <pc:sldChg chg="del">
        <pc:chgData name="Keri Watson" userId="dda52bb8-99e2-40a4-b4f9-567497f9221b" providerId="ADAL" clId="{A30318A8-0569-4FD7-B18D-80B35A8A0F05}" dt="2026-09-30T07:46:44.844" v="6" actId="47"/>
        <pc:sldMkLst>
          <pc:docMk/>
          <pc:sldMk cId="631814044" sldId="2572"/>
        </pc:sldMkLst>
      </pc:sldChg>
      <pc:sldChg chg="del">
        <pc:chgData name="Keri Watson" userId="dda52bb8-99e2-40a4-b4f9-567497f9221b" providerId="ADAL" clId="{A30318A8-0569-4FD7-B18D-80B35A8A0F05}" dt="2026-09-30T07:45:58.485" v="0" actId="47"/>
        <pc:sldMkLst>
          <pc:docMk/>
          <pc:sldMk cId="1693514093" sldId="2592"/>
        </pc:sldMkLst>
      </pc:sldChg>
      <pc:sldChg chg="del">
        <pc:chgData name="Keri Watson" userId="dda52bb8-99e2-40a4-b4f9-567497f9221b" providerId="ADAL" clId="{A30318A8-0569-4FD7-B18D-80B35A8A0F05}" dt="2026-09-30T07:46:12.013" v="3" actId="47"/>
        <pc:sldMkLst>
          <pc:docMk/>
          <pc:sldMk cId="1053856210" sldId="2599"/>
        </pc:sldMkLst>
      </pc:sldChg>
      <pc:sldChg chg="del">
        <pc:chgData name="Keri Watson" userId="dda52bb8-99e2-40a4-b4f9-567497f9221b" providerId="ADAL" clId="{A30318A8-0569-4FD7-B18D-80B35A8A0F05}" dt="2026-09-30T07:54:50.845" v="16" actId="47"/>
        <pc:sldMkLst>
          <pc:docMk/>
          <pc:sldMk cId="1528609472" sldId="2604"/>
        </pc:sldMkLst>
      </pc:sldChg>
      <pc:sldChg chg="del">
        <pc:chgData name="Keri Watson" userId="dda52bb8-99e2-40a4-b4f9-567497f9221b" providerId="ADAL" clId="{A30318A8-0569-4FD7-B18D-80B35A8A0F05}" dt="2026-09-30T07:46:37.885" v="4" actId="47"/>
        <pc:sldMkLst>
          <pc:docMk/>
          <pc:sldMk cId="3167684922" sldId="2605"/>
        </pc:sldMkLst>
      </pc:sldChg>
      <pc:sldChg chg="del">
        <pc:chgData name="Keri Watson" userId="dda52bb8-99e2-40a4-b4f9-567497f9221b" providerId="ADAL" clId="{A30318A8-0569-4FD7-B18D-80B35A8A0F05}" dt="2026-09-30T07:46:53.585" v="7" actId="47"/>
        <pc:sldMkLst>
          <pc:docMk/>
          <pc:sldMk cId="393072050" sldId="2608"/>
        </pc:sldMkLst>
      </pc:sldChg>
      <pc:sldChg chg="del">
        <pc:chgData name="Keri Watson" userId="dda52bb8-99e2-40a4-b4f9-567497f9221b" providerId="ADAL" clId="{A30318A8-0569-4FD7-B18D-80B35A8A0F05}" dt="2026-09-30T07:50:54.623" v="12" actId="47"/>
        <pc:sldMkLst>
          <pc:docMk/>
          <pc:sldMk cId="886447376" sldId="2609"/>
        </pc:sldMkLst>
      </pc:sldChg>
      <pc:sldChg chg="del">
        <pc:chgData name="Keri Watson" userId="dda52bb8-99e2-40a4-b4f9-567497f9221b" providerId="ADAL" clId="{A30318A8-0569-4FD7-B18D-80B35A8A0F05}" dt="2026-09-30T07:46:41.469" v="5" actId="47"/>
        <pc:sldMkLst>
          <pc:docMk/>
          <pc:sldMk cId="266302591" sldId="2610"/>
        </pc:sldMkLst>
      </pc:sldChg>
      <pc:sldChg chg="del">
        <pc:chgData name="Keri Watson" userId="dda52bb8-99e2-40a4-b4f9-567497f9221b" providerId="ADAL" clId="{A30318A8-0569-4FD7-B18D-80B35A8A0F05}" dt="2026-09-30T07:50:52.822" v="11" actId="47"/>
        <pc:sldMkLst>
          <pc:docMk/>
          <pc:sldMk cId="3360272614" sldId="2611"/>
        </pc:sldMkLst>
      </pc:sldChg>
      <pc:sldChg chg="add del">
        <pc:chgData name="Keri Watson" userId="dda52bb8-99e2-40a4-b4f9-567497f9221b" providerId="ADAL" clId="{A30318A8-0569-4FD7-B18D-80B35A8A0F05}" dt="2026-09-30T07:50:45.345" v="10" actId="47"/>
        <pc:sldMkLst>
          <pc:docMk/>
          <pc:sldMk cId="1987834578" sldId="261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5#1">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4#1">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5#1">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BDDB0F-F277-4550-BB1C-3962C55372F0}" type="doc">
      <dgm:prSet loTypeId="urn:microsoft.com/office/officeart/2005/8/layout/radial4" loCatId="relationship" qsTypeId="urn:microsoft.com/office/officeart/2005/8/quickstyle/simple1#1" qsCatId="simple" csTypeId="urn:microsoft.com/office/officeart/2005/8/colors/colorful5#1" csCatId="colorful" phldr="1"/>
      <dgm:spPr/>
      <dgm:t>
        <a:bodyPr/>
        <a:lstStyle/>
        <a:p>
          <a:endParaRPr lang="en-GB"/>
        </a:p>
      </dgm:t>
    </dgm:pt>
    <dgm:pt modelId="{D8B8217C-AD8B-4709-8E2C-ADBA54631633}">
      <dgm:prSet phldrT="[Text]" custT="1"/>
      <dgm:spPr/>
      <dgm:t>
        <a:bodyPr/>
        <a:lstStyle/>
        <a:p>
          <a:pPr algn="ctr"/>
          <a:r>
            <a:rPr lang="en-GB" sz="1400" noProof="0" dirty="0"/>
            <a:t>Poverty Resilience</a:t>
          </a:r>
        </a:p>
      </dgm:t>
    </dgm:pt>
    <dgm:pt modelId="{FEA25F21-12FA-462A-B00D-A649C75BF28F}" type="parTrans" cxnId="{2A896C75-0621-41C0-B9EC-F83AB6F911C8}">
      <dgm:prSet/>
      <dgm:spPr/>
      <dgm:t>
        <a:bodyPr/>
        <a:lstStyle/>
        <a:p>
          <a:pPr algn="ctr"/>
          <a:endParaRPr lang="en-GB" sz="2800"/>
        </a:p>
      </dgm:t>
    </dgm:pt>
    <dgm:pt modelId="{BE540D3F-D686-4172-9FA5-D4DDD973D60F}" type="sibTrans" cxnId="{2A896C75-0621-41C0-B9EC-F83AB6F911C8}">
      <dgm:prSet/>
      <dgm:spPr/>
      <dgm:t>
        <a:bodyPr/>
        <a:lstStyle/>
        <a:p>
          <a:pPr algn="ctr"/>
          <a:endParaRPr lang="en-GB" sz="2800"/>
        </a:p>
      </dgm:t>
    </dgm:pt>
    <dgm:pt modelId="{FB24A4C6-0F5B-4C71-9DF7-48E3752EEAF3}">
      <dgm:prSet phldrT="[Text]" custT="1"/>
      <dgm:spPr/>
      <dgm:t>
        <a:bodyPr/>
        <a:lstStyle/>
        <a:p>
          <a:pPr algn="ctr"/>
          <a:r>
            <a:rPr lang="en-GB" sz="1000" noProof="0" dirty="0"/>
            <a:t>Access to Financial Advice &amp; Support</a:t>
          </a:r>
        </a:p>
      </dgm:t>
    </dgm:pt>
    <dgm:pt modelId="{236F116A-774E-4067-B5DD-7A9B01BBC9FC}" type="parTrans" cxnId="{36300076-E843-4A76-8A26-FB07031FEAE6}">
      <dgm:prSet/>
      <dgm:spPr/>
      <dgm:t>
        <a:bodyPr/>
        <a:lstStyle/>
        <a:p>
          <a:pPr algn="ctr"/>
          <a:endParaRPr lang="en-GB" sz="2800"/>
        </a:p>
      </dgm:t>
    </dgm:pt>
    <dgm:pt modelId="{26584A7D-09A7-4798-89A4-679B1CE02EAD}" type="sibTrans" cxnId="{36300076-E843-4A76-8A26-FB07031FEAE6}">
      <dgm:prSet/>
      <dgm:spPr/>
      <dgm:t>
        <a:bodyPr/>
        <a:lstStyle/>
        <a:p>
          <a:pPr algn="ctr"/>
          <a:endParaRPr lang="en-GB" sz="2800"/>
        </a:p>
      </dgm:t>
    </dgm:pt>
    <dgm:pt modelId="{EB248015-313C-43DC-972A-D7D42E7D7937}">
      <dgm:prSet phldrT="[Text]" custT="1"/>
      <dgm:spPr/>
      <dgm:t>
        <a:bodyPr/>
        <a:lstStyle/>
        <a:p>
          <a:pPr algn="ctr"/>
          <a:r>
            <a:rPr lang="en-GB" sz="1000" noProof="0" dirty="0"/>
            <a:t>Strengthened Education &amp; Skills</a:t>
          </a:r>
        </a:p>
      </dgm:t>
    </dgm:pt>
    <dgm:pt modelId="{EA990D87-2054-4819-9ED8-75B337A0C40B}" type="parTrans" cxnId="{6933291D-7130-40B4-BC5C-654D6F82A4F9}">
      <dgm:prSet/>
      <dgm:spPr/>
      <dgm:t>
        <a:bodyPr/>
        <a:lstStyle/>
        <a:p>
          <a:pPr algn="ctr"/>
          <a:endParaRPr lang="en-GB" sz="2800"/>
        </a:p>
      </dgm:t>
    </dgm:pt>
    <dgm:pt modelId="{C85F4128-AFEF-49F3-8BC1-22BB65583F8E}" type="sibTrans" cxnId="{6933291D-7130-40B4-BC5C-654D6F82A4F9}">
      <dgm:prSet/>
      <dgm:spPr/>
      <dgm:t>
        <a:bodyPr/>
        <a:lstStyle/>
        <a:p>
          <a:pPr algn="ctr"/>
          <a:endParaRPr lang="en-GB" sz="2800"/>
        </a:p>
      </dgm:t>
    </dgm:pt>
    <dgm:pt modelId="{D672AF1D-4680-4809-8A7F-713806A3CFF1}">
      <dgm:prSet phldrT="[Text]" custT="1"/>
      <dgm:spPr/>
      <dgm:t>
        <a:bodyPr/>
        <a:lstStyle/>
        <a:p>
          <a:pPr algn="ctr"/>
          <a:r>
            <a:rPr lang="en-GB" sz="1000" noProof="0" dirty="0"/>
            <a:t>Community Resilience &amp; Support</a:t>
          </a:r>
        </a:p>
      </dgm:t>
    </dgm:pt>
    <dgm:pt modelId="{3B996FBF-F372-433B-9DCC-12C8769A11E6}" type="parTrans" cxnId="{B11B488A-E92C-4B56-8319-627AEEB2C39F}">
      <dgm:prSet/>
      <dgm:spPr/>
      <dgm:t>
        <a:bodyPr/>
        <a:lstStyle/>
        <a:p>
          <a:pPr algn="ctr"/>
          <a:endParaRPr lang="en-GB" sz="2800"/>
        </a:p>
      </dgm:t>
    </dgm:pt>
    <dgm:pt modelId="{60E0F5DE-19B1-4D92-BC24-D718354E3728}" type="sibTrans" cxnId="{B11B488A-E92C-4B56-8319-627AEEB2C39F}">
      <dgm:prSet/>
      <dgm:spPr/>
      <dgm:t>
        <a:bodyPr/>
        <a:lstStyle/>
        <a:p>
          <a:pPr algn="ctr"/>
          <a:endParaRPr lang="en-GB" sz="2800"/>
        </a:p>
      </dgm:t>
    </dgm:pt>
    <dgm:pt modelId="{6382E3DC-30F6-4D44-B0D9-CBBC2CC9DF3C}">
      <dgm:prSet phldrT="[Text]" custT="1"/>
      <dgm:spPr/>
      <dgm:t>
        <a:bodyPr/>
        <a:lstStyle/>
        <a:p>
          <a:pPr algn="ctr"/>
          <a:r>
            <a:rPr lang="en-GB" sz="1000" noProof="0" dirty="0"/>
            <a:t>Access to Affordable, Quality Housing</a:t>
          </a:r>
        </a:p>
      </dgm:t>
    </dgm:pt>
    <dgm:pt modelId="{88EECB1D-9520-4AE9-9D79-D5A8E1D620D6}" type="parTrans" cxnId="{8179FA20-B1B6-4CA3-A888-B0FA8267206C}">
      <dgm:prSet/>
      <dgm:spPr/>
      <dgm:t>
        <a:bodyPr/>
        <a:lstStyle/>
        <a:p>
          <a:pPr algn="ctr"/>
          <a:endParaRPr lang="en-GB" sz="2800"/>
        </a:p>
      </dgm:t>
    </dgm:pt>
    <dgm:pt modelId="{A256D8F4-5154-4725-A255-88FC037AB44C}" type="sibTrans" cxnId="{8179FA20-B1B6-4CA3-A888-B0FA8267206C}">
      <dgm:prSet/>
      <dgm:spPr/>
      <dgm:t>
        <a:bodyPr/>
        <a:lstStyle/>
        <a:p>
          <a:pPr algn="ctr"/>
          <a:endParaRPr lang="en-GB" sz="2800"/>
        </a:p>
      </dgm:t>
    </dgm:pt>
    <dgm:pt modelId="{F5FF7114-98B9-4A1B-9886-2FDAE3EF8BB1}">
      <dgm:prSet phldrT="[Text]" custT="1"/>
      <dgm:spPr/>
      <dgm:t>
        <a:bodyPr/>
        <a:lstStyle/>
        <a:p>
          <a:pPr algn="ctr"/>
          <a:r>
            <a:rPr lang="en-GB" sz="1000" noProof="0" dirty="0"/>
            <a:t>Income Maximisation &amp; Financial Inclusion</a:t>
          </a:r>
        </a:p>
      </dgm:t>
    </dgm:pt>
    <dgm:pt modelId="{D4BB1A9F-ED57-4751-A56B-1B5EA7A99FDB}" type="parTrans" cxnId="{04A0F85B-B6A2-423C-9740-2893BFEA48EF}">
      <dgm:prSet/>
      <dgm:spPr/>
      <dgm:t>
        <a:bodyPr/>
        <a:lstStyle/>
        <a:p>
          <a:pPr algn="ctr"/>
          <a:endParaRPr lang="en-GB" sz="2800"/>
        </a:p>
      </dgm:t>
    </dgm:pt>
    <dgm:pt modelId="{30884002-C0C5-44AA-8065-FBD45345C54D}" type="sibTrans" cxnId="{04A0F85B-B6A2-423C-9740-2893BFEA48EF}">
      <dgm:prSet/>
      <dgm:spPr/>
      <dgm:t>
        <a:bodyPr/>
        <a:lstStyle/>
        <a:p>
          <a:pPr algn="ctr"/>
          <a:endParaRPr lang="en-GB" sz="2800"/>
        </a:p>
      </dgm:t>
    </dgm:pt>
    <dgm:pt modelId="{0C24A73A-0742-48F3-A8B7-0880835544C4}">
      <dgm:prSet phldrT="[Text]" custT="1"/>
      <dgm:spPr/>
      <dgm:t>
        <a:bodyPr/>
        <a:lstStyle/>
        <a:p>
          <a:pPr algn="ctr"/>
          <a:r>
            <a:rPr lang="en-GB" sz="1000" noProof="0" dirty="0"/>
            <a:t>Energy / Utility Support &amp; Advice</a:t>
          </a:r>
        </a:p>
      </dgm:t>
    </dgm:pt>
    <dgm:pt modelId="{AC26E240-22ED-4B1B-B112-FE1AE66250E3}" type="parTrans" cxnId="{1B570755-C118-4299-A9BC-B44CCBC0A2F7}">
      <dgm:prSet/>
      <dgm:spPr/>
      <dgm:t>
        <a:bodyPr/>
        <a:lstStyle/>
        <a:p>
          <a:pPr algn="ctr"/>
          <a:endParaRPr lang="en-GB" sz="2800"/>
        </a:p>
      </dgm:t>
    </dgm:pt>
    <dgm:pt modelId="{CD7B8B9A-A337-42F1-8F30-C028A1884251}" type="sibTrans" cxnId="{1B570755-C118-4299-A9BC-B44CCBC0A2F7}">
      <dgm:prSet/>
      <dgm:spPr/>
      <dgm:t>
        <a:bodyPr/>
        <a:lstStyle/>
        <a:p>
          <a:pPr algn="ctr"/>
          <a:endParaRPr lang="en-GB" sz="2800"/>
        </a:p>
      </dgm:t>
    </dgm:pt>
    <dgm:pt modelId="{90161FDC-5A83-43A0-9B01-2E2FFF965845}">
      <dgm:prSet phldrT="[Text]" custT="1"/>
      <dgm:spPr/>
      <dgm:t>
        <a:bodyPr/>
        <a:lstStyle/>
        <a:p>
          <a:pPr algn="ctr"/>
          <a:r>
            <a:rPr lang="en-GB" sz="1000" noProof="0" dirty="0"/>
            <a:t>Debt &amp; Budgeting Support</a:t>
          </a:r>
        </a:p>
      </dgm:t>
    </dgm:pt>
    <dgm:pt modelId="{695F78F8-625F-4804-8F4D-ACEA22097A77}" type="parTrans" cxnId="{03825DA9-9A87-4503-9634-B7CE5C413B11}">
      <dgm:prSet/>
      <dgm:spPr/>
      <dgm:t>
        <a:bodyPr/>
        <a:lstStyle/>
        <a:p>
          <a:endParaRPr lang="en-GB" sz="2800"/>
        </a:p>
      </dgm:t>
    </dgm:pt>
    <dgm:pt modelId="{A5F5F9C2-E8AA-422A-9B16-0692127AE6AC}" type="sibTrans" cxnId="{03825DA9-9A87-4503-9634-B7CE5C413B11}">
      <dgm:prSet/>
      <dgm:spPr/>
      <dgm:t>
        <a:bodyPr/>
        <a:lstStyle/>
        <a:p>
          <a:endParaRPr lang="en-GB" sz="2800"/>
        </a:p>
      </dgm:t>
    </dgm:pt>
    <dgm:pt modelId="{C4646D7D-7DDD-460E-9977-7ACBF77A6FEB}">
      <dgm:prSet phldrT="[Text]" custT="1"/>
      <dgm:spPr/>
      <dgm:t>
        <a:bodyPr/>
        <a:lstStyle/>
        <a:p>
          <a:pPr algn="ctr"/>
          <a:r>
            <a:rPr lang="en-GB" sz="1000" noProof="0" dirty="0"/>
            <a:t>Employability Programmes</a:t>
          </a:r>
        </a:p>
      </dgm:t>
    </dgm:pt>
    <dgm:pt modelId="{BC15514C-A227-4264-AB5D-663A054D38B2}" type="parTrans" cxnId="{8C52DFFB-CAFB-4B07-8F16-7E48320E2755}">
      <dgm:prSet/>
      <dgm:spPr/>
      <dgm:t>
        <a:bodyPr/>
        <a:lstStyle/>
        <a:p>
          <a:endParaRPr lang="en-GB" sz="2800"/>
        </a:p>
      </dgm:t>
    </dgm:pt>
    <dgm:pt modelId="{7D8B9C5E-D8E4-4546-A32E-F421667809FA}" type="sibTrans" cxnId="{8C52DFFB-CAFB-4B07-8F16-7E48320E2755}">
      <dgm:prSet/>
      <dgm:spPr/>
      <dgm:t>
        <a:bodyPr/>
        <a:lstStyle/>
        <a:p>
          <a:endParaRPr lang="en-GB" sz="2800"/>
        </a:p>
      </dgm:t>
    </dgm:pt>
    <dgm:pt modelId="{1CC3CB4C-E3B5-4BCA-AD1C-9556975882B5}">
      <dgm:prSet phldrT="[Text]" custT="1"/>
      <dgm:spPr/>
      <dgm:t>
        <a:bodyPr/>
        <a:lstStyle/>
        <a:p>
          <a:pPr algn="ctr"/>
          <a:r>
            <a:rPr lang="en-GB" sz="1000" noProof="0" dirty="0"/>
            <a:t>Access to Affordable, Nutritional Food</a:t>
          </a:r>
        </a:p>
      </dgm:t>
    </dgm:pt>
    <dgm:pt modelId="{12FF02B1-F214-4837-B6AD-4EF540177FFA}" type="parTrans" cxnId="{65DB2FF8-2966-46DD-A8FC-5CD0C00CB4AD}">
      <dgm:prSet/>
      <dgm:spPr/>
      <dgm:t>
        <a:bodyPr/>
        <a:lstStyle/>
        <a:p>
          <a:endParaRPr lang="en-GB" sz="2800"/>
        </a:p>
      </dgm:t>
    </dgm:pt>
    <dgm:pt modelId="{A8AF157B-12AD-4EA7-BA0D-E7CB7AF0EA4B}" type="sibTrans" cxnId="{65DB2FF8-2966-46DD-A8FC-5CD0C00CB4AD}">
      <dgm:prSet/>
      <dgm:spPr/>
      <dgm:t>
        <a:bodyPr/>
        <a:lstStyle/>
        <a:p>
          <a:endParaRPr lang="en-GB" sz="2800"/>
        </a:p>
      </dgm:t>
    </dgm:pt>
    <dgm:pt modelId="{A714DBEB-2034-43A1-BD7B-E0444BE41307}">
      <dgm:prSet phldrT="[Text]" custT="1"/>
      <dgm:spPr/>
      <dgm:t>
        <a:bodyPr/>
        <a:lstStyle/>
        <a:p>
          <a:pPr algn="ctr"/>
          <a:r>
            <a:rPr lang="en-GB" sz="1000" noProof="0" dirty="0"/>
            <a:t>Access to Affordable Childcare</a:t>
          </a:r>
        </a:p>
      </dgm:t>
    </dgm:pt>
    <dgm:pt modelId="{4B7DD8F2-BDAC-42E1-A1CF-F103B12C0A85}" type="parTrans" cxnId="{8DB31256-1F93-4BF8-BC78-741701B32A4F}">
      <dgm:prSet/>
      <dgm:spPr/>
      <dgm:t>
        <a:bodyPr/>
        <a:lstStyle/>
        <a:p>
          <a:endParaRPr lang="en-GB" sz="2800"/>
        </a:p>
      </dgm:t>
    </dgm:pt>
    <dgm:pt modelId="{C603115D-0520-4F54-8E77-5E2C55802430}" type="sibTrans" cxnId="{8DB31256-1F93-4BF8-BC78-741701B32A4F}">
      <dgm:prSet/>
      <dgm:spPr/>
      <dgm:t>
        <a:bodyPr/>
        <a:lstStyle/>
        <a:p>
          <a:endParaRPr lang="en-GB" sz="2800"/>
        </a:p>
      </dgm:t>
    </dgm:pt>
    <dgm:pt modelId="{F414D047-E586-4D00-838E-B418F7D1E335}">
      <dgm:prSet phldrT="[Text]" custT="1"/>
      <dgm:spPr/>
      <dgm:t>
        <a:bodyPr/>
        <a:lstStyle/>
        <a:p>
          <a:pPr algn="ctr"/>
          <a:r>
            <a:rPr lang="en-GB" sz="1000" noProof="0" dirty="0"/>
            <a:t>Support with Mental Wellbeing</a:t>
          </a:r>
        </a:p>
      </dgm:t>
    </dgm:pt>
    <dgm:pt modelId="{CBFA6B89-40EB-43DC-AAB5-0A1BBEE86D4C}" type="parTrans" cxnId="{F2E5708E-E514-49EE-A099-8CF833B4CFAE}">
      <dgm:prSet/>
      <dgm:spPr/>
      <dgm:t>
        <a:bodyPr/>
        <a:lstStyle/>
        <a:p>
          <a:endParaRPr lang="en-GB" sz="2800"/>
        </a:p>
      </dgm:t>
    </dgm:pt>
    <dgm:pt modelId="{D38737B6-0BC8-472B-8335-8545DAC6DF48}" type="sibTrans" cxnId="{F2E5708E-E514-49EE-A099-8CF833B4CFAE}">
      <dgm:prSet/>
      <dgm:spPr/>
      <dgm:t>
        <a:bodyPr/>
        <a:lstStyle/>
        <a:p>
          <a:endParaRPr lang="en-GB" sz="2800"/>
        </a:p>
      </dgm:t>
    </dgm:pt>
    <dgm:pt modelId="{9F45D992-D9C9-476C-923E-522DFE076C58}">
      <dgm:prSet phldrT="[Text]" custT="1"/>
      <dgm:spPr/>
      <dgm:t>
        <a:bodyPr/>
        <a:lstStyle/>
        <a:p>
          <a:pPr algn="ctr"/>
          <a:r>
            <a:rPr lang="en-GB" sz="1000" noProof="0" dirty="0"/>
            <a:t>Tenancy Sustainment</a:t>
          </a:r>
        </a:p>
      </dgm:t>
    </dgm:pt>
    <dgm:pt modelId="{F83BCFDD-8690-4F07-B27D-C1EEA60BD472}" type="parTrans" cxnId="{EF8AE43A-AFEE-43B4-BC21-61F6728D3F3B}">
      <dgm:prSet/>
      <dgm:spPr/>
      <dgm:t>
        <a:bodyPr/>
        <a:lstStyle/>
        <a:p>
          <a:endParaRPr lang="en-GB" sz="2800"/>
        </a:p>
      </dgm:t>
    </dgm:pt>
    <dgm:pt modelId="{F718CC9B-0919-48C2-92B7-D9D5D10C6444}" type="sibTrans" cxnId="{EF8AE43A-AFEE-43B4-BC21-61F6728D3F3B}">
      <dgm:prSet/>
      <dgm:spPr/>
      <dgm:t>
        <a:bodyPr/>
        <a:lstStyle/>
        <a:p>
          <a:endParaRPr lang="en-GB" sz="2800"/>
        </a:p>
      </dgm:t>
    </dgm:pt>
    <dgm:pt modelId="{94C630BD-4C35-4F2D-9E08-687EDCECAB46}">
      <dgm:prSet phldrT="[Text]" custT="1"/>
      <dgm:spPr/>
      <dgm:t>
        <a:bodyPr/>
        <a:lstStyle/>
        <a:p>
          <a:pPr algn="ctr"/>
          <a:r>
            <a:rPr lang="en-GB" sz="1000" noProof="0" dirty="0"/>
            <a:t>Living Wage Employment</a:t>
          </a:r>
        </a:p>
      </dgm:t>
    </dgm:pt>
    <dgm:pt modelId="{131DBA81-B28B-4BAE-A013-0028917BDE04}" type="parTrans" cxnId="{0D9C07CB-A44A-4DFE-8314-245ED20E703A}">
      <dgm:prSet/>
      <dgm:spPr/>
      <dgm:t>
        <a:bodyPr/>
        <a:lstStyle/>
        <a:p>
          <a:endParaRPr lang="en-GB" sz="2800"/>
        </a:p>
      </dgm:t>
    </dgm:pt>
    <dgm:pt modelId="{7496B6CC-271F-433A-90DF-49184482D1F9}" type="sibTrans" cxnId="{0D9C07CB-A44A-4DFE-8314-245ED20E703A}">
      <dgm:prSet/>
      <dgm:spPr/>
      <dgm:t>
        <a:bodyPr/>
        <a:lstStyle/>
        <a:p>
          <a:endParaRPr lang="en-GB" sz="2800"/>
        </a:p>
      </dgm:t>
    </dgm:pt>
    <dgm:pt modelId="{71710F7D-BA24-4C21-A63A-20E15C634986}">
      <dgm:prSet phldrT="[Text]" custT="1"/>
      <dgm:spPr/>
      <dgm:t>
        <a:bodyPr/>
        <a:lstStyle/>
        <a:p>
          <a:pPr algn="ctr"/>
          <a:r>
            <a:rPr lang="en-GB" sz="1000" noProof="0" dirty="0"/>
            <a:t>Transport Access</a:t>
          </a:r>
        </a:p>
      </dgm:t>
    </dgm:pt>
    <dgm:pt modelId="{1FC84A0F-829D-4BBC-8358-5DC3C20B7E08}" type="parTrans" cxnId="{295F9FA9-9837-4EC9-B3DE-EF575DFF42D5}">
      <dgm:prSet/>
      <dgm:spPr/>
      <dgm:t>
        <a:bodyPr/>
        <a:lstStyle/>
        <a:p>
          <a:endParaRPr lang="en-GB" sz="2800"/>
        </a:p>
      </dgm:t>
    </dgm:pt>
    <dgm:pt modelId="{6C00BAD9-C4BF-4048-8A78-23C23CB68232}" type="sibTrans" cxnId="{295F9FA9-9837-4EC9-B3DE-EF575DFF42D5}">
      <dgm:prSet/>
      <dgm:spPr/>
      <dgm:t>
        <a:bodyPr/>
        <a:lstStyle/>
        <a:p>
          <a:endParaRPr lang="en-GB" sz="2800"/>
        </a:p>
      </dgm:t>
    </dgm:pt>
    <dgm:pt modelId="{9842BA4B-87A0-4C84-A00C-B786B8381F71}">
      <dgm:prSet phldrT="[Text]" custT="1"/>
      <dgm:spPr/>
      <dgm:t>
        <a:bodyPr/>
        <a:lstStyle/>
        <a:p>
          <a:pPr algn="ctr"/>
          <a:r>
            <a:rPr lang="en-GB" sz="1000" noProof="0" dirty="0"/>
            <a:t>Digital Inclusion</a:t>
          </a:r>
        </a:p>
      </dgm:t>
    </dgm:pt>
    <dgm:pt modelId="{CB2FE39C-900D-49E3-8A1D-009547D9FFA3}" type="parTrans" cxnId="{967B3349-A042-44ED-80BB-D31721DA1A3D}">
      <dgm:prSet/>
      <dgm:spPr/>
      <dgm:t>
        <a:bodyPr/>
        <a:lstStyle/>
        <a:p>
          <a:endParaRPr lang="en-GB" sz="2800"/>
        </a:p>
      </dgm:t>
    </dgm:pt>
    <dgm:pt modelId="{E35F8D27-39FF-4F6B-ACC3-28FFCCB7DDA0}" type="sibTrans" cxnId="{967B3349-A042-44ED-80BB-D31721DA1A3D}">
      <dgm:prSet/>
      <dgm:spPr/>
      <dgm:t>
        <a:bodyPr/>
        <a:lstStyle/>
        <a:p>
          <a:endParaRPr lang="en-GB" sz="2800"/>
        </a:p>
      </dgm:t>
    </dgm:pt>
    <dgm:pt modelId="{F4A73663-D60F-4603-A41F-2212501E4DC7}" type="pres">
      <dgm:prSet presAssocID="{42BDDB0F-F277-4550-BB1C-3962C55372F0}" presName="cycle" presStyleCnt="0">
        <dgm:presLayoutVars>
          <dgm:chMax val="1"/>
          <dgm:dir/>
          <dgm:animLvl val="ctr"/>
          <dgm:resizeHandles val="exact"/>
        </dgm:presLayoutVars>
      </dgm:prSet>
      <dgm:spPr/>
    </dgm:pt>
    <dgm:pt modelId="{9412BF38-A583-4BBD-83E4-52F8016DAF7D}" type="pres">
      <dgm:prSet presAssocID="{D8B8217C-AD8B-4709-8E2C-ADBA54631633}" presName="centerShape" presStyleLbl="node0" presStyleIdx="0" presStyleCnt="1" custScaleX="108374" custScaleY="108374"/>
      <dgm:spPr/>
    </dgm:pt>
    <dgm:pt modelId="{DEB68087-7374-40C6-B27D-2A292D30BFA4}" type="pres">
      <dgm:prSet presAssocID="{236F116A-774E-4067-B5DD-7A9B01BBC9FC}" presName="parTrans" presStyleLbl="bgSibTrans2D1" presStyleIdx="0" presStyleCnt="15"/>
      <dgm:spPr/>
    </dgm:pt>
    <dgm:pt modelId="{F511C008-0FC3-41AC-8620-9F2BA9FF4C3B}" type="pres">
      <dgm:prSet presAssocID="{FB24A4C6-0F5B-4C71-9DF7-48E3752EEAF3}" presName="node" presStyleLbl="node1" presStyleIdx="0" presStyleCnt="15" custScaleX="117287" custScaleY="111423">
        <dgm:presLayoutVars>
          <dgm:bulletEnabled val="1"/>
        </dgm:presLayoutVars>
      </dgm:prSet>
      <dgm:spPr/>
    </dgm:pt>
    <dgm:pt modelId="{D78E0A06-A4CF-4C7C-96B3-B7322E2C8FF5}" type="pres">
      <dgm:prSet presAssocID="{D4BB1A9F-ED57-4751-A56B-1B5EA7A99FDB}" presName="parTrans" presStyleLbl="bgSibTrans2D1" presStyleIdx="1" presStyleCnt="15"/>
      <dgm:spPr/>
    </dgm:pt>
    <dgm:pt modelId="{5821D860-0D01-41EE-A665-BA024E3ADD73}" type="pres">
      <dgm:prSet presAssocID="{F5FF7114-98B9-4A1B-9886-2FDAE3EF8BB1}" presName="node" presStyleLbl="node1" presStyleIdx="1" presStyleCnt="15" custScaleX="117287" custScaleY="111423">
        <dgm:presLayoutVars>
          <dgm:bulletEnabled val="1"/>
        </dgm:presLayoutVars>
      </dgm:prSet>
      <dgm:spPr/>
    </dgm:pt>
    <dgm:pt modelId="{252AA1A4-8E90-4D01-B421-9EBA36D21BA7}" type="pres">
      <dgm:prSet presAssocID="{695F78F8-625F-4804-8F4D-ACEA22097A77}" presName="parTrans" presStyleLbl="bgSibTrans2D1" presStyleIdx="2" presStyleCnt="15"/>
      <dgm:spPr/>
    </dgm:pt>
    <dgm:pt modelId="{ACAA712D-7B17-4309-A0DD-3EB104FD275A}" type="pres">
      <dgm:prSet presAssocID="{90161FDC-5A83-43A0-9B01-2E2FFF965845}" presName="node" presStyleLbl="node1" presStyleIdx="2" presStyleCnt="15" custScaleX="117287" custScaleY="111423">
        <dgm:presLayoutVars>
          <dgm:bulletEnabled val="1"/>
        </dgm:presLayoutVars>
      </dgm:prSet>
      <dgm:spPr/>
    </dgm:pt>
    <dgm:pt modelId="{C3AB4847-9BD8-4D46-BC75-7F9DF2D05B57}" type="pres">
      <dgm:prSet presAssocID="{88EECB1D-9520-4AE9-9D79-D5A8E1D620D6}" presName="parTrans" presStyleLbl="bgSibTrans2D1" presStyleIdx="3" presStyleCnt="15"/>
      <dgm:spPr/>
    </dgm:pt>
    <dgm:pt modelId="{0C40D8C4-1EED-4407-907D-16D15AE864F1}" type="pres">
      <dgm:prSet presAssocID="{6382E3DC-30F6-4D44-B0D9-CBBC2CC9DF3C}" presName="node" presStyleLbl="node1" presStyleIdx="3" presStyleCnt="15" custScaleX="117287" custScaleY="111423">
        <dgm:presLayoutVars>
          <dgm:bulletEnabled val="1"/>
        </dgm:presLayoutVars>
      </dgm:prSet>
      <dgm:spPr/>
    </dgm:pt>
    <dgm:pt modelId="{C12AB55A-B83A-4DB3-B6E1-BD0DA8F4387D}" type="pres">
      <dgm:prSet presAssocID="{F83BCFDD-8690-4F07-B27D-C1EEA60BD472}" presName="parTrans" presStyleLbl="bgSibTrans2D1" presStyleIdx="4" presStyleCnt="15"/>
      <dgm:spPr/>
    </dgm:pt>
    <dgm:pt modelId="{4D48B5BC-CC2D-4782-AC91-5DCC84FBC2C3}" type="pres">
      <dgm:prSet presAssocID="{9F45D992-D9C9-476C-923E-522DFE076C58}" presName="node" presStyleLbl="node1" presStyleIdx="4" presStyleCnt="15" custScaleX="117287" custScaleY="111423">
        <dgm:presLayoutVars>
          <dgm:bulletEnabled val="1"/>
        </dgm:presLayoutVars>
      </dgm:prSet>
      <dgm:spPr/>
    </dgm:pt>
    <dgm:pt modelId="{9F37C443-8F3B-4C15-9E4C-564CDF2ABD1B}" type="pres">
      <dgm:prSet presAssocID="{12FF02B1-F214-4837-B6AD-4EF540177FFA}" presName="parTrans" presStyleLbl="bgSibTrans2D1" presStyleIdx="5" presStyleCnt="15"/>
      <dgm:spPr/>
    </dgm:pt>
    <dgm:pt modelId="{129A5F3F-C7B4-45B7-8C12-FD84916DA9B8}" type="pres">
      <dgm:prSet presAssocID="{1CC3CB4C-E3B5-4BCA-AD1C-9556975882B5}" presName="node" presStyleLbl="node1" presStyleIdx="5" presStyleCnt="15" custScaleX="117287" custScaleY="111423">
        <dgm:presLayoutVars>
          <dgm:bulletEnabled val="1"/>
        </dgm:presLayoutVars>
      </dgm:prSet>
      <dgm:spPr/>
    </dgm:pt>
    <dgm:pt modelId="{0A08E3EC-9506-4ABE-9894-1C05347013FB}" type="pres">
      <dgm:prSet presAssocID="{AC26E240-22ED-4B1B-B112-FE1AE66250E3}" presName="parTrans" presStyleLbl="bgSibTrans2D1" presStyleIdx="6" presStyleCnt="15"/>
      <dgm:spPr/>
    </dgm:pt>
    <dgm:pt modelId="{08A8385E-C00C-429C-BD1E-A0006FAE4BC0}" type="pres">
      <dgm:prSet presAssocID="{0C24A73A-0742-48F3-A8B7-0880835544C4}" presName="node" presStyleLbl="node1" presStyleIdx="6" presStyleCnt="15" custScaleX="117287" custScaleY="111423">
        <dgm:presLayoutVars>
          <dgm:bulletEnabled val="1"/>
        </dgm:presLayoutVars>
      </dgm:prSet>
      <dgm:spPr/>
    </dgm:pt>
    <dgm:pt modelId="{7F8D3A18-930A-4DD0-9167-F82CF5088C84}" type="pres">
      <dgm:prSet presAssocID="{4B7DD8F2-BDAC-42E1-A1CF-F103B12C0A85}" presName="parTrans" presStyleLbl="bgSibTrans2D1" presStyleIdx="7" presStyleCnt="15"/>
      <dgm:spPr/>
    </dgm:pt>
    <dgm:pt modelId="{FE401154-048D-4AFF-A963-6453B3F6215D}" type="pres">
      <dgm:prSet presAssocID="{A714DBEB-2034-43A1-BD7B-E0444BE41307}" presName="node" presStyleLbl="node1" presStyleIdx="7" presStyleCnt="15" custScaleX="117287" custScaleY="111423">
        <dgm:presLayoutVars>
          <dgm:bulletEnabled val="1"/>
        </dgm:presLayoutVars>
      </dgm:prSet>
      <dgm:spPr/>
    </dgm:pt>
    <dgm:pt modelId="{3ACD95AF-E038-4959-B3DE-63215002CB75}" type="pres">
      <dgm:prSet presAssocID="{EA990D87-2054-4819-9ED8-75B337A0C40B}" presName="parTrans" presStyleLbl="bgSibTrans2D1" presStyleIdx="8" presStyleCnt="15"/>
      <dgm:spPr/>
    </dgm:pt>
    <dgm:pt modelId="{46C0E75D-548C-4C9D-B05A-9B21EFEC52E0}" type="pres">
      <dgm:prSet presAssocID="{EB248015-313C-43DC-972A-D7D42E7D7937}" presName="node" presStyleLbl="node1" presStyleIdx="8" presStyleCnt="15" custScaleX="117287" custScaleY="111423">
        <dgm:presLayoutVars>
          <dgm:bulletEnabled val="1"/>
        </dgm:presLayoutVars>
      </dgm:prSet>
      <dgm:spPr/>
    </dgm:pt>
    <dgm:pt modelId="{0F526510-27FE-4369-ABA3-CE622F0FDC13}" type="pres">
      <dgm:prSet presAssocID="{BC15514C-A227-4264-AB5D-663A054D38B2}" presName="parTrans" presStyleLbl="bgSibTrans2D1" presStyleIdx="9" presStyleCnt="15"/>
      <dgm:spPr/>
    </dgm:pt>
    <dgm:pt modelId="{1C7F751E-06FD-43EE-A096-2A978916A504}" type="pres">
      <dgm:prSet presAssocID="{C4646D7D-7DDD-460E-9977-7ACBF77A6FEB}" presName="node" presStyleLbl="node1" presStyleIdx="9" presStyleCnt="15" custScaleX="117287" custScaleY="111423">
        <dgm:presLayoutVars>
          <dgm:bulletEnabled val="1"/>
        </dgm:presLayoutVars>
      </dgm:prSet>
      <dgm:spPr/>
    </dgm:pt>
    <dgm:pt modelId="{81541B14-432D-42EF-AB0D-96440EAE82D7}" type="pres">
      <dgm:prSet presAssocID="{131DBA81-B28B-4BAE-A013-0028917BDE04}" presName="parTrans" presStyleLbl="bgSibTrans2D1" presStyleIdx="10" presStyleCnt="15"/>
      <dgm:spPr/>
    </dgm:pt>
    <dgm:pt modelId="{06C71D3D-494A-4247-8F57-03D6EE764F3A}" type="pres">
      <dgm:prSet presAssocID="{94C630BD-4C35-4F2D-9E08-687EDCECAB46}" presName="node" presStyleLbl="node1" presStyleIdx="10" presStyleCnt="15" custScaleX="117287" custScaleY="111423">
        <dgm:presLayoutVars>
          <dgm:bulletEnabled val="1"/>
        </dgm:presLayoutVars>
      </dgm:prSet>
      <dgm:spPr/>
    </dgm:pt>
    <dgm:pt modelId="{320ACD79-2C5D-46BB-8F7D-0C5F3FBD1198}" type="pres">
      <dgm:prSet presAssocID="{1FC84A0F-829D-4BBC-8358-5DC3C20B7E08}" presName="parTrans" presStyleLbl="bgSibTrans2D1" presStyleIdx="11" presStyleCnt="15"/>
      <dgm:spPr/>
    </dgm:pt>
    <dgm:pt modelId="{37E581BE-C9A4-44E9-8C65-5EB7B98D69B9}" type="pres">
      <dgm:prSet presAssocID="{71710F7D-BA24-4C21-A63A-20E15C634986}" presName="node" presStyleLbl="node1" presStyleIdx="11" presStyleCnt="15" custScaleX="117287" custScaleY="111423">
        <dgm:presLayoutVars>
          <dgm:bulletEnabled val="1"/>
        </dgm:presLayoutVars>
      </dgm:prSet>
      <dgm:spPr/>
    </dgm:pt>
    <dgm:pt modelId="{FDFB4CC4-762D-44E5-949F-DE17A0CDF9AE}" type="pres">
      <dgm:prSet presAssocID="{CB2FE39C-900D-49E3-8A1D-009547D9FFA3}" presName="parTrans" presStyleLbl="bgSibTrans2D1" presStyleIdx="12" presStyleCnt="15"/>
      <dgm:spPr/>
    </dgm:pt>
    <dgm:pt modelId="{FF80CE9C-0328-48B1-83E8-0721F918FD0E}" type="pres">
      <dgm:prSet presAssocID="{9842BA4B-87A0-4C84-A00C-B786B8381F71}" presName="node" presStyleLbl="node1" presStyleIdx="12" presStyleCnt="15" custScaleX="117287" custScaleY="111423">
        <dgm:presLayoutVars>
          <dgm:bulletEnabled val="1"/>
        </dgm:presLayoutVars>
      </dgm:prSet>
      <dgm:spPr/>
    </dgm:pt>
    <dgm:pt modelId="{9DFF2299-0ADD-4D8B-B54A-6F66C1D1E337}" type="pres">
      <dgm:prSet presAssocID="{3B996FBF-F372-433B-9DCC-12C8769A11E6}" presName="parTrans" presStyleLbl="bgSibTrans2D1" presStyleIdx="13" presStyleCnt="15"/>
      <dgm:spPr/>
    </dgm:pt>
    <dgm:pt modelId="{7ECB2F16-E307-44B4-A846-86EC207E69C3}" type="pres">
      <dgm:prSet presAssocID="{D672AF1D-4680-4809-8A7F-713806A3CFF1}" presName="node" presStyleLbl="node1" presStyleIdx="13" presStyleCnt="15" custScaleX="117287" custScaleY="111423">
        <dgm:presLayoutVars>
          <dgm:bulletEnabled val="1"/>
        </dgm:presLayoutVars>
      </dgm:prSet>
      <dgm:spPr/>
    </dgm:pt>
    <dgm:pt modelId="{EFF4DA83-7035-4F4B-8631-B03EABFCD7B0}" type="pres">
      <dgm:prSet presAssocID="{CBFA6B89-40EB-43DC-AAB5-0A1BBEE86D4C}" presName="parTrans" presStyleLbl="bgSibTrans2D1" presStyleIdx="14" presStyleCnt="15"/>
      <dgm:spPr/>
    </dgm:pt>
    <dgm:pt modelId="{2E1B0ECB-31DD-414C-AD67-0FAC0DB23574}" type="pres">
      <dgm:prSet presAssocID="{F414D047-E586-4D00-838E-B418F7D1E335}" presName="node" presStyleLbl="node1" presStyleIdx="14" presStyleCnt="15" custScaleX="117287" custScaleY="111423">
        <dgm:presLayoutVars>
          <dgm:bulletEnabled val="1"/>
        </dgm:presLayoutVars>
      </dgm:prSet>
      <dgm:spPr/>
    </dgm:pt>
  </dgm:ptLst>
  <dgm:cxnLst>
    <dgm:cxn modelId="{DFE98506-D137-4D3B-B5DC-0BC6D5A3E520}" type="presOf" srcId="{D672AF1D-4680-4809-8A7F-713806A3CFF1}" destId="{7ECB2F16-E307-44B4-A846-86EC207E69C3}" srcOrd="0" destOrd="0" presId="urn:microsoft.com/office/officeart/2005/8/layout/radial4"/>
    <dgm:cxn modelId="{F5B0890A-A915-4DAF-8F00-EFF37E63719E}" type="presOf" srcId="{EA990D87-2054-4819-9ED8-75B337A0C40B}" destId="{3ACD95AF-E038-4959-B3DE-63215002CB75}" srcOrd="0" destOrd="0" presId="urn:microsoft.com/office/officeart/2005/8/layout/radial4"/>
    <dgm:cxn modelId="{3A47FA13-2B74-4269-B60D-77823BEEC988}" type="presOf" srcId="{9842BA4B-87A0-4C84-A00C-B786B8381F71}" destId="{FF80CE9C-0328-48B1-83E8-0721F918FD0E}" srcOrd="0" destOrd="0" presId="urn:microsoft.com/office/officeart/2005/8/layout/radial4"/>
    <dgm:cxn modelId="{8549EA1C-7AAD-4FB0-8921-7B541D702668}" type="presOf" srcId="{71710F7D-BA24-4C21-A63A-20E15C634986}" destId="{37E581BE-C9A4-44E9-8C65-5EB7B98D69B9}" srcOrd="0" destOrd="0" presId="urn:microsoft.com/office/officeart/2005/8/layout/radial4"/>
    <dgm:cxn modelId="{6933291D-7130-40B4-BC5C-654D6F82A4F9}" srcId="{D8B8217C-AD8B-4709-8E2C-ADBA54631633}" destId="{EB248015-313C-43DC-972A-D7D42E7D7937}" srcOrd="8" destOrd="0" parTransId="{EA990D87-2054-4819-9ED8-75B337A0C40B}" sibTransId="{C85F4128-AFEF-49F3-8BC1-22BB65583F8E}"/>
    <dgm:cxn modelId="{D8A4581F-F57D-4887-822C-0AE113251D8C}" type="presOf" srcId="{EB248015-313C-43DC-972A-D7D42E7D7937}" destId="{46C0E75D-548C-4C9D-B05A-9B21EFEC52E0}" srcOrd="0" destOrd="0" presId="urn:microsoft.com/office/officeart/2005/8/layout/radial4"/>
    <dgm:cxn modelId="{8179FA20-B1B6-4CA3-A888-B0FA8267206C}" srcId="{D8B8217C-AD8B-4709-8E2C-ADBA54631633}" destId="{6382E3DC-30F6-4D44-B0D9-CBBC2CC9DF3C}" srcOrd="3" destOrd="0" parTransId="{88EECB1D-9520-4AE9-9D79-D5A8E1D620D6}" sibTransId="{A256D8F4-5154-4725-A255-88FC037AB44C}"/>
    <dgm:cxn modelId="{750FB621-764B-4671-9B23-41A3B11CE15A}" type="presOf" srcId="{6382E3DC-30F6-4D44-B0D9-CBBC2CC9DF3C}" destId="{0C40D8C4-1EED-4407-907D-16D15AE864F1}" srcOrd="0" destOrd="0" presId="urn:microsoft.com/office/officeart/2005/8/layout/radial4"/>
    <dgm:cxn modelId="{EF8AE43A-AFEE-43B4-BC21-61F6728D3F3B}" srcId="{D8B8217C-AD8B-4709-8E2C-ADBA54631633}" destId="{9F45D992-D9C9-476C-923E-522DFE076C58}" srcOrd="4" destOrd="0" parTransId="{F83BCFDD-8690-4F07-B27D-C1EEA60BD472}" sibTransId="{F718CC9B-0919-48C2-92B7-D9D5D10C6444}"/>
    <dgm:cxn modelId="{04A0F85B-B6A2-423C-9740-2893BFEA48EF}" srcId="{D8B8217C-AD8B-4709-8E2C-ADBA54631633}" destId="{F5FF7114-98B9-4A1B-9886-2FDAE3EF8BB1}" srcOrd="1" destOrd="0" parTransId="{D4BB1A9F-ED57-4751-A56B-1B5EA7A99FDB}" sibTransId="{30884002-C0C5-44AA-8065-FBD45345C54D}"/>
    <dgm:cxn modelId="{C59A1866-ACE1-4B75-B27F-F273E6103DF4}" type="presOf" srcId="{A714DBEB-2034-43A1-BD7B-E0444BE41307}" destId="{FE401154-048D-4AFF-A963-6453B3F6215D}" srcOrd="0" destOrd="0" presId="urn:microsoft.com/office/officeart/2005/8/layout/radial4"/>
    <dgm:cxn modelId="{70F7DC66-0AA4-41DB-A72F-B3F1A6DF598B}" type="presOf" srcId="{D8B8217C-AD8B-4709-8E2C-ADBA54631633}" destId="{9412BF38-A583-4BBD-83E4-52F8016DAF7D}" srcOrd="0" destOrd="0" presId="urn:microsoft.com/office/officeart/2005/8/layout/radial4"/>
    <dgm:cxn modelId="{967B3349-A042-44ED-80BB-D31721DA1A3D}" srcId="{D8B8217C-AD8B-4709-8E2C-ADBA54631633}" destId="{9842BA4B-87A0-4C84-A00C-B786B8381F71}" srcOrd="12" destOrd="0" parTransId="{CB2FE39C-900D-49E3-8A1D-009547D9FFA3}" sibTransId="{E35F8D27-39FF-4F6B-ACC3-28FFCCB7DDA0}"/>
    <dgm:cxn modelId="{FD9CB74F-09FE-499D-953F-644E93710256}" type="presOf" srcId="{F5FF7114-98B9-4A1B-9886-2FDAE3EF8BB1}" destId="{5821D860-0D01-41EE-A665-BA024E3ADD73}" srcOrd="0" destOrd="0" presId="urn:microsoft.com/office/officeart/2005/8/layout/radial4"/>
    <dgm:cxn modelId="{ECCBDE71-D320-4A56-8D0F-F651C1847E10}" type="presOf" srcId="{C4646D7D-7DDD-460E-9977-7ACBF77A6FEB}" destId="{1C7F751E-06FD-43EE-A096-2A978916A504}" srcOrd="0" destOrd="0" presId="urn:microsoft.com/office/officeart/2005/8/layout/radial4"/>
    <dgm:cxn modelId="{84760072-4A12-4DBB-B43D-43D0943B8499}" type="presOf" srcId="{4B7DD8F2-BDAC-42E1-A1CF-F103B12C0A85}" destId="{7F8D3A18-930A-4DD0-9167-F82CF5088C84}" srcOrd="0" destOrd="0" presId="urn:microsoft.com/office/officeart/2005/8/layout/radial4"/>
    <dgm:cxn modelId="{1B570755-C118-4299-A9BC-B44CCBC0A2F7}" srcId="{D8B8217C-AD8B-4709-8E2C-ADBA54631633}" destId="{0C24A73A-0742-48F3-A8B7-0880835544C4}" srcOrd="6" destOrd="0" parTransId="{AC26E240-22ED-4B1B-B112-FE1AE66250E3}" sibTransId="{CD7B8B9A-A337-42F1-8F30-C028A1884251}"/>
    <dgm:cxn modelId="{2A896C75-0621-41C0-B9EC-F83AB6F911C8}" srcId="{42BDDB0F-F277-4550-BB1C-3962C55372F0}" destId="{D8B8217C-AD8B-4709-8E2C-ADBA54631633}" srcOrd="0" destOrd="0" parTransId="{FEA25F21-12FA-462A-B00D-A649C75BF28F}" sibTransId="{BE540D3F-D686-4172-9FA5-D4DDD973D60F}"/>
    <dgm:cxn modelId="{36300076-E843-4A76-8A26-FB07031FEAE6}" srcId="{D8B8217C-AD8B-4709-8E2C-ADBA54631633}" destId="{FB24A4C6-0F5B-4C71-9DF7-48E3752EEAF3}" srcOrd="0" destOrd="0" parTransId="{236F116A-774E-4067-B5DD-7A9B01BBC9FC}" sibTransId="{26584A7D-09A7-4798-89A4-679B1CE02EAD}"/>
    <dgm:cxn modelId="{8DB31256-1F93-4BF8-BC78-741701B32A4F}" srcId="{D8B8217C-AD8B-4709-8E2C-ADBA54631633}" destId="{A714DBEB-2034-43A1-BD7B-E0444BE41307}" srcOrd="7" destOrd="0" parTransId="{4B7DD8F2-BDAC-42E1-A1CF-F103B12C0A85}" sibTransId="{C603115D-0520-4F54-8E77-5E2C55802430}"/>
    <dgm:cxn modelId="{3302E877-ECC9-4E60-A7A0-21BCA77778CA}" type="presOf" srcId="{F83BCFDD-8690-4F07-B27D-C1EEA60BD472}" destId="{C12AB55A-B83A-4DB3-B6E1-BD0DA8F4387D}" srcOrd="0" destOrd="0" presId="urn:microsoft.com/office/officeart/2005/8/layout/radial4"/>
    <dgm:cxn modelId="{9730A558-8A0B-445F-9CDE-39D5D7F810D5}" type="presOf" srcId="{3B996FBF-F372-433B-9DCC-12C8769A11E6}" destId="{9DFF2299-0ADD-4D8B-B54A-6F66C1D1E337}" srcOrd="0" destOrd="0" presId="urn:microsoft.com/office/officeart/2005/8/layout/radial4"/>
    <dgm:cxn modelId="{5F52FB58-B11B-498E-A404-C3D95C79CE23}" type="presOf" srcId="{42BDDB0F-F277-4550-BB1C-3962C55372F0}" destId="{F4A73663-D60F-4603-A41F-2212501E4DC7}" srcOrd="0" destOrd="0" presId="urn:microsoft.com/office/officeart/2005/8/layout/radial4"/>
    <dgm:cxn modelId="{8F919881-E81E-4F2F-82CD-ADB98EE93A34}" type="presOf" srcId="{CB2FE39C-900D-49E3-8A1D-009547D9FFA3}" destId="{FDFB4CC4-762D-44E5-949F-DE17A0CDF9AE}" srcOrd="0" destOrd="0" presId="urn:microsoft.com/office/officeart/2005/8/layout/radial4"/>
    <dgm:cxn modelId="{B11B488A-E92C-4B56-8319-627AEEB2C39F}" srcId="{D8B8217C-AD8B-4709-8E2C-ADBA54631633}" destId="{D672AF1D-4680-4809-8A7F-713806A3CFF1}" srcOrd="13" destOrd="0" parTransId="{3B996FBF-F372-433B-9DCC-12C8769A11E6}" sibTransId="{60E0F5DE-19B1-4D92-BC24-D718354E3728}"/>
    <dgm:cxn modelId="{E3F8928B-8A77-403C-ABD8-8476AB7BC5F9}" type="presOf" srcId="{BC15514C-A227-4264-AB5D-663A054D38B2}" destId="{0F526510-27FE-4369-ABA3-CE622F0FDC13}" srcOrd="0" destOrd="0" presId="urn:microsoft.com/office/officeart/2005/8/layout/radial4"/>
    <dgm:cxn modelId="{F2E5708E-E514-49EE-A099-8CF833B4CFAE}" srcId="{D8B8217C-AD8B-4709-8E2C-ADBA54631633}" destId="{F414D047-E586-4D00-838E-B418F7D1E335}" srcOrd="14" destOrd="0" parTransId="{CBFA6B89-40EB-43DC-AAB5-0A1BBEE86D4C}" sibTransId="{D38737B6-0BC8-472B-8335-8545DAC6DF48}"/>
    <dgm:cxn modelId="{D4803C91-2ECB-48F6-BA9B-736763E48823}" type="presOf" srcId="{D4BB1A9F-ED57-4751-A56B-1B5EA7A99FDB}" destId="{D78E0A06-A4CF-4C7C-96B3-B7322E2C8FF5}" srcOrd="0" destOrd="0" presId="urn:microsoft.com/office/officeart/2005/8/layout/radial4"/>
    <dgm:cxn modelId="{DB1F9A93-997C-4B0D-BF13-3270222DD79D}" type="presOf" srcId="{0C24A73A-0742-48F3-A8B7-0880835544C4}" destId="{08A8385E-C00C-429C-BD1E-A0006FAE4BC0}" srcOrd="0" destOrd="0" presId="urn:microsoft.com/office/officeart/2005/8/layout/radial4"/>
    <dgm:cxn modelId="{FA937094-7968-45C7-B773-41E5D35DC016}" type="presOf" srcId="{9F45D992-D9C9-476C-923E-522DFE076C58}" destId="{4D48B5BC-CC2D-4782-AC91-5DCC84FBC2C3}" srcOrd="0" destOrd="0" presId="urn:microsoft.com/office/officeart/2005/8/layout/radial4"/>
    <dgm:cxn modelId="{62230E99-3733-4E45-8A52-56209F790FAB}" type="presOf" srcId="{131DBA81-B28B-4BAE-A013-0028917BDE04}" destId="{81541B14-432D-42EF-AB0D-96440EAE82D7}" srcOrd="0" destOrd="0" presId="urn:microsoft.com/office/officeart/2005/8/layout/radial4"/>
    <dgm:cxn modelId="{E3E8DD99-C5DB-4115-AF8C-2605F9E6B522}" type="presOf" srcId="{12FF02B1-F214-4837-B6AD-4EF540177FFA}" destId="{9F37C443-8F3B-4C15-9E4C-564CDF2ABD1B}" srcOrd="0" destOrd="0" presId="urn:microsoft.com/office/officeart/2005/8/layout/radial4"/>
    <dgm:cxn modelId="{52922F9A-D2C9-4346-856D-4609BF2BE7ED}" type="presOf" srcId="{1CC3CB4C-E3B5-4BCA-AD1C-9556975882B5}" destId="{129A5F3F-C7B4-45B7-8C12-FD84916DA9B8}" srcOrd="0" destOrd="0" presId="urn:microsoft.com/office/officeart/2005/8/layout/radial4"/>
    <dgm:cxn modelId="{9BB3F7A1-3C47-444E-8753-C09D77F99B17}" type="presOf" srcId="{90161FDC-5A83-43A0-9B01-2E2FFF965845}" destId="{ACAA712D-7B17-4309-A0DD-3EB104FD275A}" srcOrd="0" destOrd="0" presId="urn:microsoft.com/office/officeart/2005/8/layout/radial4"/>
    <dgm:cxn modelId="{03825DA9-9A87-4503-9634-B7CE5C413B11}" srcId="{D8B8217C-AD8B-4709-8E2C-ADBA54631633}" destId="{90161FDC-5A83-43A0-9B01-2E2FFF965845}" srcOrd="2" destOrd="0" parTransId="{695F78F8-625F-4804-8F4D-ACEA22097A77}" sibTransId="{A5F5F9C2-E8AA-422A-9B16-0692127AE6AC}"/>
    <dgm:cxn modelId="{295F9FA9-9837-4EC9-B3DE-EF575DFF42D5}" srcId="{D8B8217C-AD8B-4709-8E2C-ADBA54631633}" destId="{71710F7D-BA24-4C21-A63A-20E15C634986}" srcOrd="11" destOrd="0" parTransId="{1FC84A0F-829D-4BBC-8358-5DC3C20B7E08}" sibTransId="{6C00BAD9-C4BF-4048-8A78-23C23CB68232}"/>
    <dgm:cxn modelId="{02544ACA-EE57-48DE-A7FA-C263A7E05EB7}" type="presOf" srcId="{695F78F8-625F-4804-8F4D-ACEA22097A77}" destId="{252AA1A4-8E90-4D01-B421-9EBA36D21BA7}" srcOrd="0" destOrd="0" presId="urn:microsoft.com/office/officeart/2005/8/layout/radial4"/>
    <dgm:cxn modelId="{0D9C07CB-A44A-4DFE-8314-245ED20E703A}" srcId="{D8B8217C-AD8B-4709-8E2C-ADBA54631633}" destId="{94C630BD-4C35-4F2D-9E08-687EDCECAB46}" srcOrd="10" destOrd="0" parTransId="{131DBA81-B28B-4BAE-A013-0028917BDE04}" sibTransId="{7496B6CC-271F-433A-90DF-49184482D1F9}"/>
    <dgm:cxn modelId="{E0F9C6CC-5C18-44FF-9330-46F68F210B98}" type="presOf" srcId="{AC26E240-22ED-4B1B-B112-FE1AE66250E3}" destId="{0A08E3EC-9506-4ABE-9894-1C05347013FB}" srcOrd="0" destOrd="0" presId="urn:microsoft.com/office/officeart/2005/8/layout/radial4"/>
    <dgm:cxn modelId="{8D5E4AD0-F2C2-4833-B3CF-461738825EB6}" type="presOf" srcId="{88EECB1D-9520-4AE9-9D79-D5A8E1D620D6}" destId="{C3AB4847-9BD8-4D46-BC75-7F9DF2D05B57}" srcOrd="0" destOrd="0" presId="urn:microsoft.com/office/officeart/2005/8/layout/radial4"/>
    <dgm:cxn modelId="{EB5B60D2-1152-4F9F-8D83-351A731B8076}" type="presOf" srcId="{94C630BD-4C35-4F2D-9E08-687EDCECAB46}" destId="{06C71D3D-494A-4247-8F57-03D6EE764F3A}" srcOrd="0" destOrd="0" presId="urn:microsoft.com/office/officeart/2005/8/layout/radial4"/>
    <dgm:cxn modelId="{1D1502D3-A4D9-488F-8F85-83F21E405D51}" type="presOf" srcId="{236F116A-774E-4067-B5DD-7A9B01BBC9FC}" destId="{DEB68087-7374-40C6-B27D-2A292D30BFA4}" srcOrd="0" destOrd="0" presId="urn:microsoft.com/office/officeart/2005/8/layout/radial4"/>
    <dgm:cxn modelId="{A36B77D5-1C93-42D2-8B70-0B7489FE2DCA}" type="presOf" srcId="{FB24A4C6-0F5B-4C71-9DF7-48E3752EEAF3}" destId="{F511C008-0FC3-41AC-8620-9F2BA9FF4C3B}" srcOrd="0" destOrd="0" presId="urn:microsoft.com/office/officeart/2005/8/layout/radial4"/>
    <dgm:cxn modelId="{20DB6AD8-1B11-4F6C-A026-923EFE571939}" type="presOf" srcId="{CBFA6B89-40EB-43DC-AAB5-0A1BBEE86D4C}" destId="{EFF4DA83-7035-4F4B-8631-B03EABFCD7B0}" srcOrd="0" destOrd="0" presId="urn:microsoft.com/office/officeart/2005/8/layout/radial4"/>
    <dgm:cxn modelId="{148AA1ED-35AD-46EA-BE36-DCB0CAB62F26}" type="presOf" srcId="{1FC84A0F-829D-4BBC-8358-5DC3C20B7E08}" destId="{320ACD79-2C5D-46BB-8F7D-0C5F3FBD1198}" srcOrd="0" destOrd="0" presId="urn:microsoft.com/office/officeart/2005/8/layout/radial4"/>
    <dgm:cxn modelId="{65DB2FF8-2966-46DD-A8FC-5CD0C00CB4AD}" srcId="{D8B8217C-AD8B-4709-8E2C-ADBA54631633}" destId="{1CC3CB4C-E3B5-4BCA-AD1C-9556975882B5}" srcOrd="5" destOrd="0" parTransId="{12FF02B1-F214-4837-B6AD-4EF540177FFA}" sibTransId="{A8AF157B-12AD-4EA7-BA0D-E7CB7AF0EA4B}"/>
    <dgm:cxn modelId="{8C52DFFB-CAFB-4B07-8F16-7E48320E2755}" srcId="{D8B8217C-AD8B-4709-8E2C-ADBA54631633}" destId="{C4646D7D-7DDD-460E-9977-7ACBF77A6FEB}" srcOrd="9" destOrd="0" parTransId="{BC15514C-A227-4264-AB5D-663A054D38B2}" sibTransId="{7D8B9C5E-D8E4-4546-A32E-F421667809FA}"/>
    <dgm:cxn modelId="{F7641BFF-5899-42E5-83D1-63BCA9089E35}" type="presOf" srcId="{F414D047-E586-4D00-838E-B418F7D1E335}" destId="{2E1B0ECB-31DD-414C-AD67-0FAC0DB23574}" srcOrd="0" destOrd="0" presId="urn:microsoft.com/office/officeart/2005/8/layout/radial4"/>
    <dgm:cxn modelId="{4B037326-0C26-4F1B-988C-8339E2E40BEA}" type="presParOf" srcId="{F4A73663-D60F-4603-A41F-2212501E4DC7}" destId="{9412BF38-A583-4BBD-83E4-52F8016DAF7D}" srcOrd="0" destOrd="0" presId="urn:microsoft.com/office/officeart/2005/8/layout/radial4"/>
    <dgm:cxn modelId="{99569FF1-6699-40D5-B7CD-C51A45EB134A}" type="presParOf" srcId="{F4A73663-D60F-4603-A41F-2212501E4DC7}" destId="{DEB68087-7374-40C6-B27D-2A292D30BFA4}" srcOrd="1" destOrd="0" presId="urn:microsoft.com/office/officeart/2005/8/layout/radial4"/>
    <dgm:cxn modelId="{B7AEE9A1-BE15-4FF0-8416-93E6D0888D3F}" type="presParOf" srcId="{F4A73663-D60F-4603-A41F-2212501E4DC7}" destId="{F511C008-0FC3-41AC-8620-9F2BA9FF4C3B}" srcOrd="2" destOrd="0" presId="urn:microsoft.com/office/officeart/2005/8/layout/radial4"/>
    <dgm:cxn modelId="{1F11CFFD-F6FE-4D92-AF92-4FFC7121AED5}" type="presParOf" srcId="{F4A73663-D60F-4603-A41F-2212501E4DC7}" destId="{D78E0A06-A4CF-4C7C-96B3-B7322E2C8FF5}" srcOrd="3" destOrd="0" presId="urn:microsoft.com/office/officeart/2005/8/layout/radial4"/>
    <dgm:cxn modelId="{0C6928B5-A8E8-4E50-84DF-A7A088E19EBF}" type="presParOf" srcId="{F4A73663-D60F-4603-A41F-2212501E4DC7}" destId="{5821D860-0D01-41EE-A665-BA024E3ADD73}" srcOrd="4" destOrd="0" presId="urn:microsoft.com/office/officeart/2005/8/layout/radial4"/>
    <dgm:cxn modelId="{EAE88E8E-B0FF-4C3D-966C-82D366150D3A}" type="presParOf" srcId="{F4A73663-D60F-4603-A41F-2212501E4DC7}" destId="{252AA1A4-8E90-4D01-B421-9EBA36D21BA7}" srcOrd="5" destOrd="0" presId="urn:microsoft.com/office/officeart/2005/8/layout/radial4"/>
    <dgm:cxn modelId="{EBF1CF12-C7FD-4189-8BDD-0CE2390120BD}" type="presParOf" srcId="{F4A73663-D60F-4603-A41F-2212501E4DC7}" destId="{ACAA712D-7B17-4309-A0DD-3EB104FD275A}" srcOrd="6" destOrd="0" presId="urn:microsoft.com/office/officeart/2005/8/layout/radial4"/>
    <dgm:cxn modelId="{4CD18FF2-B768-4EE0-BE05-2257252B10C5}" type="presParOf" srcId="{F4A73663-D60F-4603-A41F-2212501E4DC7}" destId="{C3AB4847-9BD8-4D46-BC75-7F9DF2D05B57}" srcOrd="7" destOrd="0" presId="urn:microsoft.com/office/officeart/2005/8/layout/radial4"/>
    <dgm:cxn modelId="{39404B2D-56C0-42AE-ABAE-64D93786B9C4}" type="presParOf" srcId="{F4A73663-D60F-4603-A41F-2212501E4DC7}" destId="{0C40D8C4-1EED-4407-907D-16D15AE864F1}" srcOrd="8" destOrd="0" presId="urn:microsoft.com/office/officeart/2005/8/layout/radial4"/>
    <dgm:cxn modelId="{7B83E1D0-3FE4-4C3B-B3F8-DCD25DD7E9D2}" type="presParOf" srcId="{F4A73663-D60F-4603-A41F-2212501E4DC7}" destId="{C12AB55A-B83A-4DB3-B6E1-BD0DA8F4387D}" srcOrd="9" destOrd="0" presId="urn:microsoft.com/office/officeart/2005/8/layout/radial4"/>
    <dgm:cxn modelId="{FDC6739B-18C1-4F17-AE88-9A56AA5DD15C}" type="presParOf" srcId="{F4A73663-D60F-4603-A41F-2212501E4DC7}" destId="{4D48B5BC-CC2D-4782-AC91-5DCC84FBC2C3}" srcOrd="10" destOrd="0" presId="urn:microsoft.com/office/officeart/2005/8/layout/radial4"/>
    <dgm:cxn modelId="{3563FB4B-EC38-4280-A327-B825CC67139A}" type="presParOf" srcId="{F4A73663-D60F-4603-A41F-2212501E4DC7}" destId="{9F37C443-8F3B-4C15-9E4C-564CDF2ABD1B}" srcOrd="11" destOrd="0" presId="urn:microsoft.com/office/officeart/2005/8/layout/radial4"/>
    <dgm:cxn modelId="{0C03D8DE-67E6-4762-9B69-0D9F04187C30}" type="presParOf" srcId="{F4A73663-D60F-4603-A41F-2212501E4DC7}" destId="{129A5F3F-C7B4-45B7-8C12-FD84916DA9B8}" srcOrd="12" destOrd="0" presId="urn:microsoft.com/office/officeart/2005/8/layout/radial4"/>
    <dgm:cxn modelId="{AA9B10E1-08DA-4940-8BDB-3E4EEF32D149}" type="presParOf" srcId="{F4A73663-D60F-4603-A41F-2212501E4DC7}" destId="{0A08E3EC-9506-4ABE-9894-1C05347013FB}" srcOrd="13" destOrd="0" presId="urn:microsoft.com/office/officeart/2005/8/layout/radial4"/>
    <dgm:cxn modelId="{3B53C52F-64B0-4E0F-84D4-28D5879649E5}" type="presParOf" srcId="{F4A73663-D60F-4603-A41F-2212501E4DC7}" destId="{08A8385E-C00C-429C-BD1E-A0006FAE4BC0}" srcOrd="14" destOrd="0" presId="urn:microsoft.com/office/officeart/2005/8/layout/radial4"/>
    <dgm:cxn modelId="{FB24274E-D115-49A5-B0B6-CDD5A14A5EAD}" type="presParOf" srcId="{F4A73663-D60F-4603-A41F-2212501E4DC7}" destId="{7F8D3A18-930A-4DD0-9167-F82CF5088C84}" srcOrd="15" destOrd="0" presId="urn:microsoft.com/office/officeart/2005/8/layout/radial4"/>
    <dgm:cxn modelId="{709D3597-69E4-432A-B4E4-4A6EA2FD650D}" type="presParOf" srcId="{F4A73663-D60F-4603-A41F-2212501E4DC7}" destId="{FE401154-048D-4AFF-A963-6453B3F6215D}" srcOrd="16" destOrd="0" presId="urn:microsoft.com/office/officeart/2005/8/layout/radial4"/>
    <dgm:cxn modelId="{18748ADE-EF9E-466C-8E6F-C6901887B31F}" type="presParOf" srcId="{F4A73663-D60F-4603-A41F-2212501E4DC7}" destId="{3ACD95AF-E038-4959-B3DE-63215002CB75}" srcOrd="17" destOrd="0" presId="urn:microsoft.com/office/officeart/2005/8/layout/radial4"/>
    <dgm:cxn modelId="{6A57010F-3672-4638-ACC7-547D75077742}" type="presParOf" srcId="{F4A73663-D60F-4603-A41F-2212501E4DC7}" destId="{46C0E75D-548C-4C9D-B05A-9B21EFEC52E0}" srcOrd="18" destOrd="0" presId="urn:microsoft.com/office/officeart/2005/8/layout/radial4"/>
    <dgm:cxn modelId="{5AD970E0-B378-4E2B-BF6B-18D86A54E977}" type="presParOf" srcId="{F4A73663-D60F-4603-A41F-2212501E4DC7}" destId="{0F526510-27FE-4369-ABA3-CE622F0FDC13}" srcOrd="19" destOrd="0" presId="urn:microsoft.com/office/officeart/2005/8/layout/radial4"/>
    <dgm:cxn modelId="{D5E1026E-7EF2-48E5-9653-8AB13C8B9094}" type="presParOf" srcId="{F4A73663-D60F-4603-A41F-2212501E4DC7}" destId="{1C7F751E-06FD-43EE-A096-2A978916A504}" srcOrd="20" destOrd="0" presId="urn:microsoft.com/office/officeart/2005/8/layout/radial4"/>
    <dgm:cxn modelId="{F9F4208B-0A46-4130-8CE3-8E084B98BABE}" type="presParOf" srcId="{F4A73663-D60F-4603-A41F-2212501E4DC7}" destId="{81541B14-432D-42EF-AB0D-96440EAE82D7}" srcOrd="21" destOrd="0" presId="urn:microsoft.com/office/officeart/2005/8/layout/radial4"/>
    <dgm:cxn modelId="{DD7ED739-E428-481B-92E9-32FE2A924A03}" type="presParOf" srcId="{F4A73663-D60F-4603-A41F-2212501E4DC7}" destId="{06C71D3D-494A-4247-8F57-03D6EE764F3A}" srcOrd="22" destOrd="0" presId="urn:microsoft.com/office/officeart/2005/8/layout/radial4"/>
    <dgm:cxn modelId="{DF15990E-97BA-47B0-9CD8-0500E35C749D}" type="presParOf" srcId="{F4A73663-D60F-4603-A41F-2212501E4DC7}" destId="{320ACD79-2C5D-46BB-8F7D-0C5F3FBD1198}" srcOrd="23" destOrd="0" presId="urn:microsoft.com/office/officeart/2005/8/layout/radial4"/>
    <dgm:cxn modelId="{63FC7177-13D8-4D79-8D81-14913C965DC4}" type="presParOf" srcId="{F4A73663-D60F-4603-A41F-2212501E4DC7}" destId="{37E581BE-C9A4-44E9-8C65-5EB7B98D69B9}" srcOrd="24" destOrd="0" presId="urn:microsoft.com/office/officeart/2005/8/layout/radial4"/>
    <dgm:cxn modelId="{8C6A631D-884A-4A8A-81B3-4E354E6D76FE}" type="presParOf" srcId="{F4A73663-D60F-4603-A41F-2212501E4DC7}" destId="{FDFB4CC4-762D-44E5-949F-DE17A0CDF9AE}" srcOrd="25" destOrd="0" presId="urn:microsoft.com/office/officeart/2005/8/layout/radial4"/>
    <dgm:cxn modelId="{384DB5A5-CDFF-4B2B-9C55-3783002F6C84}" type="presParOf" srcId="{F4A73663-D60F-4603-A41F-2212501E4DC7}" destId="{FF80CE9C-0328-48B1-83E8-0721F918FD0E}" srcOrd="26" destOrd="0" presId="urn:microsoft.com/office/officeart/2005/8/layout/radial4"/>
    <dgm:cxn modelId="{DCB2DAB4-57D2-4EA1-A9E1-6160598C2225}" type="presParOf" srcId="{F4A73663-D60F-4603-A41F-2212501E4DC7}" destId="{9DFF2299-0ADD-4D8B-B54A-6F66C1D1E337}" srcOrd="27" destOrd="0" presId="urn:microsoft.com/office/officeart/2005/8/layout/radial4"/>
    <dgm:cxn modelId="{1968E301-6D6A-422B-B4B4-1EA0BF3CBD67}" type="presParOf" srcId="{F4A73663-D60F-4603-A41F-2212501E4DC7}" destId="{7ECB2F16-E307-44B4-A846-86EC207E69C3}" srcOrd="28" destOrd="0" presId="urn:microsoft.com/office/officeart/2005/8/layout/radial4"/>
    <dgm:cxn modelId="{BC9A0ACC-8257-424C-A799-3C5F3B552DB8}" type="presParOf" srcId="{F4A73663-D60F-4603-A41F-2212501E4DC7}" destId="{EFF4DA83-7035-4F4B-8631-B03EABFCD7B0}" srcOrd="29" destOrd="0" presId="urn:microsoft.com/office/officeart/2005/8/layout/radial4"/>
    <dgm:cxn modelId="{C666CA07-EC02-4D52-B8FA-AB59E80D427A}" type="presParOf" srcId="{F4A73663-D60F-4603-A41F-2212501E4DC7}" destId="{2E1B0ECB-31DD-414C-AD67-0FAC0DB23574}" srcOrd="3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246684-5E51-4775-9D58-C68F09A53535}" type="doc">
      <dgm:prSet loTypeId="urn:microsoft.com/office/officeart/2005/8/layout/list1" loCatId="list" qsTypeId="urn:microsoft.com/office/officeart/2005/8/quickstyle/3d3#1" qsCatId="3D" csTypeId="urn:microsoft.com/office/officeart/2005/8/colors/colorful2#1" csCatId="colorful" phldr="1"/>
      <dgm:spPr/>
      <dgm:t>
        <a:bodyPr/>
        <a:lstStyle/>
        <a:p>
          <a:endParaRPr lang="en-GB"/>
        </a:p>
      </dgm:t>
    </dgm:pt>
    <dgm:pt modelId="{0D173546-8CC1-403F-88C5-0591BBB68844}">
      <dgm:prSet phldrT="[Text]"/>
      <dgm:spPr/>
      <dgm:t>
        <a:bodyPr/>
        <a:lstStyle/>
        <a:p>
          <a:pPr>
            <a:buNone/>
          </a:pPr>
          <a:r>
            <a:rPr lang="en-US" b="1" u="sng" dirty="0">
              <a:latin typeface="+mn-lt"/>
            </a:rPr>
            <a:t>Early help, not just crisis response</a:t>
          </a:r>
          <a:endParaRPr lang="en-GB" dirty="0"/>
        </a:p>
      </dgm:t>
    </dgm:pt>
    <dgm:pt modelId="{CB65C598-3043-4B15-9B91-8D6877B0F01D}" type="parTrans" cxnId="{2682597E-CD8F-49A3-AF95-9BC731680203}">
      <dgm:prSet/>
      <dgm:spPr/>
      <dgm:t>
        <a:bodyPr/>
        <a:lstStyle/>
        <a:p>
          <a:endParaRPr lang="en-GB"/>
        </a:p>
      </dgm:t>
    </dgm:pt>
    <dgm:pt modelId="{D603A6D2-2F1F-4C19-82AC-133F700B4E67}" type="sibTrans" cxnId="{2682597E-CD8F-49A3-AF95-9BC731680203}">
      <dgm:prSet/>
      <dgm:spPr/>
      <dgm:t>
        <a:bodyPr/>
        <a:lstStyle/>
        <a:p>
          <a:endParaRPr lang="en-GB"/>
        </a:p>
      </dgm:t>
    </dgm:pt>
    <dgm:pt modelId="{6EE6AF75-5FC5-4515-8F42-EE3B206CDE50}">
      <dgm:prSet/>
      <dgm:spPr/>
      <dgm:t>
        <a:bodyPr/>
        <a:lstStyle/>
        <a:p>
          <a:r>
            <a:rPr lang="en-GB" b="1" u="sng" noProof="0">
              <a:latin typeface="+mn-lt"/>
            </a:rPr>
            <a:t>Crisis Support that connects</a:t>
          </a:r>
          <a:endParaRPr lang="en-GB" noProof="0" dirty="0">
            <a:latin typeface="+mn-lt"/>
          </a:endParaRPr>
        </a:p>
      </dgm:t>
    </dgm:pt>
    <dgm:pt modelId="{D08DD73A-51B0-4DDB-BC33-18E415B1F85B}" type="parTrans" cxnId="{22A71107-82AB-4820-858A-7FDA1F811488}">
      <dgm:prSet/>
      <dgm:spPr/>
      <dgm:t>
        <a:bodyPr/>
        <a:lstStyle/>
        <a:p>
          <a:endParaRPr lang="en-GB"/>
        </a:p>
      </dgm:t>
    </dgm:pt>
    <dgm:pt modelId="{3702F721-2E33-46AF-93DC-EE22F395A4FD}" type="sibTrans" cxnId="{22A71107-82AB-4820-858A-7FDA1F811488}">
      <dgm:prSet/>
      <dgm:spPr/>
      <dgm:t>
        <a:bodyPr/>
        <a:lstStyle/>
        <a:p>
          <a:endParaRPr lang="en-GB"/>
        </a:p>
      </dgm:t>
    </dgm:pt>
    <dgm:pt modelId="{F37BD2F3-F8B9-4A93-9EB1-287155A3C835}">
      <dgm:prSet/>
      <dgm:spPr/>
      <dgm:t>
        <a:bodyPr/>
        <a:lstStyle/>
        <a:p>
          <a:r>
            <a:rPr lang="en-GB" b="1" u="sng" noProof="0">
              <a:latin typeface="+mn-lt"/>
            </a:rPr>
            <a:t>One </a:t>
          </a:r>
          <a:r>
            <a:rPr lang="en-GB" b="1" u="sng">
              <a:latin typeface="+mn-lt"/>
            </a:rPr>
            <a:t>j</a:t>
          </a:r>
          <a:r>
            <a:rPr lang="en-GB" b="1" u="sng" noProof="0">
              <a:latin typeface="+mn-lt"/>
            </a:rPr>
            <a:t>oined-up </a:t>
          </a:r>
          <a:r>
            <a:rPr lang="en-GB" b="1" u="sng">
              <a:latin typeface="+mn-lt"/>
            </a:rPr>
            <a:t>s</a:t>
          </a:r>
          <a:r>
            <a:rPr lang="en-GB" b="1" u="sng" noProof="0">
              <a:latin typeface="+mn-lt"/>
            </a:rPr>
            <a:t>ystem</a:t>
          </a:r>
          <a:endParaRPr lang="en-GB" noProof="0" dirty="0">
            <a:latin typeface="+mn-lt"/>
          </a:endParaRPr>
        </a:p>
      </dgm:t>
    </dgm:pt>
    <dgm:pt modelId="{98426E71-09C6-4CA5-B70B-DAA34EE5BC2B}" type="parTrans" cxnId="{0E85B709-BE6C-4EF5-A675-B847772A4CA0}">
      <dgm:prSet/>
      <dgm:spPr/>
      <dgm:t>
        <a:bodyPr/>
        <a:lstStyle/>
        <a:p>
          <a:endParaRPr lang="en-GB"/>
        </a:p>
      </dgm:t>
    </dgm:pt>
    <dgm:pt modelId="{C7740022-04D5-4B3C-A65C-E380E114207B}" type="sibTrans" cxnId="{0E85B709-BE6C-4EF5-A675-B847772A4CA0}">
      <dgm:prSet/>
      <dgm:spPr/>
      <dgm:t>
        <a:bodyPr/>
        <a:lstStyle/>
        <a:p>
          <a:endParaRPr lang="en-GB"/>
        </a:p>
      </dgm:t>
    </dgm:pt>
    <dgm:pt modelId="{CB1F99D4-1FDB-47E5-A195-934E32395A26}">
      <dgm:prSet/>
      <dgm:spPr/>
      <dgm:t>
        <a:bodyPr/>
        <a:lstStyle/>
        <a:p>
          <a:r>
            <a:rPr lang="en-GB" b="1" u="sng" noProof="0" dirty="0">
              <a:latin typeface="+mn-lt"/>
            </a:rPr>
            <a:t>Real, measurable and sustainable, outcomes</a:t>
          </a:r>
          <a:endParaRPr lang="en-GB" noProof="0" dirty="0">
            <a:latin typeface="+mn-lt"/>
          </a:endParaRPr>
        </a:p>
      </dgm:t>
    </dgm:pt>
    <dgm:pt modelId="{4D75F21F-9896-41DD-A18F-301C92EFBA0C}" type="parTrans" cxnId="{446169CD-CCFF-476A-B537-2787F00E24D8}">
      <dgm:prSet/>
      <dgm:spPr/>
      <dgm:t>
        <a:bodyPr/>
        <a:lstStyle/>
        <a:p>
          <a:endParaRPr lang="en-GB"/>
        </a:p>
      </dgm:t>
    </dgm:pt>
    <dgm:pt modelId="{93621064-1CEB-4A0A-8721-98B9C515A903}" type="sibTrans" cxnId="{446169CD-CCFF-476A-B537-2787F00E24D8}">
      <dgm:prSet/>
      <dgm:spPr/>
      <dgm:t>
        <a:bodyPr/>
        <a:lstStyle/>
        <a:p>
          <a:endParaRPr lang="en-GB"/>
        </a:p>
      </dgm:t>
    </dgm:pt>
    <dgm:pt modelId="{18BDA250-B95C-4291-B9A2-4205D3356FEB}">
      <dgm:prSet/>
      <dgm:spPr/>
      <dgm:t>
        <a:bodyPr/>
        <a:lstStyle/>
        <a:p>
          <a:r>
            <a:rPr lang="en-GB" noProof="0" dirty="0">
              <a:latin typeface="+mn-lt"/>
            </a:rPr>
            <a:t>Support leads to tangible improvements in financial stability.</a:t>
          </a:r>
        </a:p>
      </dgm:t>
    </dgm:pt>
    <dgm:pt modelId="{8EB241B0-AB2F-48F2-9597-9BA8EB36BE33}" type="parTrans" cxnId="{654B8810-6C9C-4860-A2C2-F038CC164C66}">
      <dgm:prSet/>
      <dgm:spPr/>
      <dgm:t>
        <a:bodyPr/>
        <a:lstStyle/>
        <a:p>
          <a:endParaRPr lang="en-GB"/>
        </a:p>
      </dgm:t>
    </dgm:pt>
    <dgm:pt modelId="{E164BCE6-BB3B-4423-8FDA-06CBF092CDA9}" type="sibTrans" cxnId="{654B8810-6C9C-4860-A2C2-F038CC164C66}">
      <dgm:prSet/>
      <dgm:spPr/>
      <dgm:t>
        <a:bodyPr/>
        <a:lstStyle/>
        <a:p>
          <a:endParaRPr lang="en-GB"/>
        </a:p>
      </dgm:t>
    </dgm:pt>
    <dgm:pt modelId="{DFDF85CC-7F2F-4F16-AC87-6686478021B1}">
      <dgm:prSet phldrT="[Text]"/>
      <dgm:spPr/>
      <dgm:t>
        <a:bodyPr/>
        <a:lstStyle/>
        <a:p>
          <a:pPr>
            <a:buNone/>
          </a:pPr>
          <a:r>
            <a:rPr lang="en-GB" noProof="0">
              <a:latin typeface="+mn-lt"/>
            </a:rPr>
            <a:t>Residents can access timely support before problems escalate.</a:t>
          </a:r>
          <a:endParaRPr lang="en-GB" dirty="0"/>
        </a:p>
      </dgm:t>
    </dgm:pt>
    <dgm:pt modelId="{367BBEF8-944C-409E-9627-7FC364A14296}" type="parTrans" cxnId="{36774928-C53F-44ED-97EB-1CD315F29471}">
      <dgm:prSet/>
      <dgm:spPr/>
      <dgm:t>
        <a:bodyPr/>
        <a:lstStyle/>
        <a:p>
          <a:endParaRPr lang="en-GB"/>
        </a:p>
      </dgm:t>
    </dgm:pt>
    <dgm:pt modelId="{2BC25BA5-4251-493F-9C60-B90F85CCA322}" type="sibTrans" cxnId="{36774928-C53F-44ED-97EB-1CD315F29471}">
      <dgm:prSet/>
      <dgm:spPr/>
      <dgm:t>
        <a:bodyPr/>
        <a:lstStyle/>
        <a:p>
          <a:endParaRPr lang="en-GB"/>
        </a:p>
      </dgm:t>
    </dgm:pt>
    <dgm:pt modelId="{DEEC81DE-A3ED-499C-937D-963098F77AD1}">
      <dgm:prSet/>
      <dgm:spPr/>
      <dgm:t>
        <a:bodyPr/>
        <a:lstStyle/>
        <a:p>
          <a:r>
            <a:rPr lang="en-GB" noProof="0">
              <a:latin typeface="+mn-lt"/>
            </a:rPr>
            <a:t>Immediate help meets urgent need and links directly into longer-term support.</a:t>
          </a:r>
          <a:endParaRPr lang="en-GB" noProof="0" dirty="0">
            <a:latin typeface="+mn-lt"/>
          </a:endParaRPr>
        </a:p>
      </dgm:t>
    </dgm:pt>
    <dgm:pt modelId="{D59B512F-C355-4BDB-B6A0-F0A98A67400F}" type="parTrans" cxnId="{35282FA8-4F53-43DD-9D95-6F072076E91C}">
      <dgm:prSet/>
      <dgm:spPr/>
      <dgm:t>
        <a:bodyPr/>
        <a:lstStyle/>
        <a:p>
          <a:endParaRPr lang="en-GB"/>
        </a:p>
      </dgm:t>
    </dgm:pt>
    <dgm:pt modelId="{BEC9EFAA-241C-4037-B7BD-5C157DAF5F22}" type="sibTrans" cxnId="{35282FA8-4F53-43DD-9D95-6F072076E91C}">
      <dgm:prSet/>
      <dgm:spPr/>
      <dgm:t>
        <a:bodyPr/>
        <a:lstStyle/>
        <a:p>
          <a:endParaRPr lang="en-GB"/>
        </a:p>
      </dgm:t>
    </dgm:pt>
    <dgm:pt modelId="{542DB990-1586-443C-A4F1-0EAC0AC5C8ED}">
      <dgm:prSet/>
      <dgm:spPr/>
      <dgm:t>
        <a:bodyPr/>
        <a:lstStyle/>
        <a:p>
          <a:r>
            <a:rPr lang="en-GB" noProof="0">
              <a:latin typeface="+mn-lt"/>
            </a:rPr>
            <a:t>Services work together, with clear roles, pathways and referrals with no duplication.</a:t>
          </a:r>
          <a:endParaRPr lang="en-GB" noProof="0" dirty="0">
            <a:latin typeface="+mn-lt"/>
          </a:endParaRPr>
        </a:p>
      </dgm:t>
    </dgm:pt>
    <dgm:pt modelId="{41E59702-F546-4964-8021-3B0E1793918B}" type="parTrans" cxnId="{2CACBB87-DA83-4D08-A026-223BBD4644D0}">
      <dgm:prSet/>
      <dgm:spPr/>
      <dgm:t>
        <a:bodyPr/>
        <a:lstStyle/>
        <a:p>
          <a:endParaRPr lang="en-GB"/>
        </a:p>
      </dgm:t>
    </dgm:pt>
    <dgm:pt modelId="{26CAA7DA-7B3C-4D3C-8AAC-A93A3C2DFA14}" type="sibTrans" cxnId="{2CACBB87-DA83-4D08-A026-223BBD4644D0}">
      <dgm:prSet/>
      <dgm:spPr/>
      <dgm:t>
        <a:bodyPr/>
        <a:lstStyle/>
        <a:p>
          <a:endParaRPr lang="en-GB"/>
        </a:p>
      </dgm:t>
    </dgm:pt>
    <dgm:pt modelId="{490F8EEE-D0FC-47B9-94D2-3B20E0DA8FED}">
      <dgm:prSet/>
      <dgm:spPr/>
      <dgm:t>
        <a:bodyPr/>
        <a:lstStyle/>
        <a:p>
          <a:r>
            <a:rPr lang="en-GB" b="1" u="sng" noProof="0">
              <a:latin typeface="+mn-lt"/>
            </a:rPr>
            <a:t>Simple, </a:t>
          </a:r>
          <a:r>
            <a:rPr lang="en-GB" b="1" u="sng">
              <a:latin typeface="+mn-lt"/>
            </a:rPr>
            <a:t>a</a:t>
          </a:r>
          <a:r>
            <a:rPr lang="en-GB" b="1" u="sng" noProof="0">
              <a:latin typeface="+mn-lt"/>
            </a:rPr>
            <a:t>ccessible, person-centred support</a:t>
          </a:r>
          <a:endParaRPr lang="en-GB" noProof="0" dirty="0">
            <a:latin typeface="+mn-lt"/>
          </a:endParaRPr>
        </a:p>
      </dgm:t>
    </dgm:pt>
    <dgm:pt modelId="{2CC29C31-B525-4B63-BEBA-B9D533425834}" type="parTrans" cxnId="{3E23B520-7A0D-499E-A8B4-34372FED9676}">
      <dgm:prSet/>
      <dgm:spPr/>
      <dgm:t>
        <a:bodyPr/>
        <a:lstStyle/>
        <a:p>
          <a:endParaRPr lang="en-GB"/>
        </a:p>
      </dgm:t>
    </dgm:pt>
    <dgm:pt modelId="{FE9C754D-1807-4D3E-A954-8CC3C6AA5E7B}" type="sibTrans" cxnId="{3E23B520-7A0D-499E-A8B4-34372FED9676}">
      <dgm:prSet/>
      <dgm:spPr/>
      <dgm:t>
        <a:bodyPr/>
        <a:lstStyle/>
        <a:p>
          <a:endParaRPr lang="en-GB"/>
        </a:p>
      </dgm:t>
    </dgm:pt>
    <dgm:pt modelId="{805D7A18-EE53-479C-99D8-38A6A4C26994}">
      <dgm:prSet/>
      <dgm:spPr/>
      <dgm:t>
        <a:bodyPr/>
        <a:lstStyle/>
        <a:p>
          <a:r>
            <a:rPr lang="en-GB" noProof="0">
              <a:latin typeface="+mn-lt"/>
            </a:rPr>
            <a:t>Support is easy to access, consistent, and built around people’s real lives and needs.</a:t>
          </a:r>
          <a:endParaRPr lang="en-GB" noProof="0" dirty="0">
            <a:latin typeface="+mn-lt"/>
          </a:endParaRPr>
        </a:p>
      </dgm:t>
    </dgm:pt>
    <dgm:pt modelId="{C49C5B04-E37C-4781-92D8-DF3F9495D72C}" type="parTrans" cxnId="{7DB8CE7A-0583-44EC-9D41-980DC623167E}">
      <dgm:prSet/>
      <dgm:spPr/>
      <dgm:t>
        <a:bodyPr/>
        <a:lstStyle/>
        <a:p>
          <a:endParaRPr lang="en-GB"/>
        </a:p>
      </dgm:t>
    </dgm:pt>
    <dgm:pt modelId="{EF814AB2-BE3C-4A40-8627-813628DD493D}" type="sibTrans" cxnId="{7DB8CE7A-0583-44EC-9D41-980DC623167E}">
      <dgm:prSet/>
      <dgm:spPr/>
      <dgm:t>
        <a:bodyPr/>
        <a:lstStyle/>
        <a:p>
          <a:endParaRPr lang="en-GB"/>
        </a:p>
      </dgm:t>
    </dgm:pt>
    <dgm:pt modelId="{926EDBB2-ADB7-40DE-B02C-357981E146D4}" type="pres">
      <dgm:prSet presAssocID="{7E246684-5E51-4775-9D58-C68F09A53535}" presName="linear" presStyleCnt="0">
        <dgm:presLayoutVars>
          <dgm:dir/>
          <dgm:animLvl val="lvl"/>
          <dgm:resizeHandles val="exact"/>
        </dgm:presLayoutVars>
      </dgm:prSet>
      <dgm:spPr/>
    </dgm:pt>
    <dgm:pt modelId="{7D1D77FE-00BC-4645-843E-8897832D2F0C}" type="pres">
      <dgm:prSet presAssocID="{0D173546-8CC1-403F-88C5-0591BBB68844}" presName="parentLin" presStyleCnt="0"/>
      <dgm:spPr/>
    </dgm:pt>
    <dgm:pt modelId="{0B1393D6-6B42-499E-B1E5-D14767170FF8}" type="pres">
      <dgm:prSet presAssocID="{0D173546-8CC1-403F-88C5-0591BBB68844}" presName="parentLeftMargin" presStyleLbl="node1" presStyleIdx="0" presStyleCnt="5"/>
      <dgm:spPr/>
    </dgm:pt>
    <dgm:pt modelId="{03720BBF-612E-4BB1-B475-4BBC36F20FEE}" type="pres">
      <dgm:prSet presAssocID="{0D173546-8CC1-403F-88C5-0591BBB68844}" presName="parentText" presStyleLbl="node1" presStyleIdx="0" presStyleCnt="5">
        <dgm:presLayoutVars>
          <dgm:chMax val="0"/>
          <dgm:bulletEnabled val="1"/>
        </dgm:presLayoutVars>
      </dgm:prSet>
      <dgm:spPr/>
    </dgm:pt>
    <dgm:pt modelId="{C0242A8F-CA58-43B1-9D8B-7A14AAB875B2}" type="pres">
      <dgm:prSet presAssocID="{0D173546-8CC1-403F-88C5-0591BBB68844}" presName="negativeSpace" presStyleCnt="0"/>
      <dgm:spPr/>
    </dgm:pt>
    <dgm:pt modelId="{F15953AE-62E6-4B99-99A9-DB36F63F4F06}" type="pres">
      <dgm:prSet presAssocID="{0D173546-8CC1-403F-88C5-0591BBB68844}" presName="childText" presStyleLbl="conFgAcc1" presStyleIdx="0" presStyleCnt="5">
        <dgm:presLayoutVars>
          <dgm:bulletEnabled val="1"/>
        </dgm:presLayoutVars>
      </dgm:prSet>
      <dgm:spPr/>
    </dgm:pt>
    <dgm:pt modelId="{BE123F2F-0980-455E-8F57-1AA1DAD05A98}" type="pres">
      <dgm:prSet presAssocID="{D603A6D2-2F1F-4C19-82AC-133F700B4E67}" presName="spaceBetweenRectangles" presStyleCnt="0"/>
      <dgm:spPr/>
    </dgm:pt>
    <dgm:pt modelId="{B43F8709-2785-4172-8D67-03303157E12B}" type="pres">
      <dgm:prSet presAssocID="{6EE6AF75-5FC5-4515-8F42-EE3B206CDE50}" presName="parentLin" presStyleCnt="0"/>
      <dgm:spPr/>
    </dgm:pt>
    <dgm:pt modelId="{D60D3EBF-DE5F-4649-A2B4-F3C0603D2223}" type="pres">
      <dgm:prSet presAssocID="{6EE6AF75-5FC5-4515-8F42-EE3B206CDE50}" presName="parentLeftMargin" presStyleLbl="node1" presStyleIdx="0" presStyleCnt="5"/>
      <dgm:spPr/>
    </dgm:pt>
    <dgm:pt modelId="{5679F917-B986-4C17-A5E2-37ACE833F736}" type="pres">
      <dgm:prSet presAssocID="{6EE6AF75-5FC5-4515-8F42-EE3B206CDE50}" presName="parentText" presStyleLbl="node1" presStyleIdx="1" presStyleCnt="5">
        <dgm:presLayoutVars>
          <dgm:chMax val="0"/>
          <dgm:bulletEnabled val="1"/>
        </dgm:presLayoutVars>
      </dgm:prSet>
      <dgm:spPr/>
    </dgm:pt>
    <dgm:pt modelId="{4AA2CA64-B6C5-4146-B376-72ABD222AA61}" type="pres">
      <dgm:prSet presAssocID="{6EE6AF75-5FC5-4515-8F42-EE3B206CDE50}" presName="negativeSpace" presStyleCnt="0"/>
      <dgm:spPr/>
    </dgm:pt>
    <dgm:pt modelId="{16A6F6BA-365A-47F6-B539-C9504E5FF12B}" type="pres">
      <dgm:prSet presAssocID="{6EE6AF75-5FC5-4515-8F42-EE3B206CDE50}" presName="childText" presStyleLbl="conFgAcc1" presStyleIdx="1" presStyleCnt="5">
        <dgm:presLayoutVars>
          <dgm:bulletEnabled val="1"/>
        </dgm:presLayoutVars>
      </dgm:prSet>
      <dgm:spPr/>
    </dgm:pt>
    <dgm:pt modelId="{6A1E83CE-9800-4AD2-B8C6-A0E43F13A1B0}" type="pres">
      <dgm:prSet presAssocID="{3702F721-2E33-46AF-93DC-EE22F395A4FD}" presName="spaceBetweenRectangles" presStyleCnt="0"/>
      <dgm:spPr/>
    </dgm:pt>
    <dgm:pt modelId="{5B31576E-0930-4EE3-8DC5-E4A80FD721A5}" type="pres">
      <dgm:prSet presAssocID="{F37BD2F3-F8B9-4A93-9EB1-287155A3C835}" presName="parentLin" presStyleCnt="0"/>
      <dgm:spPr/>
    </dgm:pt>
    <dgm:pt modelId="{BE7025A7-A170-4F34-9934-04A641D78A25}" type="pres">
      <dgm:prSet presAssocID="{F37BD2F3-F8B9-4A93-9EB1-287155A3C835}" presName="parentLeftMargin" presStyleLbl="node1" presStyleIdx="1" presStyleCnt="5"/>
      <dgm:spPr/>
    </dgm:pt>
    <dgm:pt modelId="{F3E389AA-1594-44E7-8D06-59D3081763A3}" type="pres">
      <dgm:prSet presAssocID="{F37BD2F3-F8B9-4A93-9EB1-287155A3C835}" presName="parentText" presStyleLbl="node1" presStyleIdx="2" presStyleCnt="5">
        <dgm:presLayoutVars>
          <dgm:chMax val="0"/>
          <dgm:bulletEnabled val="1"/>
        </dgm:presLayoutVars>
      </dgm:prSet>
      <dgm:spPr/>
    </dgm:pt>
    <dgm:pt modelId="{12C66726-BD95-4CBB-9091-A3E45FC05D13}" type="pres">
      <dgm:prSet presAssocID="{F37BD2F3-F8B9-4A93-9EB1-287155A3C835}" presName="negativeSpace" presStyleCnt="0"/>
      <dgm:spPr/>
    </dgm:pt>
    <dgm:pt modelId="{596874C4-D418-4BFA-996F-AF207DC2599D}" type="pres">
      <dgm:prSet presAssocID="{F37BD2F3-F8B9-4A93-9EB1-287155A3C835}" presName="childText" presStyleLbl="conFgAcc1" presStyleIdx="2" presStyleCnt="5">
        <dgm:presLayoutVars>
          <dgm:bulletEnabled val="1"/>
        </dgm:presLayoutVars>
      </dgm:prSet>
      <dgm:spPr/>
    </dgm:pt>
    <dgm:pt modelId="{FADB8264-952D-4752-9B3A-9C7E8FBD0834}" type="pres">
      <dgm:prSet presAssocID="{C7740022-04D5-4B3C-A65C-E380E114207B}" presName="spaceBetweenRectangles" presStyleCnt="0"/>
      <dgm:spPr/>
    </dgm:pt>
    <dgm:pt modelId="{6189F1B2-51C0-4F9B-A1BD-6DF2EB1DDF93}" type="pres">
      <dgm:prSet presAssocID="{490F8EEE-D0FC-47B9-94D2-3B20E0DA8FED}" presName="parentLin" presStyleCnt="0"/>
      <dgm:spPr/>
    </dgm:pt>
    <dgm:pt modelId="{EB3C7E0F-5D0B-478D-A5D7-DC858D2FC762}" type="pres">
      <dgm:prSet presAssocID="{490F8EEE-D0FC-47B9-94D2-3B20E0DA8FED}" presName="parentLeftMargin" presStyleLbl="node1" presStyleIdx="2" presStyleCnt="5"/>
      <dgm:spPr/>
    </dgm:pt>
    <dgm:pt modelId="{BD12C47C-AD27-4ABA-AFE0-59F283479533}" type="pres">
      <dgm:prSet presAssocID="{490F8EEE-D0FC-47B9-94D2-3B20E0DA8FED}" presName="parentText" presStyleLbl="node1" presStyleIdx="3" presStyleCnt="5">
        <dgm:presLayoutVars>
          <dgm:chMax val="0"/>
          <dgm:bulletEnabled val="1"/>
        </dgm:presLayoutVars>
      </dgm:prSet>
      <dgm:spPr/>
    </dgm:pt>
    <dgm:pt modelId="{65BB1BD6-11D7-49CD-82C6-D03105CF082C}" type="pres">
      <dgm:prSet presAssocID="{490F8EEE-D0FC-47B9-94D2-3B20E0DA8FED}" presName="negativeSpace" presStyleCnt="0"/>
      <dgm:spPr/>
    </dgm:pt>
    <dgm:pt modelId="{7534BB87-7564-4402-B3F8-3067E29E27C6}" type="pres">
      <dgm:prSet presAssocID="{490F8EEE-D0FC-47B9-94D2-3B20E0DA8FED}" presName="childText" presStyleLbl="conFgAcc1" presStyleIdx="3" presStyleCnt="5">
        <dgm:presLayoutVars>
          <dgm:bulletEnabled val="1"/>
        </dgm:presLayoutVars>
      </dgm:prSet>
      <dgm:spPr/>
    </dgm:pt>
    <dgm:pt modelId="{919B794A-08DA-4B45-9080-94454ECA76E4}" type="pres">
      <dgm:prSet presAssocID="{FE9C754D-1807-4D3E-A954-8CC3C6AA5E7B}" presName="spaceBetweenRectangles" presStyleCnt="0"/>
      <dgm:spPr/>
    </dgm:pt>
    <dgm:pt modelId="{505C1665-8CFA-4A4D-B0F4-15F662C933BA}" type="pres">
      <dgm:prSet presAssocID="{CB1F99D4-1FDB-47E5-A195-934E32395A26}" presName="parentLin" presStyleCnt="0"/>
      <dgm:spPr/>
    </dgm:pt>
    <dgm:pt modelId="{37E44614-B286-42C5-A674-D3611AB5966A}" type="pres">
      <dgm:prSet presAssocID="{CB1F99D4-1FDB-47E5-A195-934E32395A26}" presName="parentLeftMargin" presStyleLbl="node1" presStyleIdx="3" presStyleCnt="5"/>
      <dgm:spPr/>
    </dgm:pt>
    <dgm:pt modelId="{075E59F8-5B91-440D-901C-F8C1AD67F530}" type="pres">
      <dgm:prSet presAssocID="{CB1F99D4-1FDB-47E5-A195-934E32395A26}" presName="parentText" presStyleLbl="node1" presStyleIdx="4" presStyleCnt="5">
        <dgm:presLayoutVars>
          <dgm:chMax val="0"/>
          <dgm:bulletEnabled val="1"/>
        </dgm:presLayoutVars>
      </dgm:prSet>
      <dgm:spPr/>
    </dgm:pt>
    <dgm:pt modelId="{F6A8FB45-9A94-421D-9986-3A7609A654ED}" type="pres">
      <dgm:prSet presAssocID="{CB1F99D4-1FDB-47E5-A195-934E32395A26}" presName="negativeSpace" presStyleCnt="0"/>
      <dgm:spPr/>
    </dgm:pt>
    <dgm:pt modelId="{EB1226F1-CC0E-4CBE-9E54-A156D18123C3}" type="pres">
      <dgm:prSet presAssocID="{CB1F99D4-1FDB-47E5-A195-934E32395A26}" presName="childText" presStyleLbl="conFgAcc1" presStyleIdx="4" presStyleCnt="5">
        <dgm:presLayoutVars>
          <dgm:bulletEnabled val="1"/>
        </dgm:presLayoutVars>
      </dgm:prSet>
      <dgm:spPr/>
    </dgm:pt>
  </dgm:ptLst>
  <dgm:cxnLst>
    <dgm:cxn modelId="{22A71107-82AB-4820-858A-7FDA1F811488}" srcId="{7E246684-5E51-4775-9D58-C68F09A53535}" destId="{6EE6AF75-5FC5-4515-8F42-EE3B206CDE50}" srcOrd="1" destOrd="0" parTransId="{D08DD73A-51B0-4DDB-BC33-18E415B1F85B}" sibTransId="{3702F721-2E33-46AF-93DC-EE22F395A4FD}"/>
    <dgm:cxn modelId="{0E85B709-BE6C-4EF5-A675-B847772A4CA0}" srcId="{7E246684-5E51-4775-9D58-C68F09A53535}" destId="{F37BD2F3-F8B9-4A93-9EB1-287155A3C835}" srcOrd="2" destOrd="0" parTransId="{98426E71-09C6-4CA5-B70B-DAA34EE5BC2B}" sibTransId="{C7740022-04D5-4B3C-A65C-E380E114207B}"/>
    <dgm:cxn modelId="{D79EF30A-3A9F-4DAB-BD0C-95B126B4A1B7}" type="presOf" srcId="{0D173546-8CC1-403F-88C5-0591BBB68844}" destId="{0B1393D6-6B42-499E-B1E5-D14767170FF8}" srcOrd="0" destOrd="0" presId="urn:microsoft.com/office/officeart/2005/8/layout/list1"/>
    <dgm:cxn modelId="{FF6BF90E-491C-4490-81F1-4BB1B6057FD3}" type="presOf" srcId="{DEEC81DE-A3ED-499C-937D-963098F77AD1}" destId="{16A6F6BA-365A-47F6-B539-C9504E5FF12B}" srcOrd="0" destOrd="0" presId="urn:microsoft.com/office/officeart/2005/8/layout/list1"/>
    <dgm:cxn modelId="{654B8810-6C9C-4860-A2C2-F038CC164C66}" srcId="{CB1F99D4-1FDB-47E5-A195-934E32395A26}" destId="{18BDA250-B95C-4291-B9A2-4205D3356FEB}" srcOrd="0" destOrd="0" parTransId="{8EB241B0-AB2F-48F2-9597-9BA8EB36BE33}" sibTransId="{E164BCE6-BB3B-4423-8FDA-06CBF092CDA9}"/>
    <dgm:cxn modelId="{6B2B9D13-8143-4144-9FE9-A3F2F1981873}" type="presOf" srcId="{18BDA250-B95C-4291-B9A2-4205D3356FEB}" destId="{EB1226F1-CC0E-4CBE-9E54-A156D18123C3}" srcOrd="0" destOrd="0" presId="urn:microsoft.com/office/officeart/2005/8/layout/list1"/>
    <dgm:cxn modelId="{3E23B520-7A0D-499E-A8B4-34372FED9676}" srcId="{7E246684-5E51-4775-9D58-C68F09A53535}" destId="{490F8EEE-D0FC-47B9-94D2-3B20E0DA8FED}" srcOrd="3" destOrd="0" parTransId="{2CC29C31-B525-4B63-BEBA-B9D533425834}" sibTransId="{FE9C754D-1807-4D3E-A954-8CC3C6AA5E7B}"/>
    <dgm:cxn modelId="{8E365421-3435-4E91-8AC5-2816AD93B1FD}" type="presOf" srcId="{490F8EEE-D0FC-47B9-94D2-3B20E0DA8FED}" destId="{EB3C7E0F-5D0B-478D-A5D7-DC858D2FC762}" srcOrd="0" destOrd="0" presId="urn:microsoft.com/office/officeart/2005/8/layout/list1"/>
    <dgm:cxn modelId="{36774928-C53F-44ED-97EB-1CD315F29471}" srcId="{0D173546-8CC1-403F-88C5-0591BBB68844}" destId="{DFDF85CC-7F2F-4F16-AC87-6686478021B1}" srcOrd="0" destOrd="0" parTransId="{367BBEF8-944C-409E-9627-7FC364A14296}" sibTransId="{2BC25BA5-4251-493F-9C60-B90F85CCA322}"/>
    <dgm:cxn modelId="{73D3BD32-E558-40C0-91DF-1F6D44AA5348}" type="presOf" srcId="{CB1F99D4-1FDB-47E5-A195-934E32395A26}" destId="{075E59F8-5B91-440D-901C-F8C1AD67F530}" srcOrd="1" destOrd="0" presId="urn:microsoft.com/office/officeart/2005/8/layout/list1"/>
    <dgm:cxn modelId="{12C2FB5D-4ADD-4FCF-9268-268F9913D8F4}" type="presOf" srcId="{F37BD2F3-F8B9-4A93-9EB1-287155A3C835}" destId="{F3E389AA-1594-44E7-8D06-59D3081763A3}" srcOrd="1" destOrd="0" presId="urn:microsoft.com/office/officeart/2005/8/layout/list1"/>
    <dgm:cxn modelId="{80DDE464-A72A-45B9-B312-678443FFB887}" type="presOf" srcId="{7E246684-5E51-4775-9D58-C68F09A53535}" destId="{926EDBB2-ADB7-40DE-B02C-357981E146D4}" srcOrd="0" destOrd="0" presId="urn:microsoft.com/office/officeart/2005/8/layout/list1"/>
    <dgm:cxn modelId="{ED788E4C-DB39-4902-ABDC-1F38881FDA98}" type="presOf" srcId="{6EE6AF75-5FC5-4515-8F42-EE3B206CDE50}" destId="{D60D3EBF-DE5F-4649-A2B4-F3C0603D2223}" srcOrd="0" destOrd="0" presId="urn:microsoft.com/office/officeart/2005/8/layout/list1"/>
    <dgm:cxn modelId="{7DB8CE7A-0583-44EC-9D41-980DC623167E}" srcId="{490F8EEE-D0FC-47B9-94D2-3B20E0DA8FED}" destId="{805D7A18-EE53-479C-99D8-38A6A4C26994}" srcOrd="0" destOrd="0" parTransId="{C49C5B04-E37C-4781-92D8-DF3F9495D72C}" sibTransId="{EF814AB2-BE3C-4A40-8627-813628DD493D}"/>
    <dgm:cxn modelId="{2682597E-CD8F-49A3-AF95-9BC731680203}" srcId="{7E246684-5E51-4775-9D58-C68F09A53535}" destId="{0D173546-8CC1-403F-88C5-0591BBB68844}" srcOrd="0" destOrd="0" parTransId="{CB65C598-3043-4B15-9B91-8D6877B0F01D}" sibTransId="{D603A6D2-2F1F-4C19-82AC-133F700B4E67}"/>
    <dgm:cxn modelId="{2CACBB87-DA83-4D08-A026-223BBD4644D0}" srcId="{F37BD2F3-F8B9-4A93-9EB1-287155A3C835}" destId="{542DB990-1586-443C-A4F1-0EAC0AC5C8ED}" srcOrd="0" destOrd="0" parTransId="{41E59702-F546-4964-8021-3B0E1793918B}" sibTransId="{26CAA7DA-7B3C-4D3C-8AAC-A93A3C2DFA14}"/>
    <dgm:cxn modelId="{ECB23A88-D763-4A1D-AF08-B305FE125023}" type="presOf" srcId="{490F8EEE-D0FC-47B9-94D2-3B20E0DA8FED}" destId="{BD12C47C-AD27-4ABA-AFE0-59F283479533}" srcOrd="1" destOrd="0" presId="urn:microsoft.com/office/officeart/2005/8/layout/list1"/>
    <dgm:cxn modelId="{0BFC1990-0052-49B6-AA3A-87CA1CF16447}" type="presOf" srcId="{DFDF85CC-7F2F-4F16-AC87-6686478021B1}" destId="{F15953AE-62E6-4B99-99A9-DB36F63F4F06}" srcOrd="0" destOrd="0" presId="urn:microsoft.com/office/officeart/2005/8/layout/list1"/>
    <dgm:cxn modelId="{9A9EB992-900E-49E3-BAE5-275B42FBE358}" type="presOf" srcId="{542DB990-1586-443C-A4F1-0EAC0AC5C8ED}" destId="{596874C4-D418-4BFA-996F-AF207DC2599D}" srcOrd="0" destOrd="0" presId="urn:microsoft.com/office/officeart/2005/8/layout/list1"/>
    <dgm:cxn modelId="{672D8099-39CC-4544-BB46-2C8B27BB142A}" type="presOf" srcId="{F37BD2F3-F8B9-4A93-9EB1-287155A3C835}" destId="{BE7025A7-A170-4F34-9934-04A641D78A25}" srcOrd="0" destOrd="0" presId="urn:microsoft.com/office/officeart/2005/8/layout/list1"/>
    <dgm:cxn modelId="{2C5273A5-B7F0-44FD-8745-0E26D1A1F015}" type="presOf" srcId="{CB1F99D4-1FDB-47E5-A195-934E32395A26}" destId="{37E44614-B286-42C5-A674-D3611AB5966A}" srcOrd="0" destOrd="0" presId="urn:microsoft.com/office/officeart/2005/8/layout/list1"/>
    <dgm:cxn modelId="{35282FA8-4F53-43DD-9D95-6F072076E91C}" srcId="{6EE6AF75-5FC5-4515-8F42-EE3B206CDE50}" destId="{DEEC81DE-A3ED-499C-937D-963098F77AD1}" srcOrd="0" destOrd="0" parTransId="{D59B512F-C355-4BDB-B6A0-F0A98A67400F}" sibTransId="{BEC9EFAA-241C-4037-B7BD-5C157DAF5F22}"/>
    <dgm:cxn modelId="{446169CD-CCFF-476A-B537-2787F00E24D8}" srcId="{7E246684-5E51-4775-9D58-C68F09A53535}" destId="{CB1F99D4-1FDB-47E5-A195-934E32395A26}" srcOrd="4" destOrd="0" parTransId="{4D75F21F-9896-41DD-A18F-301C92EFBA0C}" sibTransId="{93621064-1CEB-4A0A-8721-98B9C515A903}"/>
    <dgm:cxn modelId="{AF5E08E4-1C46-445D-91AB-382A119AF483}" type="presOf" srcId="{805D7A18-EE53-479C-99D8-38A6A4C26994}" destId="{7534BB87-7564-4402-B3F8-3067E29E27C6}" srcOrd="0" destOrd="0" presId="urn:microsoft.com/office/officeart/2005/8/layout/list1"/>
    <dgm:cxn modelId="{A672F6EB-22D2-4A48-8E1E-06FD79CFBD5F}" type="presOf" srcId="{6EE6AF75-5FC5-4515-8F42-EE3B206CDE50}" destId="{5679F917-B986-4C17-A5E2-37ACE833F736}" srcOrd="1" destOrd="0" presId="urn:microsoft.com/office/officeart/2005/8/layout/list1"/>
    <dgm:cxn modelId="{31B7F0F8-43E7-44AE-809D-CFBB08B9F593}" type="presOf" srcId="{0D173546-8CC1-403F-88C5-0591BBB68844}" destId="{03720BBF-612E-4BB1-B475-4BBC36F20FEE}" srcOrd="1" destOrd="0" presId="urn:microsoft.com/office/officeart/2005/8/layout/list1"/>
    <dgm:cxn modelId="{62C62258-38C4-46F9-B2BB-4246222922E1}" type="presParOf" srcId="{926EDBB2-ADB7-40DE-B02C-357981E146D4}" destId="{7D1D77FE-00BC-4645-843E-8897832D2F0C}" srcOrd="0" destOrd="0" presId="urn:microsoft.com/office/officeart/2005/8/layout/list1"/>
    <dgm:cxn modelId="{8B52F3F7-871F-4F5D-BFFF-917D19892C39}" type="presParOf" srcId="{7D1D77FE-00BC-4645-843E-8897832D2F0C}" destId="{0B1393D6-6B42-499E-B1E5-D14767170FF8}" srcOrd="0" destOrd="0" presId="urn:microsoft.com/office/officeart/2005/8/layout/list1"/>
    <dgm:cxn modelId="{284E468C-57BE-4CA5-9839-D5ACD7A05667}" type="presParOf" srcId="{7D1D77FE-00BC-4645-843E-8897832D2F0C}" destId="{03720BBF-612E-4BB1-B475-4BBC36F20FEE}" srcOrd="1" destOrd="0" presId="urn:microsoft.com/office/officeart/2005/8/layout/list1"/>
    <dgm:cxn modelId="{11E88E31-1F3D-46D1-9F7C-E6E4A70363CC}" type="presParOf" srcId="{926EDBB2-ADB7-40DE-B02C-357981E146D4}" destId="{C0242A8F-CA58-43B1-9D8B-7A14AAB875B2}" srcOrd="1" destOrd="0" presId="urn:microsoft.com/office/officeart/2005/8/layout/list1"/>
    <dgm:cxn modelId="{ED7AAA6B-0431-4875-B94A-80AEF0674099}" type="presParOf" srcId="{926EDBB2-ADB7-40DE-B02C-357981E146D4}" destId="{F15953AE-62E6-4B99-99A9-DB36F63F4F06}" srcOrd="2" destOrd="0" presId="urn:microsoft.com/office/officeart/2005/8/layout/list1"/>
    <dgm:cxn modelId="{1C2C7FB1-5132-425A-ADD7-FC26328BC77C}" type="presParOf" srcId="{926EDBB2-ADB7-40DE-B02C-357981E146D4}" destId="{BE123F2F-0980-455E-8F57-1AA1DAD05A98}" srcOrd="3" destOrd="0" presId="urn:microsoft.com/office/officeart/2005/8/layout/list1"/>
    <dgm:cxn modelId="{E5ED9FBE-84FF-40C7-86DF-2673411388CD}" type="presParOf" srcId="{926EDBB2-ADB7-40DE-B02C-357981E146D4}" destId="{B43F8709-2785-4172-8D67-03303157E12B}" srcOrd="4" destOrd="0" presId="urn:microsoft.com/office/officeart/2005/8/layout/list1"/>
    <dgm:cxn modelId="{6AE1290C-A340-4879-93A7-ACB491624C11}" type="presParOf" srcId="{B43F8709-2785-4172-8D67-03303157E12B}" destId="{D60D3EBF-DE5F-4649-A2B4-F3C0603D2223}" srcOrd="0" destOrd="0" presId="urn:microsoft.com/office/officeart/2005/8/layout/list1"/>
    <dgm:cxn modelId="{C31239F3-0F46-40FC-89DA-8887991D4B3B}" type="presParOf" srcId="{B43F8709-2785-4172-8D67-03303157E12B}" destId="{5679F917-B986-4C17-A5E2-37ACE833F736}" srcOrd="1" destOrd="0" presId="urn:microsoft.com/office/officeart/2005/8/layout/list1"/>
    <dgm:cxn modelId="{C441F40D-B27C-4AB0-968C-3C2207B449C1}" type="presParOf" srcId="{926EDBB2-ADB7-40DE-B02C-357981E146D4}" destId="{4AA2CA64-B6C5-4146-B376-72ABD222AA61}" srcOrd="5" destOrd="0" presId="urn:microsoft.com/office/officeart/2005/8/layout/list1"/>
    <dgm:cxn modelId="{FF25B62F-41C7-46C2-8C04-DE76A99D82DE}" type="presParOf" srcId="{926EDBB2-ADB7-40DE-B02C-357981E146D4}" destId="{16A6F6BA-365A-47F6-B539-C9504E5FF12B}" srcOrd="6" destOrd="0" presId="urn:microsoft.com/office/officeart/2005/8/layout/list1"/>
    <dgm:cxn modelId="{1C66BB5A-9246-4946-A839-E3F9FE7FEF1B}" type="presParOf" srcId="{926EDBB2-ADB7-40DE-B02C-357981E146D4}" destId="{6A1E83CE-9800-4AD2-B8C6-A0E43F13A1B0}" srcOrd="7" destOrd="0" presId="urn:microsoft.com/office/officeart/2005/8/layout/list1"/>
    <dgm:cxn modelId="{DB0F7AFA-1382-4A6F-B14F-F29DE800D68F}" type="presParOf" srcId="{926EDBB2-ADB7-40DE-B02C-357981E146D4}" destId="{5B31576E-0930-4EE3-8DC5-E4A80FD721A5}" srcOrd="8" destOrd="0" presId="urn:microsoft.com/office/officeart/2005/8/layout/list1"/>
    <dgm:cxn modelId="{2685EA9D-41FB-4EC9-8D5A-506EBE1D7446}" type="presParOf" srcId="{5B31576E-0930-4EE3-8DC5-E4A80FD721A5}" destId="{BE7025A7-A170-4F34-9934-04A641D78A25}" srcOrd="0" destOrd="0" presId="urn:microsoft.com/office/officeart/2005/8/layout/list1"/>
    <dgm:cxn modelId="{8BA2E674-5C55-4A60-BCF1-F9F74C01DDF6}" type="presParOf" srcId="{5B31576E-0930-4EE3-8DC5-E4A80FD721A5}" destId="{F3E389AA-1594-44E7-8D06-59D3081763A3}" srcOrd="1" destOrd="0" presId="urn:microsoft.com/office/officeart/2005/8/layout/list1"/>
    <dgm:cxn modelId="{34F53495-C912-4BAE-B5D7-E8BC1F18E5D3}" type="presParOf" srcId="{926EDBB2-ADB7-40DE-B02C-357981E146D4}" destId="{12C66726-BD95-4CBB-9091-A3E45FC05D13}" srcOrd="9" destOrd="0" presId="urn:microsoft.com/office/officeart/2005/8/layout/list1"/>
    <dgm:cxn modelId="{D2ED66EE-F90C-4747-AFAA-9357B9A63F8E}" type="presParOf" srcId="{926EDBB2-ADB7-40DE-B02C-357981E146D4}" destId="{596874C4-D418-4BFA-996F-AF207DC2599D}" srcOrd="10" destOrd="0" presId="urn:microsoft.com/office/officeart/2005/8/layout/list1"/>
    <dgm:cxn modelId="{D2E7B9A6-BDAB-45A0-8E88-BC59D0FBC4E6}" type="presParOf" srcId="{926EDBB2-ADB7-40DE-B02C-357981E146D4}" destId="{FADB8264-952D-4752-9B3A-9C7E8FBD0834}" srcOrd="11" destOrd="0" presId="urn:microsoft.com/office/officeart/2005/8/layout/list1"/>
    <dgm:cxn modelId="{F96CFFDD-3D59-4573-B84D-537DA553E88A}" type="presParOf" srcId="{926EDBB2-ADB7-40DE-B02C-357981E146D4}" destId="{6189F1B2-51C0-4F9B-A1BD-6DF2EB1DDF93}" srcOrd="12" destOrd="0" presId="urn:microsoft.com/office/officeart/2005/8/layout/list1"/>
    <dgm:cxn modelId="{37837028-BE35-4D1C-964A-42328182741F}" type="presParOf" srcId="{6189F1B2-51C0-4F9B-A1BD-6DF2EB1DDF93}" destId="{EB3C7E0F-5D0B-478D-A5D7-DC858D2FC762}" srcOrd="0" destOrd="0" presId="urn:microsoft.com/office/officeart/2005/8/layout/list1"/>
    <dgm:cxn modelId="{FDD62F84-9510-4F6D-832B-782262152B55}" type="presParOf" srcId="{6189F1B2-51C0-4F9B-A1BD-6DF2EB1DDF93}" destId="{BD12C47C-AD27-4ABA-AFE0-59F283479533}" srcOrd="1" destOrd="0" presId="urn:microsoft.com/office/officeart/2005/8/layout/list1"/>
    <dgm:cxn modelId="{D7525E6E-145B-41AD-9189-749B9E57F5E6}" type="presParOf" srcId="{926EDBB2-ADB7-40DE-B02C-357981E146D4}" destId="{65BB1BD6-11D7-49CD-82C6-D03105CF082C}" srcOrd="13" destOrd="0" presId="urn:microsoft.com/office/officeart/2005/8/layout/list1"/>
    <dgm:cxn modelId="{2C5F6E5D-D099-4064-BA40-79E4EB7EBD66}" type="presParOf" srcId="{926EDBB2-ADB7-40DE-B02C-357981E146D4}" destId="{7534BB87-7564-4402-B3F8-3067E29E27C6}" srcOrd="14" destOrd="0" presId="urn:microsoft.com/office/officeart/2005/8/layout/list1"/>
    <dgm:cxn modelId="{473FE9DC-D1FD-4F29-AAD5-BDFC299257CF}" type="presParOf" srcId="{926EDBB2-ADB7-40DE-B02C-357981E146D4}" destId="{919B794A-08DA-4B45-9080-94454ECA76E4}" srcOrd="15" destOrd="0" presId="urn:microsoft.com/office/officeart/2005/8/layout/list1"/>
    <dgm:cxn modelId="{7156EF93-2C34-45A5-886E-2261B944FBD8}" type="presParOf" srcId="{926EDBB2-ADB7-40DE-B02C-357981E146D4}" destId="{505C1665-8CFA-4A4D-B0F4-15F662C933BA}" srcOrd="16" destOrd="0" presId="urn:microsoft.com/office/officeart/2005/8/layout/list1"/>
    <dgm:cxn modelId="{156E2924-620A-4F34-B6A7-AAEF2E51BF68}" type="presParOf" srcId="{505C1665-8CFA-4A4D-B0F4-15F662C933BA}" destId="{37E44614-B286-42C5-A674-D3611AB5966A}" srcOrd="0" destOrd="0" presId="urn:microsoft.com/office/officeart/2005/8/layout/list1"/>
    <dgm:cxn modelId="{BC3B37B2-7240-4B51-8076-2B75067CC38C}" type="presParOf" srcId="{505C1665-8CFA-4A4D-B0F4-15F662C933BA}" destId="{075E59F8-5B91-440D-901C-F8C1AD67F530}" srcOrd="1" destOrd="0" presId="urn:microsoft.com/office/officeart/2005/8/layout/list1"/>
    <dgm:cxn modelId="{BFA82F31-6029-4CEB-8EE6-9A846D5C9550}" type="presParOf" srcId="{926EDBB2-ADB7-40DE-B02C-357981E146D4}" destId="{F6A8FB45-9A94-421D-9986-3A7609A654ED}" srcOrd="17" destOrd="0" presId="urn:microsoft.com/office/officeart/2005/8/layout/list1"/>
    <dgm:cxn modelId="{C70A9ED4-F373-49CC-9D47-ACB00F6717EB}" type="presParOf" srcId="{926EDBB2-ADB7-40DE-B02C-357981E146D4}" destId="{EB1226F1-CC0E-4CBE-9E54-A156D18123C3}" srcOrd="18"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4A9AC3-AE6E-45C8-B1F3-032EE8CA73E7}" type="doc">
      <dgm:prSet loTypeId="urn:microsoft.com/office/officeart/2005/8/layout/hList1" loCatId="list" qsTypeId="urn:microsoft.com/office/officeart/2005/8/quickstyle/3d4#1" qsCatId="3D" csTypeId="urn:microsoft.com/office/officeart/2005/8/colors/colorful5#2" csCatId="colorful" phldr="1"/>
      <dgm:spPr/>
      <dgm:t>
        <a:bodyPr/>
        <a:lstStyle/>
        <a:p>
          <a:endParaRPr lang="en-GB"/>
        </a:p>
      </dgm:t>
    </dgm:pt>
    <dgm:pt modelId="{BFF028D4-3252-428D-81F7-417B8681B899}">
      <dgm:prSet phldrT="[Text]" phldr="0"/>
      <dgm:spPr/>
      <dgm:t>
        <a:bodyPr/>
        <a:lstStyle/>
        <a:p>
          <a:r>
            <a:rPr lang="en-GB" noProof="0" dirty="0"/>
            <a:t>What we’ve already achieved</a:t>
          </a:r>
        </a:p>
      </dgm:t>
    </dgm:pt>
    <dgm:pt modelId="{61FF03AA-16C0-4E3B-97D4-46370D1AF69C}" type="parTrans" cxnId="{2D6228DC-059F-4A7C-BAEC-53958199E923}">
      <dgm:prSet/>
      <dgm:spPr/>
      <dgm:t>
        <a:bodyPr/>
        <a:lstStyle/>
        <a:p>
          <a:endParaRPr lang="en-GB"/>
        </a:p>
      </dgm:t>
    </dgm:pt>
    <dgm:pt modelId="{8059ECFC-572F-4E18-9F73-8093A3D5494E}" type="sibTrans" cxnId="{2D6228DC-059F-4A7C-BAEC-53958199E923}">
      <dgm:prSet/>
      <dgm:spPr/>
      <dgm:t>
        <a:bodyPr/>
        <a:lstStyle/>
        <a:p>
          <a:endParaRPr lang="en-GB"/>
        </a:p>
      </dgm:t>
    </dgm:pt>
    <dgm:pt modelId="{046AED9D-7EA6-4F5A-B46C-2E0D7F1ADBFF}">
      <dgm:prSet phldrT="[Text]" phldr="0"/>
      <dgm:spPr/>
      <dgm:t>
        <a:bodyPr/>
        <a:lstStyle/>
        <a:p>
          <a:r>
            <a:rPr lang="en-GB" noProof="0" dirty="0"/>
            <a:t>What’s already in place</a:t>
          </a:r>
        </a:p>
      </dgm:t>
    </dgm:pt>
    <dgm:pt modelId="{B43041B7-ADD0-4201-882B-C3F337CDAACB}" type="parTrans" cxnId="{DE1A6F16-7581-4EC6-8FC7-B3F433A5AC8B}">
      <dgm:prSet/>
      <dgm:spPr/>
      <dgm:t>
        <a:bodyPr/>
        <a:lstStyle/>
        <a:p>
          <a:endParaRPr lang="en-GB"/>
        </a:p>
      </dgm:t>
    </dgm:pt>
    <dgm:pt modelId="{98D1E8DB-6DDA-420E-A8A8-BC0DD88D04C6}" type="sibTrans" cxnId="{DE1A6F16-7581-4EC6-8FC7-B3F433A5AC8B}">
      <dgm:prSet/>
      <dgm:spPr/>
      <dgm:t>
        <a:bodyPr/>
        <a:lstStyle/>
        <a:p>
          <a:endParaRPr lang="en-GB"/>
        </a:p>
      </dgm:t>
    </dgm:pt>
    <dgm:pt modelId="{F6C72885-C5C5-4D1F-940C-E04B3961426F}">
      <dgm:prSet phldrT="[Text]" phldr="0"/>
      <dgm:spPr/>
      <dgm:t>
        <a:bodyPr/>
        <a:lstStyle/>
        <a:p>
          <a:r>
            <a:rPr lang="en-GB" noProof="0" dirty="0"/>
            <a:t>£13.9m delivered to residents through over 500,000 awards</a:t>
          </a:r>
        </a:p>
      </dgm:t>
    </dgm:pt>
    <dgm:pt modelId="{E8438526-AE7E-4062-B076-FB07A32B151F}" type="parTrans" cxnId="{C2A8F726-5900-46F6-AAFA-A3A88711FE81}">
      <dgm:prSet/>
      <dgm:spPr/>
      <dgm:t>
        <a:bodyPr/>
        <a:lstStyle/>
        <a:p>
          <a:endParaRPr lang="en-GB"/>
        </a:p>
      </dgm:t>
    </dgm:pt>
    <dgm:pt modelId="{0E7BD219-2EE3-48E6-B95F-643690066DFA}" type="sibTrans" cxnId="{C2A8F726-5900-46F6-AAFA-A3A88711FE81}">
      <dgm:prSet/>
      <dgm:spPr/>
      <dgm:t>
        <a:bodyPr/>
        <a:lstStyle/>
        <a:p>
          <a:endParaRPr lang="en-GB"/>
        </a:p>
      </dgm:t>
    </dgm:pt>
    <dgm:pt modelId="{5FAE78B0-52D0-46F0-BCB8-1543AE0B7CDE}">
      <dgm:prSet/>
      <dgm:spPr/>
      <dgm:t>
        <a:bodyPr/>
        <a:lstStyle/>
        <a:p>
          <a:pPr>
            <a:buSzPts val="1000"/>
            <a:buFont typeface="Symbol" panose="05050102010706020507" pitchFamily="18" charset="2"/>
            <a:buChar char=""/>
          </a:pPr>
          <a:r>
            <a:rPr lang="en-GB" noProof="0" dirty="0"/>
            <a:t>380,000+ households supported</a:t>
          </a:r>
        </a:p>
      </dgm:t>
    </dgm:pt>
    <dgm:pt modelId="{AC123EE2-8FA8-4EFA-BF91-9F08A5611A22}" type="parTrans" cxnId="{38CB637C-7619-4B74-BD1C-2ADBCB1277A0}">
      <dgm:prSet/>
      <dgm:spPr/>
      <dgm:t>
        <a:bodyPr/>
        <a:lstStyle/>
        <a:p>
          <a:endParaRPr lang="en-GB"/>
        </a:p>
      </dgm:t>
    </dgm:pt>
    <dgm:pt modelId="{DD88FD07-AA62-4CB5-8AF6-AC84DB539B99}" type="sibTrans" cxnId="{38CB637C-7619-4B74-BD1C-2ADBCB1277A0}">
      <dgm:prSet/>
      <dgm:spPr/>
      <dgm:t>
        <a:bodyPr/>
        <a:lstStyle/>
        <a:p>
          <a:endParaRPr lang="en-GB"/>
        </a:p>
      </dgm:t>
    </dgm:pt>
    <dgm:pt modelId="{84603F96-8A16-4251-8E25-59ED957CCB9D}">
      <dgm:prSet/>
      <dgm:spPr/>
      <dgm:t>
        <a:bodyPr/>
        <a:lstStyle/>
        <a:p>
          <a:pPr>
            <a:buSzPts val="1000"/>
            <a:buFont typeface="Symbol" panose="05050102010706020507" pitchFamily="18" charset="2"/>
            <a:buChar char=""/>
          </a:pPr>
          <a:r>
            <a:rPr lang="en-GB" noProof="0" dirty="0"/>
            <a:t>Over £5m invested in VCSFE services</a:t>
          </a:r>
        </a:p>
      </dgm:t>
    </dgm:pt>
    <dgm:pt modelId="{850909BA-D004-4232-8933-619D430BB9DC}" type="parTrans" cxnId="{2B66EF98-59C0-4F7F-B682-9026B2D81C41}">
      <dgm:prSet/>
      <dgm:spPr/>
      <dgm:t>
        <a:bodyPr/>
        <a:lstStyle/>
        <a:p>
          <a:endParaRPr lang="en-GB"/>
        </a:p>
      </dgm:t>
    </dgm:pt>
    <dgm:pt modelId="{49344F6D-92DE-4461-9BB9-0CFCD52ED486}" type="sibTrans" cxnId="{2B66EF98-59C0-4F7F-B682-9026B2D81C41}">
      <dgm:prSet/>
      <dgm:spPr/>
      <dgm:t>
        <a:bodyPr/>
        <a:lstStyle/>
        <a:p>
          <a:endParaRPr lang="en-GB"/>
        </a:p>
      </dgm:t>
    </dgm:pt>
    <dgm:pt modelId="{FCC10034-2752-4055-973A-E18F840C0F7D}">
      <dgm:prSet/>
      <dgm:spPr/>
      <dgm:t>
        <a:bodyPr/>
        <a:lstStyle/>
        <a:p>
          <a:pPr>
            <a:buSzPts val="1000"/>
            <a:buFont typeface="Symbol" panose="05050102010706020507" pitchFamily="18" charset="2"/>
            <a:buChar char=""/>
          </a:pPr>
          <a:r>
            <a:rPr lang="en-GB" noProof="0" dirty="0"/>
            <a:t>Strong community offers including welcoming spaces, larders and energy support</a:t>
          </a:r>
        </a:p>
      </dgm:t>
    </dgm:pt>
    <dgm:pt modelId="{39FD9210-3C86-416E-AB87-66571EF69473}" type="parTrans" cxnId="{77BD9792-BE0B-429E-90BB-DE2D5859C04E}">
      <dgm:prSet/>
      <dgm:spPr/>
      <dgm:t>
        <a:bodyPr/>
        <a:lstStyle/>
        <a:p>
          <a:endParaRPr lang="en-GB"/>
        </a:p>
      </dgm:t>
    </dgm:pt>
    <dgm:pt modelId="{4603F02C-CE1A-40F5-BDB7-D323DBF36269}" type="sibTrans" cxnId="{77BD9792-BE0B-429E-90BB-DE2D5859C04E}">
      <dgm:prSet/>
      <dgm:spPr/>
      <dgm:t>
        <a:bodyPr/>
        <a:lstStyle/>
        <a:p>
          <a:endParaRPr lang="en-GB"/>
        </a:p>
      </dgm:t>
    </dgm:pt>
    <dgm:pt modelId="{2BC1436D-E2A8-42EA-A71D-EFCD79774F35}">
      <dgm:prSet phldrT="[Text]" phldr="0"/>
      <dgm:spPr/>
      <dgm:t>
        <a:bodyPr/>
        <a:lstStyle/>
        <a:p>
          <a:endParaRPr lang="en-GB" noProof="0" dirty="0"/>
        </a:p>
      </dgm:t>
    </dgm:pt>
    <dgm:pt modelId="{218DD292-2F19-4F21-AE7B-3531BFCF8E69}" type="parTrans" cxnId="{F52E29A5-DA3A-4BFD-AC79-F9A915DBACB8}">
      <dgm:prSet/>
      <dgm:spPr/>
      <dgm:t>
        <a:bodyPr/>
        <a:lstStyle/>
        <a:p>
          <a:endParaRPr lang="en-GB"/>
        </a:p>
      </dgm:t>
    </dgm:pt>
    <dgm:pt modelId="{713103BA-20E5-449A-974B-54186D4CBF3C}" type="sibTrans" cxnId="{F52E29A5-DA3A-4BFD-AC79-F9A915DBACB8}">
      <dgm:prSet/>
      <dgm:spPr/>
      <dgm:t>
        <a:bodyPr/>
        <a:lstStyle/>
        <a:p>
          <a:endParaRPr lang="en-GB"/>
        </a:p>
      </dgm:t>
    </dgm:pt>
    <dgm:pt modelId="{115F6B92-FA32-4AF8-86DF-98B1BF249E2C}">
      <dgm:prSet/>
      <dgm:spPr/>
      <dgm:t>
        <a:bodyPr/>
        <a:lstStyle/>
        <a:p>
          <a:pPr>
            <a:buSzPts val="1000"/>
            <a:buFont typeface="Symbol" panose="05050102010706020507" pitchFamily="18" charset="2"/>
            <a:buChar char=""/>
          </a:pPr>
          <a:endParaRPr lang="en-GB" noProof="0" dirty="0"/>
        </a:p>
      </dgm:t>
    </dgm:pt>
    <dgm:pt modelId="{8B529E37-592E-4FD6-A241-A95DB8ABB258}" type="parTrans" cxnId="{F4CA95AD-7A14-4ABF-B722-3B724CFF700B}">
      <dgm:prSet/>
      <dgm:spPr/>
      <dgm:t>
        <a:bodyPr/>
        <a:lstStyle/>
        <a:p>
          <a:endParaRPr lang="en-GB"/>
        </a:p>
      </dgm:t>
    </dgm:pt>
    <dgm:pt modelId="{BC32C339-B1DC-4C6B-8AEB-4C1E7A48A1D5}" type="sibTrans" cxnId="{F4CA95AD-7A14-4ABF-B722-3B724CFF700B}">
      <dgm:prSet/>
      <dgm:spPr/>
      <dgm:t>
        <a:bodyPr/>
        <a:lstStyle/>
        <a:p>
          <a:endParaRPr lang="en-GB"/>
        </a:p>
      </dgm:t>
    </dgm:pt>
    <dgm:pt modelId="{133B9769-A2AE-4955-883F-89CD5965CEA9}">
      <dgm:prSet/>
      <dgm:spPr/>
      <dgm:t>
        <a:bodyPr/>
        <a:lstStyle/>
        <a:p>
          <a:pPr>
            <a:buSzPts val="1000"/>
            <a:buFont typeface="Symbol" panose="05050102010706020507" pitchFamily="18" charset="2"/>
            <a:buChar char=""/>
          </a:pPr>
          <a:endParaRPr lang="en-GB" noProof="0" dirty="0"/>
        </a:p>
      </dgm:t>
    </dgm:pt>
    <dgm:pt modelId="{0BF22130-1F70-4677-A68B-A65CDAA78D66}" type="parTrans" cxnId="{19EA0E8C-3455-4D2E-89A9-F21C9A15A2E4}">
      <dgm:prSet/>
      <dgm:spPr/>
      <dgm:t>
        <a:bodyPr/>
        <a:lstStyle/>
        <a:p>
          <a:endParaRPr lang="en-GB"/>
        </a:p>
      </dgm:t>
    </dgm:pt>
    <dgm:pt modelId="{86940F80-50EE-4F93-B294-E2C42E7BA33D}" type="sibTrans" cxnId="{19EA0E8C-3455-4D2E-89A9-F21C9A15A2E4}">
      <dgm:prSet/>
      <dgm:spPr/>
      <dgm:t>
        <a:bodyPr/>
        <a:lstStyle/>
        <a:p>
          <a:endParaRPr lang="en-GB"/>
        </a:p>
      </dgm:t>
    </dgm:pt>
    <dgm:pt modelId="{E9190366-A56E-491E-A073-E17C5B7349D0}">
      <dgm:prSet/>
      <dgm:spPr/>
      <dgm:t>
        <a:bodyPr/>
        <a:lstStyle/>
        <a:p>
          <a:pPr>
            <a:buSzPts val="1000"/>
            <a:buFont typeface="Symbol" panose="05050102010706020507" pitchFamily="18" charset="2"/>
            <a:buChar char=""/>
          </a:pPr>
          <a:r>
            <a:rPr lang="en-GB" noProof="0" dirty="0"/>
            <a:t>Strong VCSFE partnerships</a:t>
          </a:r>
        </a:p>
      </dgm:t>
    </dgm:pt>
    <dgm:pt modelId="{6CDEB33F-0E61-468F-9560-0BF9EB8925C2}" type="parTrans" cxnId="{AE9717EC-6025-4F6E-AE6B-358717E0BD53}">
      <dgm:prSet/>
      <dgm:spPr/>
      <dgm:t>
        <a:bodyPr/>
        <a:lstStyle/>
        <a:p>
          <a:endParaRPr lang="en-GB"/>
        </a:p>
      </dgm:t>
    </dgm:pt>
    <dgm:pt modelId="{3974C581-6065-47C0-9A75-2DF21EF12305}" type="sibTrans" cxnId="{AE9717EC-6025-4F6E-AE6B-358717E0BD53}">
      <dgm:prSet/>
      <dgm:spPr/>
      <dgm:t>
        <a:bodyPr/>
        <a:lstStyle/>
        <a:p>
          <a:endParaRPr lang="en-GB"/>
        </a:p>
      </dgm:t>
    </dgm:pt>
    <dgm:pt modelId="{ACB0439F-F194-486E-AAD6-E100F1D368F5}">
      <dgm:prSet/>
      <dgm:spPr/>
      <dgm:t>
        <a:bodyPr/>
        <a:lstStyle/>
        <a:p>
          <a:pPr>
            <a:buSzPts val="1000"/>
            <a:buFont typeface="Symbol" panose="05050102010706020507" pitchFamily="18" charset="2"/>
            <a:buChar char=""/>
          </a:pPr>
          <a:r>
            <a:rPr lang="en-GB" noProof="0" dirty="0"/>
            <a:t>Community-based delivery through hubs, outreach and trusted spaces</a:t>
          </a:r>
        </a:p>
      </dgm:t>
    </dgm:pt>
    <dgm:pt modelId="{855F9EB2-3A41-45EC-9165-92B538F4A724}" type="parTrans" cxnId="{7E087D56-BCCE-42AB-B281-58E90F4E2A99}">
      <dgm:prSet/>
      <dgm:spPr/>
      <dgm:t>
        <a:bodyPr/>
        <a:lstStyle/>
        <a:p>
          <a:endParaRPr lang="en-GB"/>
        </a:p>
      </dgm:t>
    </dgm:pt>
    <dgm:pt modelId="{CC60C22C-FDC5-4AD4-868B-4B4109016F86}" type="sibTrans" cxnId="{7E087D56-BCCE-42AB-B281-58E90F4E2A99}">
      <dgm:prSet/>
      <dgm:spPr/>
      <dgm:t>
        <a:bodyPr/>
        <a:lstStyle/>
        <a:p>
          <a:endParaRPr lang="en-GB"/>
        </a:p>
      </dgm:t>
    </dgm:pt>
    <dgm:pt modelId="{F5A8E549-6B6E-4778-91C8-CC3481131E72}">
      <dgm:prSet/>
      <dgm:spPr/>
      <dgm:t>
        <a:bodyPr/>
        <a:lstStyle/>
        <a:p>
          <a:pPr>
            <a:buSzPts val="1000"/>
            <a:buFont typeface="Symbol" panose="05050102010706020507" pitchFamily="18" charset="2"/>
            <a:buChar char=""/>
          </a:pPr>
          <a:r>
            <a:rPr lang="en-GB" noProof="0" dirty="0"/>
            <a:t>We already have the building blocks of a joined-up system</a:t>
          </a:r>
        </a:p>
      </dgm:t>
    </dgm:pt>
    <dgm:pt modelId="{4C33B3CE-7A7E-47D2-AB2E-FF926C3503DC}" type="parTrans" cxnId="{38711E77-6188-42C3-82A0-C514E874CBEF}">
      <dgm:prSet/>
      <dgm:spPr/>
      <dgm:t>
        <a:bodyPr/>
        <a:lstStyle/>
        <a:p>
          <a:endParaRPr lang="en-GB"/>
        </a:p>
      </dgm:t>
    </dgm:pt>
    <dgm:pt modelId="{26A1A226-7D97-41C1-8B57-DD165832F346}" type="sibTrans" cxnId="{38711E77-6188-42C3-82A0-C514E874CBEF}">
      <dgm:prSet/>
      <dgm:spPr/>
      <dgm:t>
        <a:bodyPr/>
        <a:lstStyle/>
        <a:p>
          <a:endParaRPr lang="en-GB"/>
        </a:p>
      </dgm:t>
    </dgm:pt>
    <dgm:pt modelId="{853F7EF9-D666-4DBC-AEA9-22AFB532CA59}">
      <dgm:prSet/>
      <dgm:spPr/>
      <dgm:t>
        <a:bodyPr/>
        <a:lstStyle/>
        <a:p>
          <a:pPr>
            <a:buSzPts val="1000"/>
            <a:buFont typeface="Symbol" panose="05050102010706020507" pitchFamily="18" charset="2"/>
            <a:buChar char=""/>
          </a:pPr>
          <a:r>
            <a:rPr lang="en-GB" noProof="0" dirty="0"/>
            <a:t>Multi-year funding and data insights</a:t>
          </a:r>
        </a:p>
      </dgm:t>
    </dgm:pt>
    <dgm:pt modelId="{05ABBF56-1E11-403E-8D03-18F29EA37F62}" type="sibTrans" cxnId="{9EC0A509-F205-434B-B7C5-F0C25CAAB6CF}">
      <dgm:prSet/>
      <dgm:spPr/>
      <dgm:t>
        <a:bodyPr/>
        <a:lstStyle/>
        <a:p>
          <a:endParaRPr lang="en-GB"/>
        </a:p>
      </dgm:t>
    </dgm:pt>
    <dgm:pt modelId="{AC27BBB1-1707-46EE-B0A9-DC71E50A93DC}" type="parTrans" cxnId="{9EC0A509-F205-434B-B7C5-F0C25CAAB6CF}">
      <dgm:prSet/>
      <dgm:spPr/>
      <dgm:t>
        <a:bodyPr/>
        <a:lstStyle/>
        <a:p>
          <a:endParaRPr lang="en-GB"/>
        </a:p>
      </dgm:t>
    </dgm:pt>
    <dgm:pt modelId="{9896B3F3-4EAC-45C0-9305-A68155CD899F}">
      <dgm:prSet/>
      <dgm:spPr/>
      <dgm:t>
        <a:bodyPr/>
        <a:lstStyle/>
        <a:p>
          <a:pPr>
            <a:buNone/>
          </a:pPr>
          <a:r>
            <a:rPr lang="en-GB" noProof="0" dirty="0"/>
            <a:t>What this tells us</a:t>
          </a:r>
        </a:p>
      </dgm:t>
    </dgm:pt>
    <dgm:pt modelId="{91F6BA1A-3159-4051-AA0C-16B4FB6E3519}" type="sibTrans" cxnId="{F57F3BD8-EB70-42DC-9539-D147F3385E01}">
      <dgm:prSet/>
      <dgm:spPr/>
      <dgm:t>
        <a:bodyPr/>
        <a:lstStyle/>
        <a:p>
          <a:endParaRPr lang="en-GB"/>
        </a:p>
      </dgm:t>
    </dgm:pt>
    <dgm:pt modelId="{A23A731D-B868-450A-8FED-C008F8A97FB2}" type="parTrans" cxnId="{F57F3BD8-EB70-42DC-9539-D147F3385E01}">
      <dgm:prSet/>
      <dgm:spPr/>
      <dgm:t>
        <a:bodyPr/>
        <a:lstStyle/>
        <a:p>
          <a:endParaRPr lang="en-GB"/>
        </a:p>
      </dgm:t>
    </dgm:pt>
    <dgm:pt modelId="{6B55B042-9564-42C3-BF28-D0D08D29F10D}">
      <dgm:prSet/>
      <dgm:spPr/>
      <dgm:t>
        <a:bodyPr/>
        <a:lstStyle/>
        <a:p>
          <a:pPr>
            <a:buSzPts val="1000"/>
            <a:buFont typeface="Symbol" panose="05050102010706020507" pitchFamily="18" charset="2"/>
            <a:buChar char=""/>
          </a:pPr>
          <a:r>
            <a:rPr lang="en-GB" noProof="0" dirty="0"/>
            <a:t>Strong partnerships are in place</a:t>
          </a:r>
        </a:p>
      </dgm:t>
    </dgm:pt>
    <dgm:pt modelId="{939232EA-B005-4227-8A50-F905BE107DA5}" type="parTrans" cxnId="{4A5C4488-7249-4686-9E15-33D6903D3C15}">
      <dgm:prSet/>
      <dgm:spPr/>
      <dgm:t>
        <a:bodyPr/>
        <a:lstStyle/>
        <a:p>
          <a:endParaRPr lang="en-GB"/>
        </a:p>
      </dgm:t>
    </dgm:pt>
    <dgm:pt modelId="{6733BFB7-DB81-43B5-A62D-EBB58186DD98}" type="sibTrans" cxnId="{4A5C4488-7249-4686-9E15-33D6903D3C15}">
      <dgm:prSet/>
      <dgm:spPr/>
      <dgm:t>
        <a:bodyPr/>
        <a:lstStyle/>
        <a:p>
          <a:endParaRPr lang="en-GB"/>
        </a:p>
      </dgm:t>
    </dgm:pt>
    <dgm:pt modelId="{03A435C3-4C48-4D32-9E02-2661E19CACEF}">
      <dgm:prSet/>
      <dgm:spPr/>
      <dgm:t>
        <a:bodyPr/>
        <a:lstStyle/>
        <a:p>
          <a:pPr>
            <a:buSzPts val="1000"/>
            <a:buFont typeface="Symbol" panose="05050102010706020507" pitchFamily="18" charset="2"/>
            <a:buChar char=""/>
          </a:pPr>
          <a:r>
            <a:rPr lang="en-GB" noProof="0" dirty="0"/>
            <a:t>There is a clear opportunity to go further</a:t>
          </a:r>
        </a:p>
      </dgm:t>
    </dgm:pt>
    <dgm:pt modelId="{2CC0294F-1C6D-4034-A5E6-A678C0D58694}" type="parTrans" cxnId="{21A7C7A3-5D62-4C8A-B157-D387982D98C2}">
      <dgm:prSet/>
      <dgm:spPr/>
      <dgm:t>
        <a:bodyPr/>
        <a:lstStyle/>
        <a:p>
          <a:endParaRPr lang="en-GB"/>
        </a:p>
      </dgm:t>
    </dgm:pt>
    <dgm:pt modelId="{91FD6124-1982-46E7-AF8D-74DE22767FC5}" type="sibTrans" cxnId="{21A7C7A3-5D62-4C8A-B157-D387982D98C2}">
      <dgm:prSet/>
      <dgm:spPr/>
      <dgm:t>
        <a:bodyPr/>
        <a:lstStyle/>
        <a:p>
          <a:endParaRPr lang="en-GB"/>
        </a:p>
      </dgm:t>
    </dgm:pt>
    <dgm:pt modelId="{C709476A-F858-469A-87F4-B030D9856893}">
      <dgm:prSet/>
      <dgm:spPr/>
      <dgm:t>
        <a:bodyPr/>
        <a:lstStyle/>
        <a:p>
          <a:pPr>
            <a:buSzPts val="1000"/>
            <a:buFont typeface="Symbol" panose="05050102010706020507" pitchFamily="18" charset="2"/>
            <a:buChar char=""/>
          </a:pPr>
          <a:r>
            <a:rPr lang="en-GB" noProof="0" dirty="0"/>
            <a:t>The next step</a:t>
          </a:r>
        </a:p>
      </dgm:t>
    </dgm:pt>
    <dgm:pt modelId="{A5331AC5-A815-4E18-850C-17B810FC3AD8}" type="parTrans" cxnId="{B4731434-C753-4C2A-B535-656EBBA43042}">
      <dgm:prSet/>
      <dgm:spPr/>
      <dgm:t>
        <a:bodyPr/>
        <a:lstStyle/>
        <a:p>
          <a:endParaRPr lang="en-GB"/>
        </a:p>
      </dgm:t>
    </dgm:pt>
    <dgm:pt modelId="{7E878953-A111-489B-A478-8C57AFE25A3B}" type="sibTrans" cxnId="{B4731434-C753-4C2A-B535-656EBBA43042}">
      <dgm:prSet/>
      <dgm:spPr/>
      <dgm:t>
        <a:bodyPr/>
        <a:lstStyle/>
        <a:p>
          <a:endParaRPr lang="en-GB"/>
        </a:p>
      </dgm:t>
    </dgm:pt>
    <dgm:pt modelId="{D14F33E5-DC2A-4637-8A83-3AF827254AD9}">
      <dgm:prSet/>
      <dgm:spPr/>
      <dgm:t>
        <a:bodyPr/>
        <a:lstStyle/>
        <a:p>
          <a:pPr>
            <a:buSzPts val="1000"/>
            <a:buFont typeface="Symbol" panose="05050102010706020507" pitchFamily="18" charset="2"/>
            <a:buChar char=""/>
          </a:pPr>
          <a:r>
            <a:rPr lang="en-GB" noProof="0" dirty="0"/>
            <a:t>Strengthen coordination across services</a:t>
          </a:r>
        </a:p>
      </dgm:t>
    </dgm:pt>
    <dgm:pt modelId="{F0EBE0ED-3317-4E5C-9467-12908F040829}" type="parTrans" cxnId="{0494F0E4-7570-4812-A732-6808C777FC4D}">
      <dgm:prSet/>
      <dgm:spPr/>
      <dgm:t>
        <a:bodyPr/>
        <a:lstStyle/>
        <a:p>
          <a:endParaRPr lang="en-GB"/>
        </a:p>
      </dgm:t>
    </dgm:pt>
    <dgm:pt modelId="{4226865B-9D09-41DD-BB13-34C13B9D4C54}" type="sibTrans" cxnId="{0494F0E4-7570-4812-A732-6808C777FC4D}">
      <dgm:prSet/>
      <dgm:spPr/>
      <dgm:t>
        <a:bodyPr/>
        <a:lstStyle/>
        <a:p>
          <a:endParaRPr lang="en-GB"/>
        </a:p>
      </dgm:t>
    </dgm:pt>
    <dgm:pt modelId="{F4011901-44F6-4CB2-A344-64DA53F00A64}">
      <dgm:prSet/>
      <dgm:spPr/>
      <dgm:t>
        <a:bodyPr/>
        <a:lstStyle/>
        <a:p>
          <a:pPr>
            <a:buSzPts val="1000"/>
            <a:buFont typeface="Symbol" panose="05050102010706020507" pitchFamily="18" charset="2"/>
            <a:buChar char=""/>
          </a:pPr>
          <a:r>
            <a:rPr lang="en-GB" noProof="0" dirty="0"/>
            <a:t>Create clearer, more consistent pathways</a:t>
          </a:r>
        </a:p>
      </dgm:t>
    </dgm:pt>
    <dgm:pt modelId="{27B6F2BA-627F-4830-9228-C2663E6DFE92}" type="parTrans" cxnId="{097F0A12-354E-4B7E-8165-F0D2F922ABCD}">
      <dgm:prSet/>
      <dgm:spPr/>
      <dgm:t>
        <a:bodyPr/>
        <a:lstStyle/>
        <a:p>
          <a:endParaRPr lang="en-GB"/>
        </a:p>
      </dgm:t>
    </dgm:pt>
    <dgm:pt modelId="{3A20F4BD-9F17-4BE4-8CC5-4527E1722639}" type="sibTrans" cxnId="{097F0A12-354E-4B7E-8165-F0D2F922ABCD}">
      <dgm:prSet/>
      <dgm:spPr/>
      <dgm:t>
        <a:bodyPr/>
        <a:lstStyle/>
        <a:p>
          <a:endParaRPr lang="en-GB"/>
        </a:p>
      </dgm:t>
    </dgm:pt>
    <dgm:pt modelId="{D1948E2C-0651-4657-AC26-755B9182EE7A}">
      <dgm:prSet/>
      <dgm:spPr/>
      <dgm:t>
        <a:bodyPr/>
        <a:lstStyle/>
        <a:p>
          <a:pPr>
            <a:buSzPts val="1000"/>
            <a:buFont typeface="Symbol" panose="05050102010706020507" pitchFamily="18" charset="2"/>
            <a:buChar char=""/>
          </a:pPr>
          <a:r>
            <a:rPr lang="en-GB" noProof="0" dirty="0"/>
            <a:t>Embed “no wrong door” approaches</a:t>
          </a:r>
        </a:p>
      </dgm:t>
    </dgm:pt>
    <dgm:pt modelId="{564300C5-2BEC-4DE9-8D8C-ACAB38E50697}" type="parTrans" cxnId="{279DCB22-CFD4-4C3C-957B-CAA044863446}">
      <dgm:prSet/>
      <dgm:spPr/>
      <dgm:t>
        <a:bodyPr/>
        <a:lstStyle/>
        <a:p>
          <a:endParaRPr lang="en-GB"/>
        </a:p>
      </dgm:t>
    </dgm:pt>
    <dgm:pt modelId="{D5B39AF8-7491-4675-A10C-E586847ABC28}" type="sibTrans" cxnId="{279DCB22-CFD4-4C3C-957B-CAA044863446}">
      <dgm:prSet/>
      <dgm:spPr/>
      <dgm:t>
        <a:bodyPr/>
        <a:lstStyle/>
        <a:p>
          <a:endParaRPr lang="en-GB"/>
        </a:p>
      </dgm:t>
    </dgm:pt>
    <dgm:pt modelId="{CDF5DE2A-60C7-4926-A820-30CD2EBBD00B}">
      <dgm:prSet/>
      <dgm:spPr/>
      <dgm:t>
        <a:bodyPr/>
        <a:lstStyle/>
        <a:p>
          <a:pPr>
            <a:buSzPts val="1000"/>
            <a:buFont typeface="Symbol" panose="05050102010706020507" pitchFamily="18" charset="2"/>
            <a:buChar char=""/>
          </a:pPr>
          <a:r>
            <a:rPr lang="en-GB" noProof="0" dirty="0"/>
            <a:t>Integrate financial, health and community support</a:t>
          </a:r>
        </a:p>
      </dgm:t>
    </dgm:pt>
    <dgm:pt modelId="{C0F0FB53-2C67-4A1F-957E-19A061ADCD8F}" type="parTrans" cxnId="{EBBF0CF9-004B-4B80-9845-67477F58FEB1}">
      <dgm:prSet/>
      <dgm:spPr/>
      <dgm:t>
        <a:bodyPr/>
        <a:lstStyle/>
        <a:p>
          <a:endParaRPr lang="en-GB"/>
        </a:p>
      </dgm:t>
    </dgm:pt>
    <dgm:pt modelId="{86466DDE-1390-4639-AF9E-A264CDE9A818}" type="sibTrans" cxnId="{EBBF0CF9-004B-4B80-9845-67477F58FEB1}">
      <dgm:prSet/>
      <dgm:spPr/>
      <dgm:t>
        <a:bodyPr/>
        <a:lstStyle/>
        <a:p>
          <a:endParaRPr lang="en-GB"/>
        </a:p>
      </dgm:t>
    </dgm:pt>
    <dgm:pt modelId="{6A52A8F6-5CDD-4C69-97FB-3DE71E37C217}">
      <dgm:prSet phldrT="[Text]" phldr="0"/>
      <dgm:spPr/>
      <dgm:t>
        <a:bodyPr/>
        <a:lstStyle/>
        <a:p>
          <a:r>
            <a:rPr lang="en-GB" sz="1500" kern="1200" noProof="0" dirty="0"/>
            <a:t>Established advice and support services</a:t>
          </a:r>
          <a:endParaRPr lang="en-GB" noProof="0" dirty="0"/>
        </a:p>
      </dgm:t>
    </dgm:pt>
    <dgm:pt modelId="{19A4A848-0255-4CB3-9F76-8C2A8481E0CE}" type="parTrans" cxnId="{30A7AD68-9C53-4213-B3CE-661CFEA32FAB}">
      <dgm:prSet/>
      <dgm:spPr/>
      <dgm:t>
        <a:bodyPr/>
        <a:lstStyle/>
        <a:p>
          <a:endParaRPr lang="en-GB"/>
        </a:p>
      </dgm:t>
    </dgm:pt>
    <dgm:pt modelId="{6CA77EEC-A474-42AC-AA86-B221CEBD2644}" type="sibTrans" cxnId="{30A7AD68-9C53-4213-B3CE-661CFEA32FAB}">
      <dgm:prSet/>
      <dgm:spPr/>
      <dgm:t>
        <a:bodyPr/>
        <a:lstStyle/>
        <a:p>
          <a:endParaRPr lang="en-GB"/>
        </a:p>
      </dgm:t>
    </dgm:pt>
    <dgm:pt modelId="{17811A0A-F778-46A8-8D40-3D0D0E43F288}">
      <dgm:prSet phldrT="[Text]" phldr="0"/>
      <dgm:spPr/>
      <dgm:t>
        <a:bodyPr/>
        <a:lstStyle/>
        <a:p>
          <a:endParaRPr lang="en-GB" noProof="0" dirty="0"/>
        </a:p>
      </dgm:t>
    </dgm:pt>
    <dgm:pt modelId="{70E00AEB-7818-445E-8762-BF44894EB728}" type="parTrans" cxnId="{B7069759-40AE-4A11-A30D-BA3DF2BD5374}">
      <dgm:prSet/>
      <dgm:spPr/>
      <dgm:t>
        <a:bodyPr/>
        <a:lstStyle/>
        <a:p>
          <a:endParaRPr lang="en-GB"/>
        </a:p>
      </dgm:t>
    </dgm:pt>
    <dgm:pt modelId="{33E3ACCD-9ACB-45B1-9616-CD52E76EF72C}" type="sibTrans" cxnId="{B7069759-40AE-4A11-A30D-BA3DF2BD5374}">
      <dgm:prSet/>
      <dgm:spPr/>
      <dgm:t>
        <a:bodyPr/>
        <a:lstStyle/>
        <a:p>
          <a:endParaRPr lang="en-GB"/>
        </a:p>
      </dgm:t>
    </dgm:pt>
    <dgm:pt modelId="{D49B4D7C-D189-4347-A1F6-649C907C0EE8}">
      <dgm:prSet/>
      <dgm:spPr/>
      <dgm:t>
        <a:bodyPr/>
        <a:lstStyle/>
        <a:p>
          <a:pPr>
            <a:buSzPts val="1000"/>
            <a:buFont typeface="Symbol" panose="05050102010706020507" pitchFamily="18" charset="2"/>
            <a:buChar char=""/>
          </a:pPr>
          <a:endParaRPr lang="en-GB" noProof="0" dirty="0"/>
        </a:p>
      </dgm:t>
    </dgm:pt>
    <dgm:pt modelId="{7BED9DBC-3F12-4B65-9966-6F2D6A2E7BD0}" type="parTrans" cxnId="{F5C7FC95-4B75-40F7-9D3C-6160084C91FE}">
      <dgm:prSet/>
      <dgm:spPr/>
      <dgm:t>
        <a:bodyPr/>
        <a:lstStyle/>
        <a:p>
          <a:endParaRPr lang="en-GB"/>
        </a:p>
      </dgm:t>
    </dgm:pt>
    <dgm:pt modelId="{F7B5509B-736D-4C79-A49B-2419E29E9011}" type="sibTrans" cxnId="{F5C7FC95-4B75-40F7-9D3C-6160084C91FE}">
      <dgm:prSet/>
      <dgm:spPr/>
      <dgm:t>
        <a:bodyPr/>
        <a:lstStyle/>
        <a:p>
          <a:endParaRPr lang="en-GB"/>
        </a:p>
      </dgm:t>
    </dgm:pt>
    <dgm:pt modelId="{7DE08425-E8D8-4AAF-8F07-B0D14BDE3995}">
      <dgm:prSet/>
      <dgm:spPr/>
      <dgm:t>
        <a:bodyPr/>
        <a:lstStyle/>
        <a:p>
          <a:pPr>
            <a:buSzPts val="1000"/>
            <a:buFont typeface="Symbol" panose="05050102010706020507" pitchFamily="18" charset="2"/>
            <a:buChar char=""/>
          </a:pPr>
          <a:endParaRPr lang="en-GB" noProof="0" dirty="0"/>
        </a:p>
      </dgm:t>
    </dgm:pt>
    <dgm:pt modelId="{DE59D74B-23A8-434A-9747-06E1A6591C39}" type="parTrans" cxnId="{2DA50AEE-55AE-43B3-9495-EB448275EC29}">
      <dgm:prSet/>
      <dgm:spPr/>
      <dgm:t>
        <a:bodyPr/>
        <a:lstStyle/>
        <a:p>
          <a:endParaRPr lang="en-GB"/>
        </a:p>
      </dgm:t>
    </dgm:pt>
    <dgm:pt modelId="{4D1760AB-CB39-4ED6-963F-BCB4259C1B81}" type="sibTrans" cxnId="{2DA50AEE-55AE-43B3-9495-EB448275EC29}">
      <dgm:prSet/>
      <dgm:spPr/>
      <dgm:t>
        <a:bodyPr/>
        <a:lstStyle/>
        <a:p>
          <a:endParaRPr lang="en-GB"/>
        </a:p>
      </dgm:t>
    </dgm:pt>
    <dgm:pt modelId="{46EC6F93-2384-43AD-9955-64571E9CEFCF}">
      <dgm:prSet/>
      <dgm:spPr/>
      <dgm:t>
        <a:bodyPr/>
        <a:lstStyle/>
        <a:p>
          <a:pPr>
            <a:buSzPts val="1000"/>
            <a:buFont typeface="Symbol" panose="05050102010706020507" pitchFamily="18" charset="2"/>
            <a:buChar char=""/>
          </a:pPr>
          <a:endParaRPr lang="en-GB" noProof="0" dirty="0"/>
        </a:p>
      </dgm:t>
    </dgm:pt>
    <dgm:pt modelId="{14A46B1B-19A7-4561-B530-6324B58FE097}" type="parTrans" cxnId="{11CA7B85-FDD7-48EE-B981-89F0C8F3508F}">
      <dgm:prSet/>
      <dgm:spPr/>
      <dgm:t>
        <a:bodyPr/>
        <a:lstStyle/>
        <a:p>
          <a:endParaRPr lang="en-GB"/>
        </a:p>
      </dgm:t>
    </dgm:pt>
    <dgm:pt modelId="{1017B66E-06F9-4D30-822F-484C75A37A6A}" type="sibTrans" cxnId="{11CA7B85-FDD7-48EE-B981-89F0C8F3508F}">
      <dgm:prSet/>
      <dgm:spPr/>
      <dgm:t>
        <a:bodyPr/>
        <a:lstStyle/>
        <a:p>
          <a:endParaRPr lang="en-GB"/>
        </a:p>
      </dgm:t>
    </dgm:pt>
    <dgm:pt modelId="{4EC6A57E-E9DF-4864-951F-5343E7F38117}">
      <dgm:prSet/>
      <dgm:spPr/>
      <dgm:t>
        <a:bodyPr/>
        <a:lstStyle/>
        <a:p>
          <a:pPr>
            <a:buSzPts val="1000"/>
            <a:buFont typeface="Symbol" panose="05050102010706020507" pitchFamily="18" charset="2"/>
            <a:buChar char=""/>
          </a:pPr>
          <a:endParaRPr lang="en-GB" noProof="0" dirty="0"/>
        </a:p>
      </dgm:t>
    </dgm:pt>
    <dgm:pt modelId="{8D22279B-B077-475F-A174-CD784714BF48}" type="parTrans" cxnId="{06566376-5250-4F70-AE17-60A34DD13B09}">
      <dgm:prSet/>
      <dgm:spPr/>
      <dgm:t>
        <a:bodyPr/>
        <a:lstStyle/>
        <a:p>
          <a:endParaRPr lang="en-GB"/>
        </a:p>
      </dgm:t>
    </dgm:pt>
    <dgm:pt modelId="{B7AD7B42-6E10-4EDE-B3E7-C8B3DDAE46A9}" type="sibTrans" cxnId="{06566376-5250-4F70-AE17-60A34DD13B09}">
      <dgm:prSet/>
      <dgm:spPr/>
      <dgm:t>
        <a:bodyPr/>
        <a:lstStyle/>
        <a:p>
          <a:endParaRPr lang="en-GB"/>
        </a:p>
      </dgm:t>
    </dgm:pt>
    <dgm:pt modelId="{A33AFFA4-54E3-4784-BFFA-83FE4E1D77F5}">
      <dgm:prSet/>
      <dgm:spPr/>
      <dgm:t>
        <a:bodyPr/>
        <a:lstStyle/>
        <a:p>
          <a:pPr>
            <a:buSzPts val="1000"/>
            <a:buFont typeface="Symbol" panose="05050102010706020507" pitchFamily="18" charset="2"/>
            <a:buChar char=""/>
          </a:pPr>
          <a:endParaRPr lang="en-GB" noProof="0" dirty="0"/>
        </a:p>
      </dgm:t>
    </dgm:pt>
    <dgm:pt modelId="{669D0759-278B-4230-AC5B-0B0FAA3D1553}" type="parTrans" cxnId="{D58262C4-8B0D-47C8-908F-875B6969E138}">
      <dgm:prSet/>
      <dgm:spPr/>
      <dgm:t>
        <a:bodyPr/>
        <a:lstStyle/>
        <a:p>
          <a:endParaRPr lang="en-GB"/>
        </a:p>
      </dgm:t>
    </dgm:pt>
    <dgm:pt modelId="{003F0786-0D88-4B6D-BA77-B919EA9A3857}" type="sibTrans" cxnId="{D58262C4-8B0D-47C8-908F-875B6969E138}">
      <dgm:prSet/>
      <dgm:spPr/>
      <dgm:t>
        <a:bodyPr/>
        <a:lstStyle/>
        <a:p>
          <a:endParaRPr lang="en-GB"/>
        </a:p>
      </dgm:t>
    </dgm:pt>
    <dgm:pt modelId="{EC85D5BC-812F-4140-B5B1-99658DABAE2E}">
      <dgm:prSet/>
      <dgm:spPr/>
      <dgm:t>
        <a:bodyPr/>
        <a:lstStyle/>
        <a:p>
          <a:pPr>
            <a:buSzPts val="1000"/>
            <a:buFont typeface="Symbol" panose="05050102010706020507" pitchFamily="18" charset="2"/>
            <a:buChar char=""/>
          </a:pPr>
          <a:endParaRPr lang="en-GB" noProof="0" dirty="0"/>
        </a:p>
      </dgm:t>
    </dgm:pt>
    <dgm:pt modelId="{2C9ECB9A-DFCD-43F3-B37B-353BC51BAFF2}" type="parTrans" cxnId="{A4509206-C1A9-42F5-AF86-E6C1E5A55941}">
      <dgm:prSet/>
      <dgm:spPr/>
      <dgm:t>
        <a:bodyPr/>
        <a:lstStyle/>
        <a:p>
          <a:endParaRPr lang="en-GB"/>
        </a:p>
      </dgm:t>
    </dgm:pt>
    <dgm:pt modelId="{E4C2FDFB-780B-4C43-9F4F-8DBE75DC4BCD}" type="sibTrans" cxnId="{A4509206-C1A9-42F5-AF86-E6C1E5A55941}">
      <dgm:prSet/>
      <dgm:spPr/>
      <dgm:t>
        <a:bodyPr/>
        <a:lstStyle/>
        <a:p>
          <a:endParaRPr lang="en-GB"/>
        </a:p>
      </dgm:t>
    </dgm:pt>
    <dgm:pt modelId="{883D730F-D124-43EB-AC74-77731EE8A408}">
      <dgm:prSet/>
      <dgm:spPr/>
      <dgm:t>
        <a:bodyPr/>
        <a:lstStyle/>
        <a:p>
          <a:pPr>
            <a:buSzPts val="1000"/>
            <a:buFont typeface="Symbol" panose="05050102010706020507" pitchFamily="18" charset="2"/>
            <a:buChar char=""/>
          </a:pPr>
          <a:endParaRPr lang="en-GB" noProof="0" dirty="0"/>
        </a:p>
      </dgm:t>
    </dgm:pt>
    <dgm:pt modelId="{C4EF2299-0708-4260-9CC8-76AD7D715245}" type="parTrans" cxnId="{36DE6630-D07D-49F5-AB8B-0587DED01FB6}">
      <dgm:prSet/>
      <dgm:spPr/>
      <dgm:t>
        <a:bodyPr/>
        <a:lstStyle/>
        <a:p>
          <a:endParaRPr lang="en-GB"/>
        </a:p>
      </dgm:t>
    </dgm:pt>
    <dgm:pt modelId="{95B37187-C9E4-4724-BE43-61A13D637C0C}" type="sibTrans" cxnId="{36DE6630-D07D-49F5-AB8B-0587DED01FB6}">
      <dgm:prSet/>
      <dgm:spPr/>
      <dgm:t>
        <a:bodyPr/>
        <a:lstStyle/>
        <a:p>
          <a:endParaRPr lang="en-GB"/>
        </a:p>
      </dgm:t>
    </dgm:pt>
    <dgm:pt modelId="{7D83B3FE-2DEB-491A-A5D2-0F4F4C33568B}" type="pres">
      <dgm:prSet presAssocID="{954A9AC3-AE6E-45C8-B1F3-032EE8CA73E7}" presName="Name0" presStyleCnt="0">
        <dgm:presLayoutVars>
          <dgm:dir/>
          <dgm:animLvl val="lvl"/>
          <dgm:resizeHandles val="exact"/>
        </dgm:presLayoutVars>
      </dgm:prSet>
      <dgm:spPr/>
    </dgm:pt>
    <dgm:pt modelId="{71C9A11F-4ACE-49B2-B5AE-ADA6400759FF}" type="pres">
      <dgm:prSet presAssocID="{BFF028D4-3252-428D-81F7-417B8681B899}" presName="composite" presStyleCnt="0"/>
      <dgm:spPr/>
    </dgm:pt>
    <dgm:pt modelId="{956E0705-2F37-4632-B121-B978FAD0F006}" type="pres">
      <dgm:prSet presAssocID="{BFF028D4-3252-428D-81F7-417B8681B899}" presName="parTx" presStyleLbl="alignNode1" presStyleIdx="0" presStyleCnt="4">
        <dgm:presLayoutVars>
          <dgm:chMax val="0"/>
          <dgm:chPref val="0"/>
          <dgm:bulletEnabled val="1"/>
        </dgm:presLayoutVars>
      </dgm:prSet>
      <dgm:spPr/>
    </dgm:pt>
    <dgm:pt modelId="{8EC33D19-C5F0-436A-886C-B29E10600CA8}" type="pres">
      <dgm:prSet presAssocID="{BFF028D4-3252-428D-81F7-417B8681B899}" presName="desTx" presStyleLbl="alignAccFollowNode1" presStyleIdx="0" presStyleCnt="4">
        <dgm:presLayoutVars>
          <dgm:bulletEnabled val="1"/>
        </dgm:presLayoutVars>
      </dgm:prSet>
      <dgm:spPr/>
    </dgm:pt>
    <dgm:pt modelId="{FF59A537-D0C1-4209-BE16-C88C8D3FD0B8}" type="pres">
      <dgm:prSet presAssocID="{8059ECFC-572F-4E18-9F73-8093A3D5494E}" presName="space" presStyleCnt="0"/>
      <dgm:spPr/>
    </dgm:pt>
    <dgm:pt modelId="{D78FD348-E5F9-450B-BA68-7756649810C7}" type="pres">
      <dgm:prSet presAssocID="{046AED9D-7EA6-4F5A-B46C-2E0D7F1ADBFF}" presName="composite" presStyleCnt="0"/>
      <dgm:spPr/>
    </dgm:pt>
    <dgm:pt modelId="{E5256ACD-5D98-41AA-974B-BA2B8768271B}" type="pres">
      <dgm:prSet presAssocID="{046AED9D-7EA6-4F5A-B46C-2E0D7F1ADBFF}" presName="parTx" presStyleLbl="alignNode1" presStyleIdx="1" presStyleCnt="4">
        <dgm:presLayoutVars>
          <dgm:chMax val="0"/>
          <dgm:chPref val="0"/>
          <dgm:bulletEnabled val="1"/>
        </dgm:presLayoutVars>
      </dgm:prSet>
      <dgm:spPr/>
    </dgm:pt>
    <dgm:pt modelId="{551596AB-DA5D-4F41-8F73-36D466ACD06D}" type="pres">
      <dgm:prSet presAssocID="{046AED9D-7EA6-4F5A-B46C-2E0D7F1ADBFF}" presName="desTx" presStyleLbl="alignAccFollowNode1" presStyleIdx="1" presStyleCnt="4">
        <dgm:presLayoutVars>
          <dgm:bulletEnabled val="1"/>
        </dgm:presLayoutVars>
      </dgm:prSet>
      <dgm:spPr/>
    </dgm:pt>
    <dgm:pt modelId="{9889B0C8-8AD1-4DCD-9027-7C2922328462}" type="pres">
      <dgm:prSet presAssocID="{98D1E8DB-6DDA-420E-A8A8-BC0DD88D04C6}" presName="space" presStyleCnt="0"/>
      <dgm:spPr/>
    </dgm:pt>
    <dgm:pt modelId="{DC3B7C0B-CB7A-4DD7-B92E-66FD434C916E}" type="pres">
      <dgm:prSet presAssocID="{9896B3F3-4EAC-45C0-9305-A68155CD899F}" presName="composite" presStyleCnt="0"/>
      <dgm:spPr/>
    </dgm:pt>
    <dgm:pt modelId="{41DA2E0C-62C2-48F0-BEEC-BF6BBC119F94}" type="pres">
      <dgm:prSet presAssocID="{9896B3F3-4EAC-45C0-9305-A68155CD899F}" presName="parTx" presStyleLbl="alignNode1" presStyleIdx="2" presStyleCnt="4">
        <dgm:presLayoutVars>
          <dgm:chMax val="0"/>
          <dgm:chPref val="0"/>
          <dgm:bulletEnabled val="1"/>
        </dgm:presLayoutVars>
      </dgm:prSet>
      <dgm:spPr/>
    </dgm:pt>
    <dgm:pt modelId="{83E9BBCF-9AFA-4192-8009-DB239717B1E0}" type="pres">
      <dgm:prSet presAssocID="{9896B3F3-4EAC-45C0-9305-A68155CD899F}" presName="desTx" presStyleLbl="alignAccFollowNode1" presStyleIdx="2" presStyleCnt="4">
        <dgm:presLayoutVars>
          <dgm:bulletEnabled val="1"/>
        </dgm:presLayoutVars>
      </dgm:prSet>
      <dgm:spPr/>
    </dgm:pt>
    <dgm:pt modelId="{0DB82F93-7448-4D26-BA8E-3843E25C7726}" type="pres">
      <dgm:prSet presAssocID="{91F6BA1A-3159-4051-AA0C-16B4FB6E3519}" presName="space" presStyleCnt="0"/>
      <dgm:spPr/>
    </dgm:pt>
    <dgm:pt modelId="{5F6DA640-1E37-4951-83EF-E358DB4B0384}" type="pres">
      <dgm:prSet presAssocID="{C709476A-F858-469A-87F4-B030D9856893}" presName="composite" presStyleCnt="0"/>
      <dgm:spPr/>
    </dgm:pt>
    <dgm:pt modelId="{049E1A9D-022C-4270-853C-ACB750C09BFB}" type="pres">
      <dgm:prSet presAssocID="{C709476A-F858-469A-87F4-B030D9856893}" presName="parTx" presStyleLbl="alignNode1" presStyleIdx="3" presStyleCnt="4">
        <dgm:presLayoutVars>
          <dgm:chMax val="0"/>
          <dgm:chPref val="0"/>
          <dgm:bulletEnabled val="1"/>
        </dgm:presLayoutVars>
      </dgm:prSet>
      <dgm:spPr/>
    </dgm:pt>
    <dgm:pt modelId="{3E3B5731-6636-4F92-817E-7228AF08128F}" type="pres">
      <dgm:prSet presAssocID="{C709476A-F858-469A-87F4-B030D9856893}" presName="desTx" presStyleLbl="alignAccFollowNode1" presStyleIdx="3" presStyleCnt="4">
        <dgm:presLayoutVars>
          <dgm:bulletEnabled val="1"/>
        </dgm:presLayoutVars>
      </dgm:prSet>
      <dgm:spPr/>
    </dgm:pt>
  </dgm:ptLst>
  <dgm:cxnLst>
    <dgm:cxn modelId="{4EE96401-092D-4213-8E44-98945AB10A77}" type="presOf" srcId="{6B55B042-9564-42C3-BF28-D0D08D29F10D}" destId="{83E9BBCF-9AFA-4192-8009-DB239717B1E0}" srcOrd="0" destOrd="2" presId="urn:microsoft.com/office/officeart/2005/8/layout/hList1"/>
    <dgm:cxn modelId="{C25B7906-215A-41B0-A2A6-20607788E5C7}" type="presOf" srcId="{C709476A-F858-469A-87F4-B030D9856893}" destId="{049E1A9D-022C-4270-853C-ACB750C09BFB}" srcOrd="0" destOrd="0" presId="urn:microsoft.com/office/officeart/2005/8/layout/hList1"/>
    <dgm:cxn modelId="{A4509206-C1A9-42F5-AF86-E6C1E5A55941}" srcId="{C709476A-F858-469A-87F4-B030D9856893}" destId="{EC85D5BC-812F-4140-B5B1-99658DABAE2E}" srcOrd="3" destOrd="0" parTransId="{2C9ECB9A-DFCD-43F3-B37B-353BC51BAFF2}" sibTransId="{E4C2FDFB-780B-4C43-9F4F-8DBE75DC4BCD}"/>
    <dgm:cxn modelId="{9EC0A509-F205-434B-B7C5-F0C25CAAB6CF}" srcId="{046AED9D-7EA6-4F5A-B46C-2E0D7F1ADBFF}" destId="{853F7EF9-D666-4DBC-AEA9-22AFB532CA59}" srcOrd="6" destOrd="0" parTransId="{AC27BBB1-1707-46EE-B0A9-DC71E50A93DC}" sibTransId="{05ABBF56-1E11-403E-8D03-18F29EA37F62}"/>
    <dgm:cxn modelId="{F26A670C-FA5C-4980-9A2E-A7C41FB72ADD}" type="presOf" srcId="{046AED9D-7EA6-4F5A-B46C-2E0D7F1ADBFF}" destId="{E5256ACD-5D98-41AA-974B-BA2B8768271B}" srcOrd="0" destOrd="0" presId="urn:microsoft.com/office/officeart/2005/8/layout/hList1"/>
    <dgm:cxn modelId="{C2D1A20E-EB12-43E5-9F45-AFC6A3C91BDC}" type="presOf" srcId="{D14F33E5-DC2A-4637-8A83-3AF827254AD9}" destId="{3E3B5731-6636-4F92-817E-7228AF08128F}" srcOrd="0" destOrd="0" presId="urn:microsoft.com/office/officeart/2005/8/layout/hList1"/>
    <dgm:cxn modelId="{31FB4E10-1DCA-4540-AAFB-B1B276338145}" type="presOf" srcId="{2BC1436D-E2A8-42EA-A71D-EFCD79774F35}" destId="{8EC33D19-C5F0-436A-886C-B29E10600CA8}" srcOrd="0" destOrd="1" presId="urn:microsoft.com/office/officeart/2005/8/layout/hList1"/>
    <dgm:cxn modelId="{097F0A12-354E-4B7E-8165-F0D2F922ABCD}" srcId="{C709476A-F858-469A-87F4-B030D9856893}" destId="{F4011901-44F6-4CB2-A344-64DA53F00A64}" srcOrd="2" destOrd="0" parTransId="{27B6F2BA-627F-4830-9228-C2663E6DFE92}" sibTransId="{3A20F4BD-9F17-4BE4-8CC5-4527E1722639}"/>
    <dgm:cxn modelId="{D86ECD15-1E25-42DD-9EA6-208A7EFF9776}" type="presOf" srcId="{5FAE78B0-52D0-46F0-BCB8-1543AE0B7CDE}" destId="{8EC33D19-C5F0-436A-886C-B29E10600CA8}" srcOrd="0" destOrd="2" presId="urn:microsoft.com/office/officeart/2005/8/layout/hList1"/>
    <dgm:cxn modelId="{DE1A6F16-7581-4EC6-8FC7-B3F433A5AC8B}" srcId="{954A9AC3-AE6E-45C8-B1F3-032EE8CA73E7}" destId="{046AED9D-7EA6-4F5A-B46C-2E0D7F1ADBFF}" srcOrd="1" destOrd="0" parTransId="{B43041B7-ADD0-4201-882B-C3F337CDAACB}" sibTransId="{98D1E8DB-6DDA-420E-A8A8-BC0DD88D04C6}"/>
    <dgm:cxn modelId="{5E07611A-41C2-47A7-B84C-1D29D89BE6BE}" type="presOf" srcId="{ACB0439F-F194-486E-AAD6-E100F1D368F5}" destId="{551596AB-DA5D-4F41-8F73-36D466ACD06D}" srcOrd="0" destOrd="4" presId="urn:microsoft.com/office/officeart/2005/8/layout/hList1"/>
    <dgm:cxn modelId="{A971921D-6B02-4DD7-8E9A-47B1408D2DBE}" type="presOf" srcId="{F5A8E549-6B6E-4778-91C8-CC3481131E72}" destId="{83E9BBCF-9AFA-4192-8009-DB239717B1E0}" srcOrd="0" destOrd="0" presId="urn:microsoft.com/office/officeart/2005/8/layout/hList1"/>
    <dgm:cxn modelId="{49903E21-CB3A-4182-85FF-70A5CE29DF7A}" type="presOf" srcId="{954A9AC3-AE6E-45C8-B1F3-032EE8CA73E7}" destId="{7D83B3FE-2DEB-491A-A5D2-0F4F4C33568B}" srcOrd="0" destOrd="0" presId="urn:microsoft.com/office/officeart/2005/8/layout/hList1"/>
    <dgm:cxn modelId="{93E4D721-6D02-40CB-8A66-F21D333C79AE}" type="presOf" srcId="{EC85D5BC-812F-4140-B5B1-99658DABAE2E}" destId="{3E3B5731-6636-4F92-817E-7228AF08128F}" srcOrd="0" destOrd="3" presId="urn:microsoft.com/office/officeart/2005/8/layout/hList1"/>
    <dgm:cxn modelId="{279DCB22-CFD4-4C3C-957B-CAA044863446}" srcId="{C709476A-F858-469A-87F4-B030D9856893}" destId="{D1948E2C-0651-4657-AC26-755B9182EE7A}" srcOrd="4" destOrd="0" parTransId="{564300C5-2BEC-4DE9-8D8C-ACAB38E50697}" sibTransId="{D5B39AF8-7491-4675-A10C-E586847ABC28}"/>
    <dgm:cxn modelId="{C2A8F726-5900-46F6-AAFA-A3A88711FE81}" srcId="{BFF028D4-3252-428D-81F7-417B8681B899}" destId="{F6C72885-C5C5-4D1F-940C-E04B3961426F}" srcOrd="0" destOrd="0" parTransId="{E8438526-AE7E-4062-B076-FB07A32B151F}" sibTransId="{0E7BD219-2EE3-48E6-B95F-643690066DFA}"/>
    <dgm:cxn modelId="{51628E29-EE68-454E-BC26-4622F4C35EDC}" type="presOf" srcId="{A33AFFA4-54E3-4784-BFFA-83FE4E1D77F5}" destId="{3E3B5731-6636-4F92-817E-7228AF08128F}" srcOrd="0" destOrd="1" presId="urn:microsoft.com/office/officeart/2005/8/layout/hList1"/>
    <dgm:cxn modelId="{36DE6630-D07D-49F5-AB8B-0587DED01FB6}" srcId="{C709476A-F858-469A-87F4-B030D9856893}" destId="{883D730F-D124-43EB-AC74-77731EE8A408}" srcOrd="5" destOrd="0" parTransId="{C4EF2299-0708-4260-9CC8-76AD7D715245}" sibTransId="{95B37187-C9E4-4724-BE43-61A13D637C0C}"/>
    <dgm:cxn modelId="{B4731434-C753-4C2A-B535-656EBBA43042}" srcId="{954A9AC3-AE6E-45C8-B1F3-032EE8CA73E7}" destId="{C709476A-F858-469A-87F4-B030D9856893}" srcOrd="3" destOrd="0" parTransId="{A5331AC5-A815-4E18-850C-17B810FC3AD8}" sibTransId="{7E878953-A111-489B-A478-8C57AFE25A3B}"/>
    <dgm:cxn modelId="{1E1F193C-5488-4506-BEE1-AE7B1D062010}" type="presOf" srcId="{853F7EF9-D666-4DBC-AEA9-22AFB532CA59}" destId="{551596AB-DA5D-4F41-8F73-36D466ACD06D}" srcOrd="0" destOrd="6" presId="urn:microsoft.com/office/officeart/2005/8/layout/hList1"/>
    <dgm:cxn modelId="{8FAB583D-E658-47AE-8FE9-548563B18BBB}" type="presOf" srcId="{F6C72885-C5C5-4D1F-940C-E04B3961426F}" destId="{8EC33D19-C5F0-436A-886C-B29E10600CA8}" srcOrd="0" destOrd="0" presId="urn:microsoft.com/office/officeart/2005/8/layout/hList1"/>
    <dgm:cxn modelId="{D0BBF35E-16ED-424A-BF27-29B3DB5F7BC9}" type="presOf" srcId="{115F6B92-FA32-4AF8-86DF-98B1BF249E2C}" destId="{8EC33D19-C5F0-436A-886C-B29E10600CA8}" srcOrd="0" destOrd="3" presId="urn:microsoft.com/office/officeart/2005/8/layout/hList1"/>
    <dgm:cxn modelId="{30A7AD68-9C53-4213-B3CE-661CFEA32FAB}" srcId="{046AED9D-7EA6-4F5A-B46C-2E0D7F1ADBFF}" destId="{6A52A8F6-5CDD-4C69-97FB-3DE71E37C217}" srcOrd="0" destOrd="0" parTransId="{19A4A848-0255-4CB3-9F76-8C2A8481E0CE}" sibTransId="{6CA77EEC-A474-42AC-AA86-B221CEBD2644}"/>
    <dgm:cxn modelId="{E96D5D4C-9C15-4AC8-9E0A-FD7AFB780849}" type="presOf" srcId="{84603F96-8A16-4251-8E25-59ED957CCB9D}" destId="{8EC33D19-C5F0-436A-886C-B29E10600CA8}" srcOrd="0" destOrd="4" presId="urn:microsoft.com/office/officeart/2005/8/layout/hList1"/>
    <dgm:cxn modelId="{5F0DB66E-8F24-4A9E-92F6-BC23EB6E6DB3}" type="presOf" srcId="{883D730F-D124-43EB-AC74-77731EE8A408}" destId="{3E3B5731-6636-4F92-817E-7228AF08128F}" srcOrd="0" destOrd="5" presId="urn:microsoft.com/office/officeart/2005/8/layout/hList1"/>
    <dgm:cxn modelId="{93AFED74-53CD-4CE9-AB26-32C142597D09}" type="presOf" srcId="{CDF5DE2A-60C7-4926-A820-30CD2EBBD00B}" destId="{3E3B5731-6636-4F92-817E-7228AF08128F}" srcOrd="0" destOrd="6" presId="urn:microsoft.com/office/officeart/2005/8/layout/hList1"/>
    <dgm:cxn modelId="{06566376-5250-4F70-AE17-60A34DD13B09}" srcId="{9896B3F3-4EAC-45C0-9305-A68155CD899F}" destId="{4EC6A57E-E9DF-4864-951F-5343E7F38117}" srcOrd="3" destOrd="0" parTransId="{8D22279B-B077-475F-A174-CD784714BF48}" sibTransId="{B7AD7B42-6E10-4EDE-B3E7-C8B3DDAE46A9}"/>
    <dgm:cxn modelId="{7E087D56-BCCE-42AB-B281-58E90F4E2A99}" srcId="{046AED9D-7EA6-4F5A-B46C-2E0D7F1ADBFF}" destId="{ACB0439F-F194-486E-AAD6-E100F1D368F5}" srcOrd="4" destOrd="0" parTransId="{855F9EB2-3A41-45EC-9165-92B538F4A724}" sibTransId="{CC60C22C-FDC5-4AD4-868B-4B4109016F86}"/>
    <dgm:cxn modelId="{38711E77-6188-42C3-82A0-C514E874CBEF}" srcId="{9896B3F3-4EAC-45C0-9305-A68155CD899F}" destId="{F5A8E549-6B6E-4778-91C8-CC3481131E72}" srcOrd="0" destOrd="0" parTransId="{4C33B3CE-7A7E-47D2-AB2E-FF926C3503DC}" sibTransId="{26A1A226-7D97-41C1-8B57-DD165832F346}"/>
    <dgm:cxn modelId="{37889157-B5F1-475A-AC80-D48739FF4516}" type="presOf" srcId="{D49B4D7C-D189-4347-A1F6-649C907C0EE8}" destId="{551596AB-DA5D-4F41-8F73-36D466ACD06D}" srcOrd="0" destOrd="3" presId="urn:microsoft.com/office/officeart/2005/8/layout/hList1"/>
    <dgm:cxn modelId="{B7069759-40AE-4A11-A30D-BA3DF2BD5374}" srcId="{046AED9D-7EA6-4F5A-B46C-2E0D7F1ADBFF}" destId="{17811A0A-F778-46A8-8D40-3D0D0E43F288}" srcOrd="1" destOrd="0" parTransId="{70E00AEB-7818-445E-8762-BF44894EB728}" sibTransId="{33E3ACCD-9ACB-45B1-9616-CD52E76EF72C}"/>
    <dgm:cxn modelId="{38CB637C-7619-4B74-BD1C-2ADBCB1277A0}" srcId="{BFF028D4-3252-428D-81F7-417B8681B899}" destId="{5FAE78B0-52D0-46F0-BCB8-1543AE0B7CDE}" srcOrd="2" destOrd="0" parTransId="{AC123EE2-8FA8-4EFA-BF91-9F08A5611A22}" sibTransId="{DD88FD07-AA62-4CB5-8AF6-AC84DB539B99}"/>
    <dgm:cxn modelId="{11CA7B85-FDD7-48EE-B981-89F0C8F3508F}" srcId="{9896B3F3-4EAC-45C0-9305-A68155CD899F}" destId="{46EC6F93-2384-43AD-9955-64571E9CEFCF}" srcOrd="1" destOrd="0" parTransId="{14A46B1B-19A7-4561-B530-6324B58FE097}" sibTransId="{1017B66E-06F9-4D30-822F-484C75A37A6A}"/>
    <dgm:cxn modelId="{F9F43A88-BEA6-45C1-898A-7415E1A7CE44}" type="presOf" srcId="{E9190366-A56E-491E-A073-E17C5B7349D0}" destId="{551596AB-DA5D-4F41-8F73-36D466ACD06D}" srcOrd="0" destOrd="2" presId="urn:microsoft.com/office/officeart/2005/8/layout/hList1"/>
    <dgm:cxn modelId="{4A5C4488-7249-4686-9E15-33D6903D3C15}" srcId="{9896B3F3-4EAC-45C0-9305-A68155CD899F}" destId="{6B55B042-9564-42C3-BF28-D0D08D29F10D}" srcOrd="2" destOrd="0" parTransId="{939232EA-B005-4227-8A50-F905BE107DA5}" sibTransId="{6733BFB7-DB81-43B5-A62D-EBB58186DD98}"/>
    <dgm:cxn modelId="{19EA0E8C-3455-4D2E-89A9-F21C9A15A2E4}" srcId="{BFF028D4-3252-428D-81F7-417B8681B899}" destId="{133B9769-A2AE-4955-883F-89CD5965CEA9}" srcOrd="5" destOrd="0" parTransId="{0BF22130-1F70-4677-A68B-A65CDAA78D66}" sibTransId="{86940F80-50EE-4F93-B294-E2C42E7BA33D}"/>
    <dgm:cxn modelId="{77BD9792-BE0B-429E-90BB-DE2D5859C04E}" srcId="{BFF028D4-3252-428D-81F7-417B8681B899}" destId="{FCC10034-2752-4055-973A-E18F840C0F7D}" srcOrd="6" destOrd="0" parTransId="{39FD9210-3C86-416E-AB87-66571EF69473}" sibTransId="{4603F02C-CE1A-40F5-BDB7-D323DBF36269}"/>
    <dgm:cxn modelId="{B191A994-4D59-4666-8734-A7BF7D8CEC1A}" type="presOf" srcId="{03A435C3-4C48-4D32-9E02-2661E19CACEF}" destId="{83E9BBCF-9AFA-4192-8009-DB239717B1E0}" srcOrd="0" destOrd="4" presId="urn:microsoft.com/office/officeart/2005/8/layout/hList1"/>
    <dgm:cxn modelId="{F5C7FC95-4B75-40F7-9D3C-6160084C91FE}" srcId="{046AED9D-7EA6-4F5A-B46C-2E0D7F1ADBFF}" destId="{D49B4D7C-D189-4347-A1F6-649C907C0EE8}" srcOrd="3" destOrd="0" parTransId="{7BED9DBC-3F12-4B65-9966-6F2D6A2E7BD0}" sibTransId="{F7B5509B-736D-4C79-A49B-2419E29E9011}"/>
    <dgm:cxn modelId="{FE559598-83DE-4D07-BD51-60969E944B10}" type="presOf" srcId="{6A52A8F6-5CDD-4C69-97FB-3DE71E37C217}" destId="{551596AB-DA5D-4F41-8F73-36D466ACD06D}" srcOrd="0" destOrd="0" presId="urn:microsoft.com/office/officeart/2005/8/layout/hList1"/>
    <dgm:cxn modelId="{2B66EF98-59C0-4F7F-B682-9026B2D81C41}" srcId="{BFF028D4-3252-428D-81F7-417B8681B899}" destId="{84603F96-8A16-4251-8E25-59ED957CCB9D}" srcOrd="4" destOrd="0" parTransId="{850909BA-D004-4232-8933-619D430BB9DC}" sibTransId="{49344F6D-92DE-4461-9BB9-0CFCD52ED486}"/>
    <dgm:cxn modelId="{21A7C7A3-5D62-4C8A-B157-D387982D98C2}" srcId="{9896B3F3-4EAC-45C0-9305-A68155CD899F}" destId="{03A435C3-4C48-4D32-9E02-2661E19CACEF}" srcOrd="4" destOrd="0" parTransId="{2CC0294F-1C6D-4034-A5E6-A678C0D58694}" sibTransId="{91FD6124-1982-46E7-AF8D-74DE22767FC5}"/>
    <dgm:cxn modelId="{F52E29A5-DA3A-4BFD-AC79-F9A915DBACB8}" srcId="{BFF028D4-3252-428D-81F7-417B8681B899}" destId="{2BC1436D-E2A8-42EA-A71D-EFCD79774F35}" srcOrd="1" destOrd="0" parTransId="{218DD292-2F19-4F21-AE7B-3531BFCF8E69}" sibTransId="{713103BA-20E5-449A-974B-54186D4CBF3C}"/>
    <dgm:cxn modelId="{F4CA95AD-7A14-4ABF-B722-3B724CFF700B}" srcId="{BFF028D4-3252-428D-81F7-417B8681B899}" destId="{115F6B92-FA32-4AF8-86DF-98B1BF249E2C}" srcOrd="3" destOrd="0" parTransId="{8B529E37-592E-4FD6-A241-A95DB8ABB258}" sibTransId="{BC32C339-B1DC-4C6B-8AEB-4C1E7A48A1D5}"/>
    <dgm:cxn modelId="{E908CEB8-AA71-4635-839F-EE870C130A32}" type="presOf" srcId="{9896B3F3-4EAC-45C0-9305-A68155CD899F}" destId="{41DA2E0C-62C2-48F0-BEEC-BF6BBC119F94}" srcOrd="0" destOrd="0" presId="urn:microsoft.com/office/officeart/2005/8/layout/hList1"/>
    <dgm:cxn modelId="{D58262C4-8B0D-47C8-908F-875B6969E138}" srcId="{C709476A-F858-469A-87F4-B030D9856893}" destId="{A33AFFA4-54E3-4784-BFFA-83FE4E1D77F5}" srcOrd="1" destOrd="0" parTransId="{669D0759-278B-4230-AC5B-0B0FAA3D1553}" sibTransId="{003F0786-0D88-4B6D-BA77-B919EA9A3857}"/>
    <dgm:cxn modelId="{188115C7-C873-4681-B4E6-A0CB1D9BF4DF}" type="presOf" srcId="{133B9769-A2AE-4955-883F-89CD5965CEA9}" destId="{8EC33D19-C5F0-436A-886C-B29E10600CA8}" srcOrd="0" destOrd="5" presId="urn:microsoft.com/office/officeart/2005/8/layout/hList1"/>
    <dgm:cxn modelId="{291D8DC7-CA89-47E9-927E-CACC9630AD6B}" type="presOf" srcId="{F4011901-44F6-4CB2-A344-64DA53F00A64}" destId="{3E3B5731-6636-4F92-817E-7228AF08128F}" srcOrd="0" destOrd="2" presId="urn:microsoft.com/office/officeart/2005/8/layout/hList1"/>
    <dgm:cxn modelId="{18A5C2D2-0E8F-4403-9CBD-D580A68FB9FD}" type="presOf" srcId="{46EC6F93-2384-43AD-9955-64571E9CEFCF}" destId="{83E9BBCF-9AFA-4192-8009-DB239717B1E0}" srcOrd="0" destOrd="1" presId="urn:microsoft.com/office/officeart/2005/8/layout/hList1"/>
    <dgm:cxn modelId="{FC5FA7D5-D0C1-4576-8D1C-8D3312125E7D}" type="presOf" srcId="{FCC10034-2752-4055-973A-E18F840C0F7D}" destId="{8EC33D19-C5F0-436A-886C-B29E10600CA8}" srcOrd="0" destOrd="6" presId="urn:microsoft.com/office/officeart/2005/8/layout/hList1"/>
    <dgm:cxn modelId="{F57F3BD8-EB70-42DC-9539-D147F3385E01}" srcId="{954A9AC3-AE6E-45C8-B1F3-032EE8CA73E7}" destId="{9896B3F3-4EAC-45C0-9305-A68155CD899F}" srcOrd="2" destOrd="0" parTransId="{A23A731D-B868-450A-8FED-C008F8A97FB2}" sibTransId="{91F6BA1A-3159-4051-AA0C-16B4FB6E3519}"/>
    <dgm:cxn modelId="{2D6228DC-059F-4A7C-BAEC-53958199E923}" srcId="{954A9AC3-AE6E-45C8-B1F3-032EE8CA73E7}" destId="{BFF028D4-3252-428D-81F7-417B8681B899}" srcOrd="0" destOrd="0" parTransId="{61FF03AA-16C0-4E3B-97D4-46370D1AF69C}" sibTransId="{8059ECFC-572F-4E18-9F73-8093A3D5494E}"/>
    <dgm:cxn modelId="{0494F0E4-7570-4812-A732-6808C777FC4D}" srcId="{C709476A-F858-469A-87F4-B030D9856893}" destId="{D14F33E5-DC2A-4637-8A83-3AF827254AD9}" srcOrd="0" destOrd="0" parTransId="{F0EBE0ED-3317-4E5C-9467-12908F040829}" sibTransId="{4226865B-9D09-41DD-BB13-34C13B9D4C54}"/>
    <dgm:cxn modelId="{143F39E7-786B-4C7A-917F-2CDD5FDECFB5}" type="presOf" srcId="{7DE08425-E8D8-4AAF-8F07-B0D14BDE3995}" destId="{551596AB-DA5D-4F41-8F73-36D466ACD06D}" srcOrd="0" destOrd="5" presId="urn:microsoft.com/office/officeart/2005/8/layout/hList1"/>
    <dgm:cxn modelId="{77A0ECE7-6D08-4BC7-AA6B-3BCF6FA63F75}" type="presOf" srcId="{BFF028D4-3252-428D-81F7-417B8681B899}" destId="{956E0705-2F37-4632-B121-B978FAD0F006}" srcOrd="0" destOrd="0" presId="urn:microsoft.com/office/officeart/2005/8/layout/hList1"/>
    <dgm:cxn modelId="{7F11E8EA-3A73-4D60-A89B-7B209BF3931F}" type="presOf" srcId="{D1948E2C-0651-4657-AC26-755B9182EE7A}" destId="{3E3B5731-6636-4F92-817E-7228AF08128F}" srcOrd="0" destOrd="4" presId="urn:microsoft.com/office/officeart/2005/8/layout/hList1"/>
    <dgm:cxn modelId="{AE9717EC-6025-4F6E-AE6B-358717E0BD53}" srcId="{046AED9D-7EA6-4F5A-B46C-2E0D7F1ADBFF}" destId="{E9190366-A56E-491E-A073-E17C5B7349D0}" srcOrd="2" destOrd="0" parTransId="{6CDEB33F-0E61-468F-9560-0BF9EB8925C2}" sibTransId="{3974C581-6065-47C0-9A75-2DF21EF12305}"/>
    <dgm:cxn modelId="{138C1CEC-B6A1-420F-98D3-05FDE5BAA196}" type="presOf" srcId="{17811A0A-F778-46A8-8D40-3D0D0E43F288}" destId="{551596AB-DA5D-4F41-8F73-36D466ACD06D}" srcOrd="0" destOrd="1" presId="urn:microsoft.com/office/officeart/2005/8/layout/hList1"/>
    <dgm:cxn modelId="{2DA50AEE-55AE-43B3-9495-EB448275EC29}" srcId="{046AED9D-7EA6-4F5A-B46C-2E0D7F1ADBFF}" destId="{7DE08425-E8D8-4AAF-8F07-B0D14BDE3995}" srcOrd="5" destOrd="0" parTransId="{DE59D74B-23A8-434A-9747-06E1A6591C39}" sibTransId="{4D1760AB-CB39-4ED6-963F-BCB4259C1B81}"/>
    <dgm:cxn modelId="{EBBF0CF9-004B-4B80-9845-67477F58FEB1}" srcId="{C709476A-F858-469A-87F4-B030D9856893}" destId="{CDF5DE2A-60C7-4926-A820-30CD2EBBD00B}" srcOrd="6" destOrd="0" parTransId="{C0F0FB53-2C67-4A1F-957E-19A061ADCD8F}" sibTransId="{86466DDE-1390-4639-AF9E-A264CDE9A818}"/>
    <dgm:cxn modelId="{6F7D73FD-3A57-4CFE-A342-95CBC4435DB6}" type="presOf" srcId="{4EC6A57E-E9DF-4864-951F-5343E7F38117}" destId="{83E9BBCF-9AFA-4192-8009-DB239717B1E0}" srcOrd="0" destOrd="3" presId="urn:microsoft.com/office/officeart/2005/8/layout/hList1"/>
    <dgm:cxn modelId="{21C2FCF4-CDE2-4F69-82D5-4077F8C78103}" type="presParOf" srcId="{7D83B3FE-2DEB-491A-A5D2-0F4F4C33568B}" destId="{71C9A11F-4ACE-49B2-B5AE-ADA6400759FF}" srcOrd="0" destOrd="0" presId="urn:microsoft.com/office/officeart/2005/8/layout/hList1"/>
    <dgm:cxn modelId="{B0A4CAAF-DF4D-4AD3-AB85-C63873CF0E47}" type="presParOf" srcId="{71C9A11F-4ACE-49B2-B5AE-ADA6400759FF}" destId="{956E0705-2F37-4632-B121-B978FAD0F006}" srcOrd="0" destOrd="0" presId="urn:microsoft.com/office/officeart/2005/8/layout/hList1"/>
    <dgm:cxn modelId="{C2AEC11D-8C78-430B-AFF7-BBBEADE5B518}" type="presParOf" srcId="{71C9A11F-4ACE-49B2-B5AE-ADA6400759FF}" destId="{8EC33D19-C5F0-436A-886C-B29E10600CA8}" srcOrd="1" destOrd="0" presId="urn:microsoft.com/office/officeart/2005/8/layout/hList1"/>
    <dgm:cxn modelId="{F132E0F7-6A8B-4635-AD4C-C34C097D5937}" type="presParOf" srcId="{7D83B3FE-2DEB-491A-A5D2-0F4F4C33568B}" destId="{FF59A537-D0C1-4209-BE16-C88C8D3FD0B8}" srcOrd="1" destOrd="0" presId="urn:microsoft.com/office/officeart/2005/8/layout/hList1"/>
    <dgm:cxn modelId="{5636B6A2-D2FC-42F9-99A3-9F0F65DFDCA9}" type="presParOf" srcId="{7D83B3FE-2DEB-491A-A5D2-0F4F4C33568B}" destId="{D78FD348-E5F9-450B-BA68-7756649810C7}" srcOrd="2" destOrd="0" presId="urn:microsoft.com/office/officeart/2005/8/layout/hList1"/>
    <dgm:cxn modelId="{555F295B-CD8D-4BE6-ABA4-ACFE06332E35}" type="presParOf" srcId="{D78FD348-E5F9-450B-BA68-7756649810C7}" destId="{E5256ACD-5D98-41AA-974B-BA2B8768271B}" srcOrd="0" destOrd="0" presId="urn:microsoft.com/office/officeart/2005/8/layout/hList1"/>
    <dgm:cxn modelId="{61CBA503-5B23-4983-948D-2993935F5540}" type="presParOf" srcId="{D78FD348-E5F9-450B-BA68-7756649810C7}" destId="{551596AB-DA5D-4F41-8F73-36D466ACD06D}" srcOrd="1" destOrd="0" presId="urn:microsoft.com/office/officeart/2005/8/layout/hList1"/>
    <dgm:cxn modelId="{1455245F-CD4C-4A0D-BF66-69ACC362E7C6}" type="presParOf" srcId="{7D83B3FE-2DEB-491A-A5D2-0F4F4C33568B}" destId="{9889B0C8-8AD1-4DCD-9027-7C2922328462}" srcOrd="3" destOrd="0" presId="urn:microsoft.com/office/officeart/2005/8/layout/hList1"/>
    <dgm:cxn modelId="{1A35F8C7-87A7-48B1-B154-634F554ED737}" type="presParOf" srcId="{7D83B3FE-2DEB-491A-A5D2-0F4F4C33568B}" destId="{DC3B7C0B-CB7A-4DD7-B92E-66FD434C916E}" srcOrd="4" destOrd="0" presId="urn:microsoft.com/office/officeart/2005/8/layout/hList1"/>
    <dgm:cxn modelId="{7D2F45F3-63F5-4A02-AAA9-932F062BC7C9}" type="presParOf" srcId="{DC3B7C0B-CB7A-4DD7-B92E-66FD434C916E}" destId="{41DA2E0C-62C2-48F0-BEEC-BF6BBC119F94}" srcOrd="0" destOrd="0" presId="urn:microsoft.com/office/officeart/2005/8/layout/hList1"/>
    <dgm:cxn modelId="{88F1D1BF-3A8F-48A5-82E3-4965CC225761}" type="presParOf" srcId="{DC3B7C0B-CB7A-4DD7-B92E-66FD434C916E}" destId="{83E9BBCF-9AFA-4192-8009-DB239717B1E0}" srcOrd="1" destOrd="0" presId="urn:microsoft.com/office/officeart/2005/8/layout/hList1"/>
    <dgm:cxn modelId="{6DD625D3-79F7-4EDC-9429-9A5BF193DB65}" type="presParOf" srcId="{7D83B3FE-2DEB-491A-A5D2-0F4F4C33568B}" destId="{0DB82F93-7448-4D26-BA8E-3843E25C7726}" srcOrd="5" destOrd="0" presId="urn:microsoft.com/office/officeart/2005/8/layout/hList1"/>
    <dgm:cxn modelId="{111E4579-6085-45F1-ABD0-78378FF1E7CC}" type="presParOf" srcId="{7D83B3FE-2DEB-491A-A5D2-0F4F4C33568B}" destId="{5F6DA640-1E37-4951-83EF-E358DB4B0384}" srcOrd="6" destOrd="0" presId="urn:microsoft.com/office/officeart/2005/8/layout/hList1"/>
    <dgm:cxn modelId="{AAC28534-BD37-440D-B735-3E37552AAA93}" type="presParOf" srcId="{5F6DA640-1E37-4951-83EF-E358DB4B0384}" destId="{049E1A9D-022C-4270-853C-ACB750C09BFB}" srcOrd="0" destOrd="0" presId="urn:microsoft.com/office/officeart/2005/8/layout/hList1"/>
    <dgm:cxn modelId="{9C46C873-0AD5-4E32-A2EA-4A9A1968FF68}" type="presParOf" srcId="{5F6DA640-1E37-4951-83EF-E358DB4B0384}" destId="{3E3B5731-6636-4F92-817E-7228AF08128F}"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0A52FE-002B-4116-8A18-33C66FB0E156}" type="doc">
      <dgm:prSet loTypeId="urn:microsoft.com/office/officeart/2005/8/layout/chevron2" loCatId="list" qsTypeId="urn:microsoft.com/office/officeart/2005/8/quickstyle/simple3#1" qsCatId="simple" csTypeId="urn:microsoft.com/office/officeart/2005/8/colors/colorful2#2" csCatId="colorful" phldr="1"/>
      <dgm:spPr/>
      <dgm:t>
        <a:bodyPr/>
        <a:lstStyle/>
        <a:p>
          <a:endParaRPr lang="en-GB"/>
        </a:p>
      </dgm:t>
    </dgm:pt>
    <dgm:pt modelId="{15EB7F4D-483C-49FF-9629-414C5D350027}">
      <dgm:prSet phldrT="[Text]" phldr="0" custT="1"/>
      <dgm:spPr/>
      <dgm:t>
        <a:bodyPr/>
        <a:lstStyle/>
        <a:p>
          <a:r>
            <a:rPr lang="en-GB" sz="1200" b="1" noProof="0" dirty="0"/>
            <a:t>What this means nationally</a:t>
          </a:r>
        </a:p>
      </dgm:t>
    </dgm:pt>
    <dgm:pt modelId="{30EB9CE8-3A8C-4E59-9DC5-48DA5E413FDB}" type="parTrans" cxnId="{11AFAFFA-D292-447A-A9A9-5C4F8FC25565}">
      <dgm:prSet/>
      <dgm:spPr/>
      <dgm:t>
        <a:bodyPr/>
        <a:lstStyle/>
        <a:p>
          <a:endParaRPr lang="en-GB" sz="2400"/>
        </a:p>
      </dgm:t>
    </dgm:pt>
    <dgm:pt modelId="{B4943223-FB72-4868-9B2D-BBBC49C860C1}" type="sibTrans" cxnId="{11AFAFFA-D292-447A-A9A9-5C4F8FC25565}">
      <dgm:prSet/>
      <dgm:spPr/>
      <dgm:t>
        <a:bodyPr/>
        <a:lstStyle/>
        <a:p>
          <a:endParaRPr lang="en-GB" sz="2400"/>
        </a:p>
      </dgm:t>
    </dgm:pt>
    <dgm:pt modelId="{B8ABE721-FF16-46D3-8B15-89B9B5605F2C}">
      <dgm:prSet phldrT="[Text]" custT="1"/>
      <dgm:spPr/>
      <dgm:t>
        <a:bodyPr/>
        <a:lstStyle/>
        <a:p>
          <a:pPr>
            <a:buFont typeface="Arial" panose="020B0604020202020204" pitchFamily="34" charset="0"/>
            <a:buChar char="•"/>
          </a:pPr>
          <a:r>
            <a:rPr lang="en-GB" sz="1400" b="0" i="0" noProof="0" dirty="0"/>
            <a:t>Moving from short-term crisis help to preventing problems and building financial resilience</a:t>
          </a:r>
          <a:endParaRPr lang="en-GB" sz="1400" b="0" noProof="0" dirty="0"/>
        </a:p>
      </dgm:t>
    </dgm:pt>
    <dgm:pt modelId="{6AE9D885-A6A0-48F0-BBE9-9964EA7E6B40}" type="parTrans" cxnId="{77C5C5D0-B7DC-49D8-B750-B27554753D69}">
      <dgm:prSet/>
      <dgm:spPr/>
      <dgm:t>
        <a:bodyPr/>
        <a:lstStyle/>
        <a:p>
          <a:endParaRPr lang="en-GB" sz="2400"/>
        </a:p>
      </dgm:t>
    </dgm:pt>
    <dgm:pt modelId="{A05A0610-9AE8-42A6-AA36-2DBBC9EB7D1F}" type="sibTrans" cxnId="{77C5C5D0-B7DC-49D8-B750-B27554753D69}">
      <dgm:prSet/>
      <dgm:spPr/>
      <dgm:t>
        <a:bodyPr/>
        <a:lstStyle/>
        <a:p>
          <a:endParaRPr lang="en-GB" sz="2400"/>
        </a:p>
      </dgm:t>
    </dgm:pt>
    <dgm:pt modelId="{733B56D9-8DA9-4565-8956-B3E9BF982356}">
      <dgm:prSet custT="1"/>
      <dgm:spPr/>
      <dgm:t>
        <a:bodyPr/>
        <a:lstStyle/>
        <a:p>
          <a:pPr>
            <a:buNone/>
          </a:pPr>
          <a:r>
            <a:rPr lang="en-GB" sz="1200" b="1" noProof="0" dirty="0"/>
            <a:t>What this means for partners</a:t>
          </a:r>
        </a:p>
      </dgm:t>
    </dgm:pt>
    <dgm:pt modelId="{8C825536-D133-4C95-93C5-9D77012EA5AF}" type="parTrans" cxnId="{F3E24B83-617C-4071-8FE1-C323A6714C87}">
      <dgm:prSet/>
      <dgm:spPr/>
      <dgm:t>
        <a:bodyPr/>
        <a:lstStyle/>
        <a:p>
          <a:endParaRPr lang="en-GB" sz="2400"/>
        </a:p>
      </dgm:t>
    </dgm:pt>
    <dgm:pt modelId="{CC215B4E-0B99-4A48-ACB1-6D7EB50275E5}" type="sibTrans" cxnId="{F3E24B83-617C-4071-8FE1-C323A6714C87}">
      <dgm:prSet/>
      <dgm:spPr/>
      <dgm:t>
        <a:bodyPr/>
        <a:lstStyle/>
        <a:p>
          <a:endParaRPr lang="en-GB" sz="2400"/>
        </a:p>
      </dgm:t>
    </dgm:pt>
    <dgm:pt modelId="{BB768AA7-4BDB-4AFB-8E2C-A8CC7D4C42E0}">
      <dgm:prSet custT="1"/>
      <dgm:spPr/>
      <dgm:t>
        <a:bodyPr/>
        <a:lstStyle/>
        <a:p>
          <a:pPr>
            <a:buFont typeface="Arial" panose="020B0604020202020204" pitchFamily="34" charset="0"/>
            <a:buChar char="•"/>
          </a:pPr>
          <a:r>
            <a:rPr lang="en-GB" sz="1400" b="0" i="0" noProof="0" dirty="0"/>
            <a:t>More focus on collaboration, shared referrals, and being part of a wider network</a:t>
          </a:r>
          <a:endParaRPr lang="en-GB" sz="1400" b="0" noProof="0" dirty="0"/>
        </a:p>
      </dgm:t>
    </dgm:pt>
    <dgm:pt modelId="{D501C223-F30C-4070-855F-9704E9303111}" type="parTrans" cxnId="{22DD81E0-F45E-4772-8F6A-D8666FDD52E2}">
      <dgm:prSet/>
      <dgm:spPr/>
      <dgm:t>
        <a:bodyPr/>
        <a:lstStyle/>
        <a:p>
          <a:endParaRPr lang="en-GB" sz="2400"/>
        </a:p>
      </dgm:t>
    </dgm:pt>
    <dgm:pt modelId="{D0BEB2A8-E400-4594-A618-13F6911B68E7}" type="sibTrans" cxnId="{22DD81E0-F45E-4772-8F6A-D8666FDD52E2}">
      <dgm:prSet/>
      <dgm:spPr/>
      <dgm:t>
        <a:bodyPr/>
        <a:lstStyle/>
        <a:p>
          <a:endParaRPr lang="en-GB" sz="2400"/>
        </a:p>
      </dgm:t>
    </dgm:pt>
    <dgm:pt modelId="{4CB74B50-720C-4C82-B1C7-078CDEB98A64}">
      <dgm:prSet phldrT="[Text]" phldr="0" custT="1"/>
      <dgm:spPr/>
      <dgm:t>
        <a:bodyPr/>
        <a:lstStyle/>
        <a:p>
          <a:r>
            <a:rPr lang="en-GB" sz="1200" b="1" noProof="0" dirty="0"/>
            <a:t>What this means locally</a:t>
          </a:r>
        </a:p>
      </dgm:t>
    </dgm:pt>
    <dgm:pt modelId="{709B8151-2448-4A5F-BFC2-D2A960720E3D}" type="parTrans" cxnId="{41563CD4-B82C-4460-B249-1E42B9464500}">
      <dgm:prSet/>
      <dgm:spPr/>
      <dgm:t>
        <a:bodyPr/>
        <a:lstStyle/>
        <a:p>
          <a:endParaRPr lang="en-GB" sz="2400"/>
        </a:p>
      </dgm:t>
    </dgm:pt>
    <dgm:pt modelId="{22E146A8-9CF4-4E5F-9B23-12E0C228B664}" type="sibTrans" cxnId="{41563CD4-B82C-4460-B249-1E42B9464500}">
      <dgm:prSet/>
      <dgm:spPr/>
      <dgm:t>
        <a:bodyPr/>
        <a:lstStyle/>
        <a:p>
          <a:endParaRPr lang="en-GB" sz="2400"/>
        </a:p>
      </dgm:t>
    </dgm:pt>
    <dgm:pt modelId="{5DFFCD40-7272-4976-B2B9-D772B463C8B1}">
      <dgm:prSet phldrT="[Text]" phldr="0" custT="1"/>
      <dgm:spPr/>
      <dgm:t>
        <a:bodyPr/>
        <a:lstStyle/>
        <a:p>
          <a:r>
            <a:rPr lang="en-GB" sz="1200" b="1" noProof="0" dirty="0"/>
            <a:t>What this means for residents</a:t>
          </a:r>
          <a:endParaRPr lang="en-GB" sz="1200" noProof="0" dirty="0"/>
        </a:p>
      </dgm:t>
    </dgm:pt>
    <dgm:pt modelId="{381FA63F-A832-4BB9-AFBF-43A1A608B38C}" type="parTrans" cxnId="{CF732802-8536-4526-8892-52B93ABA1255}">
      <dgm:prSet/>
      <dgm:spPr/>
      <dgm:t>
        <a:bodyPr/>
        <a:lstStyle/>
        <a:p>
          <a:endParaRPr lang="en-GB"/>
        </a:p>
      </dgm:t>
    </dgm:pt>
    <dgm:pt modelId="{51FDA1DB-0090-4B0A-AE70-10F17F228A09}" type="sibTrans" cxnId="{CF732802-8536-4526-8892-52B93ABA1255}">
      <dgm:prSet/>
      <dgm:spPr/>
      <dgm:t>
        <a:bodyPr/>
        <a:lstStyle/>
        <a:p>
          <a:endParaRPr lang="en-GB"/>
        </a:p>
      </dgm:t>
    </dgm:pt>
    <dgm:pt modelId="{86BEA271-F092-43BB-B857-5617E762296D}">
      <dgm:prSet custT="1"/>
      <dgm:spPr/>
      <dgm:t>
        <a:bodyPr/>
        <a:lstStyle/>
        <a:p>
          <a:pPr>
            <a:buFont typeface="Arial" panose="020B0604020202020204" pitchFamily="34" charset="0"/>
            <a:buChar char="•"/>
          </a:pPr>
          <a:r>
            <a:rPr lang="en-GB" sz="1400" b="0" i="0" noProof="0" dirty="0"/>
            <a:t>Services working together as one joined-up system, not in silos</a:t>
          </a:r>
          <a:endParaRPr lang="en-GB" sz="1400" noProof="0" dirty="0"/>
        </a:p>
      </dgm:t>
    </dgm:pt>
    <dgm:pt modelId="{23435498-9E42-4DAC-A1BC-0A1B598EDABF}" type="parTrans" cxnId="{59863808-6848-43B5-98C3-5CAA2D8B3353}">
      <dgm:prSet/>
      <dgm:spPr/>
      <dgm:t>
        <a:bodyPr/>
        <a:lstStyle/>
        <a:p>
          <a:endParaRPr lang="en-GB"/>
        </a:p>
      </dgm:t>
    </dgm:pt>
    <dgm:pt modelId="{62736F74-1E8B-41A4-BA12-15B7DF8092FB}" type="sibTrans" cxnId="{59863808-6848-43B5-98C3-5CAA2D8B3353}">
      <dgm:prSet/>
      <dgm:spPr/>
      <dgm:t>
        <a:bodyPr/>
        <a:lstStyle/>
        <a:p>
          <a:endParaRPr lang="en-GB"/>
        </a:p>
      </dgm:t>
    </dgm:pt>
    <dgm:pt modelId="{3738B663-326F-411D-9F2C-93A18122F950}">
      <dgm:prSet phldrT="[Text]" phldr="0" custT="1"/>
      <dgm:spPr/>
      <dgm:t>
        <a:bodyPr/>
        <a:lstStyle/>
        <a:p>
          <a:r>
            <a:rPr lang="en-GB" sz="1400" b="0" i="0" noProof="0" dirty="0"/>
            <a:t>Easier access to the right help, with support that looks at the full situation, not just the immediate crisis</a:t>
          </a:r>
          <a:endParaRPr lang="en-GB" sz="1400" noProof="0" dirty="0"/>
        </a:p>
      </dgm:t>
    </dgm:pt>
    <dgm:pt modelId="{36198FD5-B3B8-4E51-8054-689310375A28}" type="parTrans" cxnId="{46942418-404A-412C-89AD-9D3583E457CB}">
      <dgm:prSet/>
      <dgm:spPr/>
      <dgm:t>
        <a:bodyPr/>
        <a:lstStyle/>
        <a:p>
          <a:endParaRPr lang="en-GB"/>
        </a:p>
      </dgm:t>
    </dgm:pt>
    <dgm:pt modelId="{53ABD6FC-5543-4B08-8FB0-DA3129FEC0BC}" type="sibTrans" cxnId="{46942418-404A-412C-89AD-9D3583E457CB}">
      <dgm:prSet/>
      <dgm:spPr/>
      <dgm:t>
        <a:bodyPr/>
        <a:lstStyle/>
        <a:p>
          <a:endParaRPr lang="en-GB"/>
        </a:p>
      </dgm:t>
    </dgm:pt>
    <dgm:pt modelId="{17C8B965-86D5-44F4-BC2F-D349F5301922}" type="pres">
      <dgm:prSet presAssocID="{2C0A52FE-002B-4116-8A18-33C66FB0E156}" presName="linearFlow" presStyleCnt="0">
        <dgm:presLayoutVars>
          <dgm:dir/>
          <dgm:animLvl val="lvl"/>
          <dgm:resizeHandles val="exact"/>
        </dgm:presLayoutVars>
      </dgm:prSet>
      <dgm:spPr/>
    </dgm:pt>
    <dgm:pt modelId="{C779A573-A910-479F-BD18-7EF63E9C91D9}" type="pres">
      <dgm:prSet presAssocID="{15EB7F4D-483C-49FF-9629-414C5D350027}" presName="composite" presStyleCnt="0"/>
      <dgm:spPr/>
    </dgm:pt>
    <dgm:pt modelId="{C4888B6F-0B91-439C-A225-3573D2FB25F7}" type="pres">
      <dgm:prSet presAssocID="{15EB7F4D-483C-49FF-9629-414C5D350027}" presName="parentText" presStyleLbl="alignNode1" presStyleIdx="0" presStyleCnt="4">
        <dgm:presLayoutVars>
          <dgm:chMax val="1"/>
          <dgm:bulletEnabled val="1"/>
        </dgm:presLayoutVars>
      </dgm:prSet>
      <dgm:spPr/>
    </dgm:pt>
    <dgm:pt modelId="{75FFC39B-5495-43C0-AF31-3CEA3CEC573A}" type="pres">
      <dgm:prSet presAssocID="{15EB7F4D-483C-49FF-9629-414C5D350027}" presName="descendantText" presStyleLbl="alignAcc1" presStyleIdx="0" presStyleCnt="4">
        <dgm:presLayoutVars>
          <dgm:bulletEnabled val="1"/>
        </dgm:presLayoutVars>
      </dgm:prSet>
      <dgm:spPr/>
    </dgm:pt>
    <dgm:pt modelId="{87FC4DA5-8DC9-404A-B358-C1285C741B5D}" type="pres">
      <dgm:prSet presAssocID="{B4943223-FB72-4868-9B2D-BBBC49C860C1}" presName="sp" presStyleCnt="0"/>
      <dgm:spPr/>
    </dgm:pt>
    <dgm:pt modelId="{5AD39979-322C-46B7-B691-AFB8BFABBE1C}" type="pres">
      <dgm:prSet presAssocID="{4CB74B50-720C-4C82-B1C7-078CDEB98A64}" presName="composite" presStyleCnt="0"/>
      <dgm:spPr/>
    </dgm:pt>
    <dgm:pt modelId="{9E8441B8-D9F5-4979-B558-BC0D056C2C0C}" type="pres">
      <dgm:prSet presAssocID="{4CB74B50-720C-4C82-B1C7-078CDEB98A64}" presName="parentText" presStyleLbl="alignNode1" presStyleIdx="1" presStyleCnt="4" custLinFactNeighborY="75">
        <dgm:presLayoutVars>
          <dgm:chMax val="1"/>
          <dgm:bulletEnabled val="1"/>
        </dgm:presLayoutVars>
      </dgm:prSet>
      <dgm:spPr/>
    </dgm:pt>
    <dgm:pt modelId="{0B7A1987-758B-4251-94AF-50B9AD2E86F4}" type="pres">
      <dgm:prSet presAssocID="{4CB74B50-720C-4C82-B1C7-078CDEB98A64}" presName="descendantText" presStyleLbl="alignAcc1" presStyleIdx="1" presStyleCnt="4">
        <dgm:presLayoutVars>
          <dgm:bulletEnabled val="1"/>
        </dgm:presLayoutVars>
      </dgm:prSet>
      <dgm:spPr/>
    </dgm:pt>
    <dgm:pt modelId="{F7A94494-7FBF-4CDC-8216-4E3C9A98134F}" type="pres">
      <dgm:prSet presAssocID="{22E146A8-9CF4-4E5F-9B23-12E0C228B664}" presName="sp" presStyleCnt="0"/>
      <dgm:spPr/>
    </dgm:pt>
    <dgm:pt modelId="{0EBB66FB-EE66-4CD0-A13B-2F85F4634F6C}" type="pres">
      <dgm:prSet presAssocID="{5DFFCD40-7272-4976-B2B9-D772B463C8B1}" presName="composite" presStyleCnt="0"/>
      <dgm:spPr/>
    </dgm:pt>
    <dgm:pt modelId="{70B09698-7B67-4B34-A2D4-6354D19B8922}" type="pres">
      <dgm:prSet presAssocID="{5DFFCD40-7272-4976-B2B9-D772B463C8B1}" presName="parentText" presStyleLbl="alignNode1" presStyleIdx="2" presStyleCnt="4">
        <dgm:presLayoutVars>
          <dgm:chMax val="1"/>
          <dgm:bulletEnabled val="1"/>
        </dgm:presLayoutVars>
      </dgm:prSet>
      <dgm:spPr/>
    </dgm:pt>
    <dgm:pt modelId="{D324022E-93B0-4675-994F-CCC7060C5871}" type="pres">
      <dgm:prSet presAssocID="{5DFFCD40-7272-4976-B2B9-D772B463C8B1}" presName="descendantText" presStyleLbl="alignAcc1" presStyleIdx="2" presStyleCnt="4">
        <dgm:presLayoutVars>
          <dgm:bulletEnabled val="1"/>
        </dgm:presLayoutVars>
      </dgm:prSet>
      <dgm:spPr/>
    </dgm:pt>
    <dgm:pt modelId="{2FE39AA6-4327-49B2-A7AD-F8A15EAE8B53}" type="pres">
      <dgm:prSet presAssocID="{51FDA1DB-0090-4B0A-AE70-10F17F228A09}" presName="sp" presStyleCnt="0"/>
      <dgm:spPr/>
    </dgm:pt>
    <dgm:pt modelId="{75961E00-4D80-4330-ADC7-97254FFBF62C}" type="pres">
      <dgm:prSet presAssocID="{733B56D9-8DA9-4565-8956-B3E9BF982356}" presName="composite" presStyleCnt="0"/>
      <dgm:spPr/>
    </dgm:pt>
    <dgm:pt modelId="{F0EAA300-4F0F-4331-96A5-A23A50EB66D3}" type="pres">
      <dgm:prSet presAssocID="{733B56D9-8DA9-4565-8956-B3E9BF982356}" presName="parentText" presStyleLbl="alignNode1" presStyleIdx="3" presStyleCnt="4">
        <dgm:presLayoutVars>
          <dgm:chMax val="1"/>
          <dgm:bulletEnabled val="1"/>
        </dgm:presLayoutVars>
      </dgm:prSet>
      <dgm:spPr/>
    </dgm:pt>
    <dgm:pt modelId="{2224144B-FFA4-4ADB-A848-B1DB04981F15}" type="pres">
      <dgm:prSet presAssocID="{733B56D9-8DA9-4565-8956-B3E9BF982356}" presName="descendantText" presStyleLbl="alignAcc1" presStyleIdx="3" presStyleCnt="4">
        <dgm:presLayoutVars>
          <dgm:bulletEnabled val="1"/>
        </dgm:presLayoutVars>
      </dgm:prSet>
      <dgm:spPr/>
    </dgm:pt>
  </dgm:ptLst>
  <dgm:cxnLst>
    <dgm:cxn modelId="{CF732802-8536-4526-8892-52B93ABA1255}" srcId="{2C0A52FE-002B-4116-8A18-33C66FB0E156}" destId="{5DFFCD40-7272-4976-B2B9-D772B463C8B1}" srcOrd="2" destOrd="0" parTransId="{381FA63F-A832-4BB9-AFBF-43A1A608B38C}" sibTransId="{51FDA1DB-0090-4B0A-AE70-10F17F228A09}"/>
    <dgm:cxn modelId="{59863808-6848-43B5-98C3-5CAA2D8B3353}" srcId="{4CB74B50-720C-4C82-B1C7-078CDEB98A64}" destId="{86BEA271-F092-43BB-B857-5617E762296D}" srcOrd="0" destOrd="0" parTransId="{23435498-9E42-4DAC-A1BC-0A1B598EDABF}" sibTransId="{62736F74-1E8B-41A4-BA12-15B7DF8092FB}"/>
    <dgm:cxn modelId="{1D6ED515-A9F0-4062-94EE-9D90B1585ECA}" type="presOf" srcId="{5DFFCD40-7272-4976-B2B9-D772B463C8B1}" destId="{70B09698-7B67-4B34-A2D4-6354D19B8922}" srcOrd="0" destOrd="0" presId="urn:microsoft.com/office/officeart/2005/8/layout/chevron2"/>
    <dgm:cxn modelId="{46942418-404A-412C-89AD-9D3583E457CB}" srcId="{5DFFCD40-7272-4976-B2B9-D772B463C8B1}" destId="{3738B663-326F-411D-9F2C-93A18122F950}" srcOrd="0" destOrd="0" parTransId="{36198FD5-B3B8-4E51-8054-689310375A28}" sibTransId="{53ABD6FC-5543-4B08-8FB0-DA3129FEC0BC}"/>
    <dgm:cxn modelId="{9E749631-A24A-449D-AF12-FD7653C1DA16}" type="presOf" srcId="{B8ABE721-FF16-46D3-8B15-89B9B5605F2C}" destId="{75FFC39B-5495-43C0-AF31-3CEA3CEC573A}" srcOrd="0" destOrd="0" presId="urn:microsoft.com/office/officeart/2005/8/layout/chevron2"/>
    <dgm:cxn modelId="{5302FA5C-2FEB-4A0C-ABA3-99D7E601AB6C}" type="presOf" srcId="{BB768AA7-4BDB-4AFB-8E2C-A8CC7D4C42E0}" destId="{2224144B-FFA4-4ADB-A848-B1DB04981F15}" srcOrd="0" destOrd="0" presId="urn:microsoft.com/office/officeart/2005/8/layout/chevron2"/>
    <dgm:cxn modelId="{87EB796B-0BB5-40EA-B2A9-851E5A30FF66}" type="presOf" srcId="{15EB7F4D-483C-49FF-9629-414C5D350027}" destId="{C4888B6F-0B91-439C-A225-3573D2FB25F7}" srcOrd="0" destOrd="0" presId="urn:microsoft.com/office/officeart/2005/8/layout/chevron2"/>
    <dgm:cxn modelId="{F3FB387A-5973-44AA-8C60-A55B3D202B76}" type="presOf" srcId="{2C0A52FE-002B-4116-8A18-33C66FB0E156}" destId="{17C8B965-86D5-44F4-BC2F-D349F5301922}" srcOrd="0" destOrd="0" presId="urn:microsoft.com/office/officeart/2005/8/layout/chevron2"/>
    <dgm:cxn modelId="{F3E24B83-617C-4071-8FE1-C323A6714C87}" srcId="{2C0A52FE-002B-4116-8A18-33C66FB0E156}" destId="{733B56D9-8DA9-4565-8956-B3E9BF982356}" srcOrd="3" destOrd="0" parTransId="{8C825536-D133-4C95-93C5-9D77012EA5AF}" sibTransId="{CC215B4E-0B99-4A48-ACB1-6D7EB50275E5}"/>
    <dgm:cxn modelId="{B8D06E92-7FA8-42C6-9B94-66B095A27EFB}" type="presOf" srcId="{4CB74B50-720C-4C82-B1C7-078CDEB98A64}" destId="{9E8441B8-D9F5-4979-B558-BC0D056C2C0C}" srcOrd="0" destOrd="0" presId="urn:microsoft.com/office/officeart/2005/8/layout/chevron2"/>
    <dgm:cxn modelId="{268FFAB1-C10D-451E-BDDA-64608FAF2D48}" type="presOf" srcId="{3738B663-326F-411D-9F2C-93A18122F950}" destId="{D324022E-93B0-4675-994F-CCC7060C5871}" srcOrd="0" destOrd="0" presId="urn:microsoft.com/office/officeart/2005/8/layout/chevron2"/>
    <dgm:cxn modelId="{ADF30BB5-C7A4-4765-8F1D-7AF0D96F2AEF}" type="presOf" srcId="{733B56D9-8DA9-4565-8956-B3E9BF982356}" destId="{F0EAA300-4F0F-4331-96A5-A23A50EB66D3}" srcOrd="0" destOrd="0" presId="urn:microsoft.com/office/officeart/2005/8/layout/chevron2"/>
    <dgm:cxn modelId="{77C5C5D0-B7DC-49D8-B750-B27554753D69}" srcId="{15EB7F4D-483C-49FF-9629-414C5D350027}" destId="{B8ABE721-FF16-46D3-8B15-89B9B5605F2C}" srcOrd="0" destOrd="0" parTransId="{6AE9D885-A6A0-48F0-BBE9-9964EA7E6B40}" sibTransId="{A05A0610-9AE8-42A6-AA36-2DBBC9EB7D1F}"/>
    <dgm:cxn modelId="{92631FD2-80DB-46CF-A58A-9B16992D755E}" type="presOf" srcId="{86BEA271-F092-43BB-B857-5617E762296D}" destId="{0B7A1987-758B-4251-94AF-50B9AD2E86F4}" srcOrd="0" destOrd="0" presId="urn:microsoft.com/office/officeart/2005/8/layout/chevron2"/>
    <dgm:cxn modelId="{41563CD4-B82C-4460-B249-1E42B9464500}" srcId="{2C0A52FE-002B-4116-8A18-33C66FB0E156}" destId="{4CB74B50-720C-4C82-B1C7-078CDEB98A64}" srcOrd="1" destOrd="0" parTransId="{709B8151-2448-4A5F-BFC2-D2A960720E3D}" sibTransId="{22E146A8-9CF4-4E5F-9B23-12E0C228B664}"/>
    <dgm:cxn modelId="{22DD81E0-F45E-4772-8F6A-D8666FDD52E2}" srcId="{733B56D9-8DA9-4565-8956-B3E9BF982356}" destId="{BB768AA7-4BDB-4AFB-8E2C-A8CC7D4C42E0}" srcOrd="0" destOrd="0" parTransId="{D501C223-F30C-4070-855F-9704E9303111}" sibTransId="{D0BEB2A8-E400-4594-A618-13F6911B68E7}"/>
    <dgm:cxn modelId="{11AFAFFA-D292-447A-A9A9-5C4F8FC25565}" srcId="{2C0A52FE-002B-4116-8A18-33C66FB0E156}" destId="{15EB7F4D-483C-49FF-9629-414C5D350027}" srcOrd="0" destOrd="0" parTransId="{30EB9CE8-3A8C-4E59-9DC5-48DA5E413FDB}" sibTransId="{B4943223-FB72-4868-9B2D-BBBC49C860C1}"/>
    <dgm:cxn modelId="{2AEEB4BA-9DB0-46C7-A8C2-FB09FF62CDD4}" type="presParOf" srcId="{17C8B965-86D5-44F4-BC2F-D349F5301922}" destId="{C779A573-A910-479F-BD18-7EF63E9C91D9}" srcOrd="0" destOrd="0" presId="urn:microsoft.com/office/officeart/2005/8/layout/chevron2"/>
    <dgm:cxn modelId="{D8E22517-59CF-43E0-8650-32E89CE55C8C}" type="presParOf" srcId="{C779A573-A910-479F-BD18-7EF63E9C91D9}" destId="{C4888B6F-0B91-439C-A225-3573D2FB25F7}" srcOrd="0" destOrd="0" presId="urn:microsoft.com/office/officeart/2005/8/layout/chevron2"/>
    <dgm:cxn modelId="{9AEB9595-3784-4378-A351-D2126453D207}" type="presParOf" srcId="{C779A573-A910-479F-BD18-7EF63E9C91D9}" destId="{75FFC39B-5495-43C0-AF31-3CEA3CEC573A}" srcOrd="1" destOrd="0" presId="urn:microsoft.com/office/officeart/2005/8/layout/chevron2"/>
    <dgm:cxn modelId="{34B6B06B-7418-4592-B67B-306E4C07C12C}" type="presParOf" srcId="{17C8B965-86D5-44F4-BC2F-D349F5301922}" destId="{87FC4DA5-8DC9-404A-B358-C1285C741B5D}" srcOrd="1" destOrd="0" presId="urn:microsoft.com/office/officeart/2005/8/layout/chevron2"/>
    <dgm:cxn modelId="{AF5D083E-9657-4792-AA36-CF66C41B7F2C}" type="presParOf" srcId="{17C8B965-86D5-44F4-BC2F-D349F5301922}" destId="{5AD39979-322C-46B7-B691-AFB8BFABBE1C}" srcOrd="2" destOrd="0" presId="urn:microsoft.com/office/officeart/2005/8/layout/chevron2"/>
    <dgm:cxn modelId="{DD022B5D-C619-4113-94C2-D090D7654CD6}" type="presParOf" srcId="{5AD39979-322C-46B7-B691-AFB8BFABBE1C}" destId="{9E8441B8-D9F5-4979-B558-BC0D056C2C0C}" srcOrd="0" destOrd="0" presId="urn:microsoft.com/office/officeart/2005/8/layout/chevron2"/>
    <dgm:cxn modelId="{B30C0D7B-3CEB-419E-9C35-7336ECDD313E}" type="presParOf" srcId="{5AD39979-322C-46B7-B691-AFB8BFABBE1C}" destId="{0B7A1987-758B-4251-94AF-50B9AD2E86F4}" srcOrd="1" destOrd="0" presId="urn:microsoft.com/office/officeart/2005/8/layout/chevron2"/>
    <dgm:cxn modelId="{D17CB5BB-A651-4677-8112-D5A36EC5EB2C}" type="presParOf" srcId="{17C8B965-86D5-44F4-BC2F-D349F5301922}" destId="{F7A94494-7FBF-4CDC-8216-4E3C9A98134F}" srcOrd="3" destOrd="0" presId="urn:microsoft.com/office/officeart/2005/8/layout/chevron2"/>
    <dgm:cxn modelId="{3B97B63B-E032-449F-AE48-661CD00C986C}" type="presParOf" srcId="{17C8B965-86D5-44F4-BC2F-D349F5301922}" destId="{0EBB66FB-EE66-4CD0-A13B-2F85F4634F6C}" srcOrd="4" destOrd="0" presId="urn:microsoft.com/office/officeart/2005/8/layout/chevron2"/>
    <dgm:cxn modelId="{2C595DDB-7C3C-47CB-85F3-E9BE804E52AC}" type="presParOf" srcId="{0EBB66FB-EE66-4CD0-A13B-2F85F4634F6C}" destId="{70B09698-7B67-4B34-A2D4-6354D19B8922}" srcOrd="0" destOrd="0" presId="urn:microsoft.com/office/officeart/2005/8/layout/chevron2"/>
    <dgm:cxn modelId="{A5028F2E-A343-401B-86D4-886F4B81CAA9}" type="presParOf" srcId="{0EBB66FB-EE66-4CD0-A13B-2F85F4634F6C}" destId="{D324022E-93B0-4675-994F-CCC7060C5871}" srcOrd="1" destOrd="0" presId="urn:microsoft.com/office/officeart/2005/8/layout/chevron2"/>
    <dgm:cxn modelId="{611AF802-3FE7-4375-92D5-4777CCF25D3E}" type="presParOf" srcId="{17C8B965-86D5-44F4-BC2F-D349F5301922}" destId="{2FE39AA6-4327-49B2-A7AD-F8A15EAE8B53}" srcOrd="5" destOrd="0" presId="urn:microsoft.com/office/officeart/2005/8/layout/chevron2"/>
    <dgm:cxn modelId="{6B3CC1CB-86EE-44FB-A0D9-B06DC8596D45}" type="presParOf" srcId="{17C8B965-86D5-44F4-BC2F-D349F5301922}" destId="{75961E00-4D80-4330-ADC7-97254FFBF62C}" srcOrd="6" destOrd="0" presId="urn:microsoft.com/office/officeart/2005/8/layout/chevron2"/>
    <dgm:cxn modelId="{EAF3E807-B8BF-445C-B25D-E447B281C30D}" type="presParOf" srcId="{75961E00-4D80-4330-ADC7-97254FFBF62C}" destId="{F0EAA300-4F0F-4331-96A5-A23A50EB66D3}" srcOrd="0" destOrd="0" presId="urn:microsoft.com/office/officeart/2005/8/layout/chevron2"/>
    <dgm:cxn modelId="{316549D8-9D10-4A73-8478-1D11267A6422}" type="presParOf" srcId="{75961E00-4D80-4330-ADC7-97254FFBF62C}" destId="{2224144B-FFA4-4ADB-A848-B1DB04981F15}" srcOrd="1" destOrd="0" presId="urn:microsoft.com/office/officeart/2005/8/layout/chevron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C7EDFA15-7B48-4542-9A71-89AA6EBF757A}" type="doc">
      <dgm:prSet loTypeId="urn:microsoft.com/office/officeart/2005/8/layout/balance1" loCatId="relationship" qsTypeId="urn:microsoft.com/office/officeart/2005/8/quickstyle/simple1#2" qsCatId="simple" csTypeId="urn:microsoft.com/office/officeart/2005/8/colors/colorful2#3" csCatId="colorful" phldr="1"/>
      <dgm:spPr/>
      <dgm:t>
        <a:bodyPr/>
        <a:lstStyle/>
        <a:p>
          <a:endParaRPr lang="en-GB"/>
        </a:p>
      </dgm:t>
    </dgm:pt>
    <dgm:pt modelId="{764067A0-BA13-49BC-98D8-E694E7789D6A}">
      <dgm:prSet phldrT="[Text]" phldr="0"/>
      <dgm:spPr>
        <a:solidFill>
          <a:schemeClr val="accent2">
            <a:alpha val="90000"/>
          </a:schemeClr>
        </a:solidFill>
      </dgm:spPr>
      <dgm:t>
        <a:bodyPr/>
        <a:lstStyle/>
        <a:p>
          <a:r>
            <a:rPr lang="en-GB" noProof="0" dirty="0"/>
            <a:t>Crisis</a:t>
          </a:r>
        </a:p>
      </dgm:t>
    </dgm:pt>
    <dgm:pt modelId="{A088392C-10E5-467F-B599-AA03884744F7}" type="parTrans" cxnId="{99C07016-8FC5-4CE6-AE99-D19D21600684}">
      <dgm:prSet/>
      <dgm:spPr/>
      <dgm:t>
        <a:bodyPr/>
        <a:lstStyle/>
        <a:p>
          <a:endParaRPr lang="en-GB"/>
        </a:p>
      </dgm:t>
    </dgm:pt>
    <dgm:pt modelId="{A6B07EFD-AD7A-406B-B330-665715638354}" type="sibTrans" cxnId="{99C07016-8FC5-4CE6-AE99-D19D21600684}">
      <dgm:prSet/>
      <dgm:spPr/>
      <dgm:t>
        <a:bodyPr/>
        <a:lstStyle/>
        <a:p>
          <a:endParaRPr lang="en-GB"/>
        </a:p>
      </dgm:t>
    </dgm:pt>
    <dgm:pt modelId="{FDD41CC0-8531-4094-B8B7-B8BE8B348F12}">
      <dgm:prSet phldrT="[Text]" phldr="0"/>
      <dgm:spPr>
        <a:solidFill>
          <a:schemeClr val="accent2">
            <a:lumMod val="75000"/>
          </a:schemeClr>
        </a:solidFill>
      </dgm:spPr>
      <dgm:t>
        <a:bodyPr/>
        <a:lstStyle/>
        <a:p>
          <a:r>
            <a:rPr lang="en-GB" noProof="0" dirty="0"/>
            <a:t>Crisis Support Payments</a:t>
          </a:r>
        </a:p>
      </dgm:t>
    </dgm:pt>
    <dgm:pt modelId="{84AC14AF-2824-4632-9E7C-DB0304763089}" type="parTrans" cxnId="{3D12DD85-36EA-456F-93A2-082CAFD10EF7}">
      <dgm:prSet/>
      <dgm:spPr/>
      <dgm:t>
        <a:bodyPr/>
        <a:lstStyle/>
        <a:p>
          <a:endParaRPr lang="en-GB"/>
        </a:p>
      </dgm:t>
    </dgm:pt>
    <dgm:pt modelId="{5A1BAFD2-807D-407F-B82B-AB4CF390C716}" type="sibTrans" cxnId="{3D12DD85-36EA-456F-93A2-082CAFD10EF7}">
      <dgm:prSet/>
      <dgm:spPr/>
      <dgm:t>
        <a:bodyPr/>
        <a:lstStyle/>
        <a:p>
          <a:endParaRPr lang="en-GB"/>
        </a:p>
      </dgm:t>
    </dgm:pt>
    <dgm:pt modelId="{4678ED61-0EF7-4483-B813-F55D114FCA96}">
      <dgm:prSet phldrT="[Text]" phldr="0"/>
      <dgm:spPr>
        <a:solidFill>
          <a:schemeClr val="accent2">
            <a:lumMod val="60000"/>
            <a:lumOff val="40000"/>
          </a:schemeClr>
        </a:solidFill>
      </dgm:spPr>
      <dgm:t>
        <a:bodyPr/>
        <a:lstStyle/>
        <a:p>
          <a:r>
            <a:rPr lang="en-GB" noProof="0" dirty="0"/>
            <a:t>Housing Payments</a:t>
          </a:r>
        </a:p>
      </dgm:t>
    </dgm:pt>
    <dgm:pt modelId="{1C1EA0D1-8C49-402B-B447-5423C4A47718}" type="parTrans" cxnId="{6BA62A06-767E-41F0-981D-5851A7C95BC6}">
      <dgm:prSet/>
      <dgm:spPr/>
      <dgm:t>
        <a:bodyPr/>
        <a:lstStyle/>
        <a:p>
          <a:endParaRPr lang="en-GB"/>
        </a:p>
      </dgm:t>
    </dgm:pt>
    <dgm:pt modelId="{ED8A338B-12BA-4E07-A4B9-C2D2DBEE18B1}" type="sibTrans" cxnId="{6BA62A06-767E-41F0-981D-5851A7C95BC6}">
      <dgm:prSet/>
      <dgm:spPr/>
      <dgm:t>
        <a:bodyPr/>
        <a:lstStyle/>
        <a:p>
          <a:endParaRPr lang="en-GB"/>
        </a:p>
      </dgm:t>
    </dgm:pt>
    <dgm:pt modelId="{2B8C29D5-2403-4C3A-9FB3-5629CBCCE8EE}">
      <dgm:prSet phldrT="[Text]" phldr="0"/>
      <dgm:spPr>
        <a:solidFill>
          <a:schemeClr val="accent4">
            <a:alpha val="90000"/>
          </a:schemeClr>
        </a:solidFill>
      </dgm:spPr>
      <dgm:t>
        <a:bodyPr/>
        <a:lstStyle/>
        <a:p>
          <a:r>
            <a:rPr lang="en-GB" noProof="0" dirty="0"/>
            <a:t>Resilience</a:t>
          </a:r>
        </a:p>
      </dgm:t>
    </dgm:pt>
    <dgm:pt modelId="{52ECF338-618C-415E-9B7C-E3EB6A6D8CC5}" type="parTrans" cxnId="{A6817743-48C4-4265-9992-A4923D49B2C5}">
      <dgm:prSet/>
      <dgm:spPr/>
      <dgm:t>
        <a:bodyPr/>
        <a:lstStyle/>
        <a:p>
          <a:endParaRPr lang="en-GB"/>
        </a:p>
      </dgm:t>
    </dgm:pt>
    <dgm:pt modelId="{5CA28A35-E98E-4988-A75E-4C3ADF5846E1}" type="sibTrans" cxnId="{A6817743-48C4-4265-9992-A4923D49B2C5}">
      <dgm:prSet/>
      <dgm:spPr/>
      <dgm:t>
        <a:bodyPr/>
        <a:lstStyle/>
        <a:p>
          <a:endParaRPr lang="en-GB"/>
        </a:p>
      </dgm:t>
    </dgm:pt>
    <dgm:pt modelId="{6D9F66B2-8C08-4A5F-BA31-388EA73F4606}">
      <dgm:prSet phldrT="[Text]" phldr="0"/>
      <dgm:spPr>
        <a:solidFill>
          <a:schemeClr val="tx2">
            <a:lumMod val="50000"/>
            <a:lumOff val="50000"/>
          </a:schemeClr>
        </a:solidFill>
      </dgm:spPr>
      <dgm:t>
        <a:bodyPr/>
        <a:lstStyle/>
        <a:p>
          <a:r>
            <a:rPr lang="en-GB" noProof="0" dirty="0"/>
            <a:t>Resilience Building Services</a:t>
          </a:r>
        </a:p>
      </dgm:t>
    </dgm:pt>
    <dgm:pt modelId="{14A8D87D-4001-460D-9EB0-E5AC03261052}" type="parTrans" cxnId="{0305536A-C621-42BE-B650-5628886DF778}">
      <dgm:prSet/>
      <dgm:spPr/>
      <dgm:t>
        <a:bodyPr/>
        <a:lstStyle/>
        <a:p>
          <a:endParaRPr lang="en-GB"/>
        </a:p>
      </dgm:t>
    </dgm:pt>
    <dgm:pt modelId="{8C8B8897-44BD-484D-B428-BC9616F31010}" type="sibTrans" cxnId="{0305536A-C621-42BE-B650-5628886DF778}">
      <dgm:prSet/>
      <dgm:spPr/>
      <dgm:t>
        <a:bodyPr/>
        <a:lstStyle/>
        <a:p>
          <a:endParaRPr lang="en-GB"/>
        </a:p>
      </dgm:t>
    </dgm:pt>
    <dgm:pt modelId="{FA880298-B02E-4C60-8EBA-328D241EF2D3}">
      <dgm:prSet phldrT="[Text]" phldr="0"/>
      <dgm:spPr>
        <a:solidFill>
          <a:schemeClr val="accent5">
            <a:lumMod val="60000"/>
            <a:lumOff val="40000"/>
          </a:schemeClr>
        </a:solidFill>
      </dgm:spPr>
      <dgm:t>
        <a:bodyPr/>
        <a:lstStyle/>
        <a:p>
          <a:r>
            <a:rPr lang="en-GB" noProof="0" dirty="0"/>
            <a:t>Community Coordination</a:t>
          </a:r>
        </a:p>
      </dgm:t>
    </dgm:pt>
    <dgm:pt modelId="{143A716B-4FBF-47F9-9940-DF4E37BE839A}" type="parTrans" cxnId="{E45F922F-270C-485D-91D0-8961A9B58188}">
      <dgm:prSet/>
      <dgm:spPr/>
      <dgm:t>
        <a:bodyPr/>
        <a:lstStyle/>
        <a:p>
          <a:endParaRPr lang="en-GB"/>
        </a:p>
      </dgm:t>
    </dgm:pt>
    <dgm:pt modelId="{D4AF0A14-23A4-4389-9D95-30E3255F1ABA}" type="sibTrans" cxnId="{E45F922F-270C-485D-91D0-8961A9B58188}">
      <dgm:prSet/>
      <dgm:spPr/>
      <dgm:t>
        <a:bodyPr/>
        <a:lstStyle/>
        <a:p>
          <a:endParaRPr lang="en-GB"/>
        </a:p>
      </dgm:t>
    </dgm:pt>
    <dgm:pt modelId="{2E237CC5-1237-44B6-8E0C-F4EEDDEC0C9B}" type="pres">
      <dgm:prSet presAssocID="{C7EDFA15-7B48-4542-9A71-89AA6EBF757A}" presName="outerComposite" presStyleCnt="0">
        <dgm:presLayoutVars>
          <dgm:chMax val="2"/>
          <dgm:animLvl val="lvl"/>
          <dgm:resizeHandles val="exact"/>
        </dgm:presLayoutVars>
      </dgm:prSet>
      <dgm:spPr/>
    </dgm:pt>
    <dgm:pt modelId="{10CB7FC1-4E2A-48CA-A54E-BE3379C29885}" type="pres">
      <dgm:prSet presAssocID="{C7EDFA15-7B48-4542-9A71-89AA6EBF757A}" presName="dummyMaxCanvas" presStyleCnt="0"/>
      <dgm:spPr/>
    </dgm:pt>
    <dgm:pt modelId="{46144FCD-2ADF-411A-A408-F6442EF18689}" type="pres">
      <dgm:prSet presAssocID="{C7EDFA15-7B48-4542-9A71-89AA6EBF757A}" presName="parentComposite" presStyleCnt="0"/>
      <dgm:spPr/>
    </dgm:pt>
    <dgm:pt modelId="{2B71E585-FF0B-4130-A4EE-D5EF774AB0CE}" type="pres">
      <dgm:prSet presAssocID="{C7EDFA15-7B48-4542-9A71-89AA6EBF757A}" presName="parent1" presStyleLbl="alignAccFollowNode1" presStyleIdx="0" presStyleCnt="4">
        <dgm:presLayoutVars>
          <dgm:chMax val="4"/>
        </dgm:presLayoutVars>
      </dgm:prSet>
      <dgm:spPr/>
    </dgm:pt>
    <dgm:pt modelId="{010DED16-D870-4F98-ABE7-DC3C3B4A5AEA}" type="pres">
      <dgm:prSet presAssocID="{C7EDFA15-7B48-4542-9A71-89AA6EBF757A}" presName="parent2" presStyleLbl="alignAccFollowNode1" presStyleIdx="1" presStyleCnt="4">
        <dgm:presLayoutVars>
          <dgm:chMax val="4"/>
        </dgm:presLayoutVars>
      </dgm:prSet>
      <dgm:spPr/>
    </dgm:pt>
    <dgm:pt modelId="{F2439E28-2E65-407F-99A8-0AAC062EC894}" type="pres">
      <dgm:prSet presAssocID="{C7EDFA15-7B48-4542-9A71-89AA6EBF757A}" presName="childrenComposite" presStyleCnt="0"/>
      <dgm:spPr/>
    </dgm:pt>
    <dgm:pt modelId="{253C2529-7BFF-4720-958C-47760B6FB518}" type="pres">
      <dgm:prSet presAssocID="{C7EDFA15-7B48-4542-9A71-89AA6EBF757A}" presName="dummyMaxCanvas_ChildArea" presStyleCnt="0"/>
      <dgm:spPr/>
    </dgm:pt>
    <dgm:pt modelId="{8407E980-0D09-4C3A-B438-E060F3156986}" type="pres">
      <dgm:prSet presAssocID="{C7EDFA15-7B48-4542-9A71-89AA6EBF757A}" presName="fulcrum" presStyleLbl="alignAccFollowNode1" presStyleIdx="2" presStyleCnt="4"/>
      <dgm:spPr/>
    </dgm:pt>
    <dgm:pt modelId="{328065AF-08C9-4300-B7F5-2FDF5A05492C}" type="pres">
      <dgm:prSet presAssocID="{C7EDFA15-7B48-4542-9A71-89AA6EBF757A}" presName="balance_22" presStyleLbl="alignAccFollowNode1" presStyleIdx="3" presStyleCnt="4">
        <dgm:presLayoutVars>
          <dgm:bulletEnabled val="1"/>
        </dgm:presLayoutVars>
      </dgm:prSet>
      <dgm:spPr/>
    </dgm:pt>
    <dgm:pt modelId="{338F073C-9C94-4972-A7F5-2F86FB8F0572}" type="pres">
      <dgm:prSet presAssocID="{C7EDFA15-7B48-4542-9A71-89AA6EBF757A}" presName="right_22_1" presStyleLbl="node1" presStyleIdx="0" presStyleCnt="4">
        <dgm:presLayoutVars>
          <dgm:bulletEnabled val="1"/>
        </dgm:presLayoutVars>
      </dgm:prSet>
      <dgm:spPr/>
    </dgm:pt>
    <dgm:pt modelId="{E60F128A-252B-421A-B93B-7B026FCE3077}" type="pres">
      <dgm:prSet presAssocID="{C7EDFA15-7B48-4542-9A71-89AA6EBF757A}" presName="right_22_2" presStyleLbl="node1" presStyleIdx="1" presStyleCnt="4">
        <dgm:presLayoutVars>
          <dgm:bulletEnabled val="1"/>
        </dgm:presLayoutVars>
      </dgm:prSet>
      <dgm:spPr/>
    </dgm:pt>
    <dgm:pt modelId="{C2328B86-0948-4A24-A3FB-0B64ED63617F}" type="pres">
      <dgm:prSet presAssocID="{C7EDFA15-7B48-4542-9A71-89AA6EBF757A}" presName="left_22_1" presStyleLbl="node1" presStyleIdx="2" presStyleCnt="4">
        <dgm:presLayoutVars>
          <dgm:bulletEnabled val="1"/>
        </dgm:presLayoutVars>
      </dgm:prSet>
      <dgm:spPr/>
    </dgm:pt>
    <dgm:pt modelId="{D9634A40-D8DB-40A9-989E-1D2F2345BC09}" type="pres">
      <dgm:prSet presAssocID="{C7EDFA15-7B48-4542-9A71-89AA6EBF757A}" presName="left_22_2" presStyleLbl="node1" presStyleIdx="3" presStyleCnt="4">
        <dgm:presLayoutVars>
          <dgm:bulletEnabled val="1"/>
        </dgm:presLayoutVars>
      </dgm:prSet>
      <dgm:spPr/>
    </dgm:pt>
  </dgm:ptLst>
  <dgm:cxnLst>
    <dgm:cxn modelId="{C6CDDC05-02C4-4482-BEA8-DDDF3FE9276D}" type="presOf" srcId="{C7EDFA15-7B48-4542-9A71-89AA6EBF757A}" destId="{2E237CC5-1237-44B6-8E0C-F4EEDDEC0C9B}" srcOrd="0" destOrd="0" presId="urn:microsoft.com/office/officeart/2005/8/layout/balance1"/>
    <dgm:cxn modelId="{6BA62A06-767E-41F0-981D-5851A7C95BC6}" srcId="{764067A0-BA13-49BC-98D8-E694E7789D6A}" destId="{4678ED61-0EF7-4483-B813-F55D114FCA96}" srcOrd="1" destOrd="0" parTransId="{1C1EA0D1-8C49-402B-B447-5423C4A47718}" sibTransId="{ED8A338B-12BA-4E07-A4B9-C2D2DBEE18B1}"/>
    <dgm:cxn modelId="{89684E0A-C4B3-4743-82B4-89ECDFD3629F}" type="presOf" srcId="{2B8C29D5-2403-4C3A-9FB3-5629CBCCE8EE}" destId="{010DED16-D870-4F98-ABE7-DC3C3B4A5AEA}" srcOrd="0" destOrd="0" presId="urn:microsoft.com/office/officeart/2005/8/layout/balance1"/>
    <dgm:cxn modelId="{99C07016-8FC5-4CE6-AE99-D19D21600684}" srcId="{C7EDFA15-7B48-4542-9A71-89AA6EBF757A}" destId="{764067A0-BA13-49BC-98D8-E694E7789D6A}" srcOrd="0" destOrd="0" parTransId="{A088392C-10E5-467F-B599-AA03884744F7}" sibTransId="{A6B07EFD-AD7A-406B-B330-665715638354}"/>
    <dgm:cxn modelId="{E45F922F-270C-485D-91D0-8961A9B58188}" srcId="{2B8C29D5-2403-4C3A-9FB3-5629CBCCE8EE}" destId="{FA880298-B02E-4C60-8EBA-328D241EF2D3}" srcOrd="1" destOrd="0" parTransId="{143A716B-4FBF-47F9-9940-DF4E37BE839A}" sibTransId="{D4AF0A14-23A4-4389-9D95-30E3255F1ABA}"/>
    <dgm:cxn modelId="{A6817743-48C4-4265-9992-A4923D49B2C5}" srcId="{C7EDFA15-7B48-4542-9A71-89AA6EBF757A}" destId="{2B8C29D5-2403-4C3A-9FB3-5629CBCCE8EE}" srcOrd="1" destOrd="0" parTransId="{52ECF338-618C-415E-9B7C-E3EB6A6D8CC5}" sibTransId="{5CA28A35-E98E-4988-A75E-4C3ADF5846E1}"/>
    <dgm:cxn modelId="{0305536A-C621-42BE-B650-5628886DF778}" srcId="{2B8C29D5-2403-4C3A-9FB3-5629CBCCE8EE}" destId="{6D9F66B2-8C08-4A5F-BA31-388EA73F4606}" srcOrd="0" destOrd="0" parTransId="{14A8D87D-4001-460D-9EB0-E5AC03261052}" sibTransId="{8C8B8897-44BD-484D-B428-BC9616F31010}"/>
    <dgm:cxn modelId="{268D5177-0DA6-4245-8CDE-0CBF7CA36564}" type="presOf" srcId="{4678ED61-0EF7-4483-B813-F55D114FCA96}" destId="{D9634A40-D8DB-40A9-989E-1D2F2345BC09}" srcOrd="0" destOrd="0" presId="urn:microsoft.com/office/officeart/2005/8/layout/balance1"/>
    <dgm:cxn modelId="{3D12DD85-36EA-456F-93A2-082CAFD10EF7}" srcId="{764067A0-BA13-49BC-98D8-E694E7789D6A}" destId="{FDD41CC0-8531-4094-B8B7-B8BE8B348F12}" srcOrd="0" destOrd="0" parTransId="{84AC14AF-2824-4632-9E7C-DB0304763089}" sibTransId="{5A1BAFD2-807D-407F-B82B-AB4CF390C716}"/>
    <dgm:cxn modelId="{EAF46891-959C-4EF5-A8D0-65AD598CA4BF}" type="presOf" srcId="{FDD41CC0-8531-4094-B8B7-B8BE8B348F12}" destId="{C2328B86-0948-4A24-A3FB-0B64ED63617F}" srcOrd="0" destOrd="0" presId="urn:microsoft.com/office/officeart/2005/8/layout/balance1"/>
    <dgm:cxn modelId="{48E270A3-DD6B-4476-A101-FAA9C6350205}" type="presOf" srcId="{6D9F66B2-8C08-4A5F-BA31-388EA73F4606}" destId="{338F073C-9C94-4972-A7F5-2F86FB8F0572}" srcOrd="0" destOrd="0" presId="urn:microsoft.com/office/officeart/2005/8/layout/balance1"/>
    <dgm:cxn modelId="{718B0CF5-9AC6-4909-8573-E3D4360CF71B}" type="presOf" srcId="{FA880298-B02E-4C60-8EBA-328D241EF2D3}" destId="{E60F128A-252B-421A-B93B-7B026FCE3077}" srcOrd="0" destOrd="0" presId="urn:microsoft.com/office/officeart/2005/8/layout/balance1"/>
    <dgm:cxn modelId="{B0FE91FD-6AAD-4427-B61A-7C4D4E83713B}" type="presOf" srcId="{764067A0-BA13-49BC-98D8-E694E7789D6A}" destId="{2B71E585-FF0B-4130-A4EE-D5EF774AB0CE}" srcOrd="0" destOrd="0" presId="urn:microsoft.com/office/officeart/2005/8/layout/balance1"/>
    <dgm:cxn modelId="{DBD3EB3C-002B-4BC0-814D-17D400015439}" type="presParOf" srcId="{2E237CC5-1237-44B6-8E0C-F4EEDDEC0C9B}" destId="{10CB7FC1-4E2A-48CA-A54E-BE3379C29885}" srcOrd="0" destOrd="0" presId="urn:microsoft.com/office/officeart/2005/8/layout/balance1"/>
    <dgm:cxn modelId="{0239E1D1-5A4D-450E-8835-10B423135278}" type="presParOf" srcId="{2E237CC5-1237-44B6-8E0C-F4EEDDEC0C9B}" destId="{46144FCD-2ADF-411A-A408-F6442EF18689}" srcOrd="1" destOrd="0" presId="urn:microsoft.com/office/officeart/2005/8/layout/balance1"/>
    <dgm:cxn modelId="{BF64024F-006A-435C-98D0-F22A419879B9}" type="presParOf" srcId="{46144FCD-2ADF-411A-A408-F6442EF18689}" destId="{2B71E585-FF0B-4130-A4EE-D5EF774AB0CE}" srcOrd="0" destOrd="0" presId="urn:microsoft.com/office/officeart/2005/8/layout/balance1"/>
    <dgm:cxn modelId="{078F10D5-520E-4D11-8709-57F66ED46479}" type="presParOf" srcId="{46144FCD-2ADF-411A-A408-F6442EF18689}" destId="{010DED16-D870-4F98-ABE7-DC3C3B4A5AEA}" srcOrd="1" destOrd="0" presId="urn:microsoft.com/office/officeart/2005/8/layout/balance1"/>
    <dgm:cxn modelId="{0B960234-6653-4B6D-A92F-5C07E962925F}" type="presParOf" srcId="{2E237CC5-1237-44B6-8E0C-F4EEDDEC0C9B}" destId="{F2439E28-2E65-407F-99A8-0AAC062EC894}" srcOrd="2" destOrd="0" presId="urn:microsoft.com/office/officeart/2005/8/layout/balance1"/>
    <dgm:cxn modelId="{6C46C5FD-B5E2-4632-9397-2219AAB8CAF2}" type="presParOf" srcId="{F2439E28-2E65-407F-99A8-0AAC062EC894}" destId="{253C2529-7BFF-4720-958C-47760B6FB518}" srcOrd="0" destOrd="0" presId="urn:microsoft.com/office/officeart/2005/8/layout/balance1"/>
    <dgm:cxn modelId="{1C78737D-FB2A-41D2-BEA8-266B507B9E0E}" type="presParOf" srcId="{F2439E28-2E65-407F-99A8-0AAC062EC894}" destId="{8407E980-0D09-4C3A-B438-E060F3156986}" srcOrd="1" destOrd="0" presId="urn:microsoft.com/office/officeart/2005/8/layout/balance1"/>
    <dgm:cxn modelId="{2C5A88B0-F0B9-4F39-A718-0360A8EC6EEE}" type="presParOf" srcId="{F2439E28-2E65-407F-99A8-0AAC062EC894}" destId="{328065AF-08C9-4300-B7F5-2FDF5A05492C}" srcOrd="2" destOrd="0" presId="urn:microsoft.com/office/officeart/2005/8/layout/balance1"/>
    <dgm:cxn modelId="{94370E1C-FFB4-44A8-B7DA-D81296AE5AC3}" type="presParOf" srcId="{F2439E28-2E65-407F-99A8-0AAC062EC894}" destId="{338F073C-9C94-4972-A7F5-2F86FB8F0572}" srcOrd="3" destOrd="0" presId="urn:microsoft.com/office/officeart/2005/8/layout/balance1"/>
    <dgm:cxn modelId="{7D18C946-1217-49CB-939E-423EC8AB42B8}" type="presParOf" srcId="{F2439E28-2E65-407F-99A8-0AAC062EC894}" destId="{E60F128A-252B-421A-B93B-7B026FCE3077}" srcOrd="4" destOrd="0" presId="urn:microsoft.com/office/officeart/2005/8/layout/balance1"/>
    <dgm:cxn modelId="{42F6889E-B385-4431-865F-86E32081F15C}" type="presParOf" srcId="{F2439E28-2E65-407F-99A8-0AAC062EC894}" destId="{C2328B86-0948-4A24-A3FB-0B64ED63617F}" srcOrd="5" destOrd="0" presId="urn:microsoft.com/office/officeart/2005/8/layout/balance1"/>
    <dgm:cxn modelId="{F3896047-EC13-45EE-96B1-D85FE6ED2F0F}" type="presParOf" srcId="{F2439E28-2E65-407F-99A8-0AAC062EC894}" destId="{D9634A40-D8DB-40A9-989E-1D2F2345BC09}" srcOrd="6" destOrd="0" presId="urn:microsoft.com/office/officeart/2005/8/layout/balance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D318D3-1FE6-40DB-969B-2639BA5ACD89}" type="doc">
      <dgm:prSet loTypeId="urn:microsoft.com/office/officeart/2009/3/layout/IncreasingArrowsProcess" loCatId="process" qsTypeId="urn:microsoft.com/office/officeart/2005/8/quickstyle/3d4#2" qsCatId="3D" csTypeId="urn:microsoft.com/office/officeart/2005/8/colors/colorful1#1" csCatId="colorful" phldr="1"/>
      <dgm:spPr/>
      <dgm:t>
        <a:bodyPr/>
        <a:lstStyle/>
        <a:p>
          <a:endParaRPr lang="en-GB"/>
        </a:p>
      </dgm:t>
    </dgm:pt>
    <dgm:pt modelId="{FF6ED985-4424-44C2-8033-56987DFB9CDD}">
      <dgm:prSet phldrT="[Text]" custT="1"/>
      <dgm:spPr/>
      <dgm:t>
        <a:bodyPr/>
        <a:lstStyle/>
        <a:p>
          <a:pPr algn="ctr"/>
          <a:r>
            <a:rPr lang="en-GB" sz="1800" noProof="0" dirty="0"/>
            <a:t>Crisis</a:t>
          </a:r>
        </a:p>
      </dgm:t>
    </dgm:pt>
    <dgm:pt modelId="{6E0B3C77-80D4-435E-B864-6B529B64DA42}" type="parTrans" cxnId="{92FA5DCC-F302-414C-861F-A80226F12A5A}">
      <dgm:prSet/>
      <dgm:spPr/>
      <dgm:t>
        <a:bodyPr/>
        <a:lstStyle/>
        <a:p>
          <a:pPr algn="ctr"/>
          <a:endParaRPr lang="en-GB" sz="1200"/>
        </a:p>
      </dgm:t>
    </dgm:pt>
    <dgm:pt modelId="{5E15E00A-C167-431E-A420-8784E76AD5AF}" type="sibTrans" cxnId="{92FA5DCC-F302-414C-861F-A80226F12A5A}">
      <dgm:prSet/>
      <dgm:spPr/>
      <dgm:t>
        <a:bodyPr/>
        <a:lstStyle/>
        <a:p>
          <a:pPr algn="ctr"/>
          <a:endParaRPr lang="en-GB" sz="1200"/>
        </a:p>
      </dgm:t>
    </dgm:pt>
    <dgm:pt modelId="{F688C37B-9D4A-4786-B45E-98D69DD097CA}">
      <dgm:prSet phldrT="[Text]" custT="1"/>
      <dgm:spPr/>
      <dgm:t>
        <a:bodyPr anchor="ctr" anchorCtr="0"/>
        <a:lstStyle/>
        <a:p>
          <a:pPr algn="ctr"/>
          <a:r>
            <a:rPr lang="en-GB" sz="1050" b="1" noProof="0" dirty="0"/>
            <a:t>Immediate help </a:t>
          </a:r>
          <a:r>
            <a:rPr lang="en-GB" sz="1050" noProof="0" dirty="0"/>
            <a:t>for urgent needs</a:t>
          </a:r>
        </a:p>
      </dgm:t>
    </dgm:pt>
    <dgm:pt modelId="{D9AC38E5-F340-48D9-A54E-D32202010234}" type="parTrans" cxnId="{F64D648E-379E-4643-94B4-9A8E57CB1959}">
      <dgm:prSet/>
      <dgm:spPr/>
      <dgm:t>
        <a:bodyPr/>
        <a:lstStyle/>
        <a:p>
          <a:pPr algn="ctr"/>
          <a:endParaRPr lang="en-GB" sz="1200"/>
        </a:p>
      </dgm:t>
    </dgm:pt>
    <dgm:pt modelId="{91DC91BD-1CD6-4EAB-8FE3-BCFA355D81FE}" type="sibTrans" cxnId="{F64D648E-379E-4643-94B4-9A8E57CB1959}">
      <dgm:prSet/>
      <dgm:spPr/>
      <dgm:t>
        <a:bodyPr/>
        <a:lstStyle/>
        <a:p>
          <a:pPr algn="ctr"/>
          <a:endParaRPr lang="en-GB" sz="1200"/>
        </a:p>
      </dgm:t>
    </dgm:pt>
    <dgm:pt modelId="{5B43D022-1029-4AAB-B035-04F0D6CF7851}">
      <dgm:prSet phldrT="[Text]" custT="1"/>
      <dgm:spPr/>
      <dgm:t>
        <a:bodyPr/>
        <a:lstStyle/>
        <a:p>
          <a:pPr algn="ctr"/>
          <a:r>
            <a:rPr lang="en-GB" sz="1800" noProof="0" dirty="0"/>
            <a:t>Prevention</a:t>
          </a:r>
        </a:p>
      </dgm:t>
    </dgm:pt>
    <dgm:pt modelId="{ACE8AFD1-2285-474D-85B3-7DD11DAD1D21}" type="parTrans" cxnId="{9A36E0AC-CD24-4F84-86C1-E153E32FBA34}">
      <dgm:prSet/>
      <dgm:spPr/>
      <dgm:t>
        <a:bodyPr/>
        <a:lstStyle/>
        <a:p>
          <a:pPr algn="ctr"/>
          <a:endParaRPr lang="en-GB" sz="1200"/>
        </a:p>
      </dgm:t>
    </dgm:pt>
    <dgm:pt modelId="{1A7D8EAB-F166-4BD7-8B85-41F3BBA373CD}" type="sibTrans" cxnId="{9A36E0AC-CD24-4F84-86C1-E153E32FBA34}">
      <dgm:prSet/>
      <dgm:spPr/>
      <dgm:t>
        <a:bodyPr/>
        <a:lstStyle/>
        <a:p>
          <a:pPr algn="ctr"/>
          <a:endParaRPr lang="en-GB" sz="1200"/>
        </a:p>
      </dgm:t>
    </dgm:pt>
    <dgm:pt modelId="{A700531E-5DEA-436F-9577-BA8E8EC4BF63}">
      <dgm:prSet phldrT="[Text]" custT="1"/>
      <dgm:spPr/>
      <dgm:t>
        <a:bodyPr anchor="ctr" anchorCtr="0"/>
        <a:lstStyle/>
        <a:p>
          <a:pPr algn="ctr"/>
          <a:r>
            <a:rPr lang="en-GB" sz="1050" b="1" noProof="0" dirty="0"/>
            <a:t>Early intervention </a:t>
          </a:r>
          <a:r>
            <a:rPr lang="en-GB" sz="1050" noProof="0" dirty="0"/>
            <a:t>to stop poverty cycles</a:t>
          </a:r>
        </a:p>
      </dgm:t>
    </dgm:pt>
    <dgm:pt modelId="{0005A07A-A2A9-4F60-AC1B-F985C22713AC}" type="parTrans" cxnId="{72C10787-AF8A-4332-A05D-21B46AEE7F7A}">
      <dgm:prSet/>
      <dgm:spPr/>
      <dgm:t>
        <a:bodyPr/>
        <a:lstStyle/>
        <a:p>
          <a:pPr algn="ctr"/>
          <a:endParaRPr lang="en-GB" sz="1200"/>
        </a:p>
      </dgm:t>
    </dgm:pt>
    <dgm:pt modelId="{11104E78-26EB-4312-A8EC-F790A6C31EF1}" type="sibTrans" cxnId="{72C10787-AF8A-4332-A05D-21B46AEE7F7A}">
      <dgm:prSet/>
      <dgm:spPr/>
      <dgm:t>
        <a:bodyPr/>
        <a:lstStyle/>
        <a:p>
          <a:pPr algn="ctr"/>
          <a:endParaRPr lang="en-GB" sz="1200"/>
        </a:p>
      </dgm:t>
    </dgm:pt>
    <dgm:pt modelId="{4ECDCA4E-3C30-4DD6-8373-E933DE1D7A80}">
      <dgm:prSet phldrT="[Text]" custT="1"/>
      <dgm:spPr/>
      <dgm:t>
        <a:bodyPr anchor="ctr" anchorCtr="0"/>
        <a:lstStyle/>
        <a:p>
          <a:pPr algn="ctr"/>
          <a:r>
            <a:rPr lang="en-GB" sz="1050" b="1" noProof="0" dirty="0"/>
            <a:t>Long-term empowerment</a:t>
          </a:r>
          <a:r>
            <a:rPr lang="en-GB" sz="1050" noProof="0" dirty="0"/>
            <a:t>:</a:t>
          </a:r>
        </a:p>
      </dgm:t>
    </dgm:pt>
    <dgm:pt modelId="{C32CB2E6-4F11-42F3-B226-B4F73861209D}" type="parTrans" cxnId="{0022E9D2-F2FB-4542-9B5B-0A1B40C784F2}">
      <dgm:prSet/>
      <dgm:spPr/>
      <dgm:t>
        <a:bodyPr/>
        <a:lstStyle/>
        <a:p>
          <a:pPr algn="ctr"/>
          <a:endParaRPr lang="en-GB" sz="1200"/>
        </a:p>
      </dgm:t>
    </dgm:pt>
    <dgm:pt modelId="{37866133-C55F-401F-A2B2-9B3DE5671648}" type="sibTrans" cxnId="{0022E9D2-F2FB-4542-9B5B-0A1B40C784F2}">
      <dgm:prSet/>
      <dgm:spPr/>
      <dgm:t>
        <a:bodyPr/>
        <a:lstStyle/>
        <a:p>
          <a:pPr algn="ctr"/>
          <a:endParaRPr lang="en-GB" sz="1200"/>
        </a:p>
      </dgm:t>
    </dgm:pt>
    <dgm:pt modelId="{1C511AC5-AD63-4996-B1D6-7E7CAE25BEE8}">
      <dgm:prSet phldrT="[Text]" custT="1"/>
      <dgm:spPr/>
      <dgm:t>
        <a:bodyPr/>
        <a:lstStyle/>
        <a:p>
          <a:pPr algn="ctr"/>
          <a:r>
            <a:rPr lang="en-GB" sz="1800" noProof="0" dirty="0"/>
            <a:t>Resilience</a:t>
          </a:r>
          <a:endParaRPr lang="en-GB" sz="1050" noProof="0" dirty="0"/>
        </a:p>
      </dgm:t>
    </dgm:pt>
    <dgm:pt modelId="{FBF1C0F0-8110-4B19-BF88-76CD5C2D23BE}" type="parTrans" cxnId="{960DE607-F1A0-4182-88B8-AF86749EB5AE}">
      <dgm:prSet/>
      <dgm:spPr/>
      <dgm:t>
        <a:bodyPr/>
        <a:lstStyle/>
        <a:p>
          <a:pPr algn="ctr"/>
          <a:endParaRPr lang="en-GB" sz="1100"/>
        </a:p>
      </dgm:t>
    </dgm:pt>
    <dgm:pt modelId="{690A9E0A-E1AB-44C1-8FA5-2F50A84FB54C}" type="sibTrans" cxnId="{960DE607-F1A0-4182-88B8-AF86749EB5AE}">
      <dgm:prSet/>
      <dgm:spPr/>
      <dgm:t>
        <a:bodyPr/>
        <a:lstStyle/>
        <a:p>
          <a:pPr algn="ctr"/>
          <a:endParaRPr lang="en-GB" sz="1100"/>
        </a:p>
      </dgm:t>
    </dgm:pt>
    <dgm:pt modelId="{2461495F-5087-4F4A-8AA7-BFC613B97DC9}" type="pres">
      <dgm:prSet presAssocID="{A3D318D3-1FE6-40DB-969B-2639BA5ACD89}" presName="Name0" presStyleCnt="0">
        <dgm:presLayoutVars>
          <dgm:chMax val="5"/>
          <dgm:chPref val="5"/>
          <dgm:dir/>
          <dgm:animLvl val="lvl"/>
        </dgm:presLayoutVars>
      </dgm:prSet>
      <dgm:spPr/>
    </dgm:pt>
    <dgm:pt modelId="{11335924-F9A1-4011-BF6C-80A1EDF2E460}" type="pres">
      <dgm:prSet presAssocID="{FF6ED985-4424-44C2-8033-56987DFB9CDD}" presName="parentText1" presStyleLbl="node1" presStyleIdx="0" presStyleCnt="3">
        <dgm:presLayoutVars>
          <dgm:chMax/>
          <dgm:chPref val="3"/>
          <dgm:bulletEnabled val="1"/>
        </dgm:presLayoutVars>
      </dgm:prSet>
      <dgm:spPr/>
    </dgm:pt>
    <dgm:pt modelId="{E50FEB19-6325-4752-929E-DADFA48B33D2}" type="pres">
      <dgm:prSet presAssocID="{FF6ED985-4424-44C2-8033-56987DFB9CDD}" presName="childText1" presStyleLbl="solidAlignAcc1" presStyleIdx="0" presStyleCnt="3">
        <dgm:presLayoutVars>
          <dgm:chMax val="0"/>
          <dgm:chPref val="0"/>
          <dgm:bulletEnabled val="1"/>
        </dgm:presLayoutVars>
      </dgm:prSet>
      <dgm:spPr/>
    </dgm:pt>
    <dgm:pt modelId="{750006CC-D42C-45BD-98EC-18E120C09EEC}" type="pres">
      <dgm:prSet presAssocID="{5B43D022-1029-4AAB-B035-04F0D6CF7851}" presName="parentText2" presStyleLbl="node1" presStyleIdx="1" presStyleCnt="3">
        <dgm:presLayoutVars>
          <dgm:chMax/>
          <dgm:chPref val="3"/>
          <dgm:bulletEnabled val="1"/>
        </dgm:presLayoutVars>
      </dgm:prSet>
      <dgm:spPr/>
    </dgm:pt>
    <dgm:pt modelId="{3E6D4835-A09B-4B00-8216-E1BB49BCD685}" type="pres">
      <dgm:prSet presAssocID="{5B43D022-1029-4AAB-B035-04F0D6CF7851}" presName="childText2" presStyleLbl="solidAlignAcc1" presStyleIdx="1" presStyleCnt="3">
        <dgm:presLayoutVars>
          <dgm:chMax val="0"/>
          <dgm:chPref val="0"/>
          <dgm:bulletEnabled val="1"/>
        </dgm:presLayoutVars>
      </dgm:prSet>
      <dgm:spPr/>
    </dgm:pt>
    <dgm:pt modelId="{E578212C-4BB0-463C-BBE6-0E87CB0440C3}" type="pres">
      <dgm:prSet presAssocID="{1C511AC5-AD63-4996-B1D6-7E7CAE25BEE8}" presName="parentText3" presStyleLbl="node1" presStyleIdx="2" presStyleCnt="3">
        <dgm:presLayoutVars>
          <dgm:chMax/>
          <dgm:chPref val="3"/>
          <dgm:bulletEnabled val="1"/>
        </dgm:presLayoutVars>
      </dgm:prSet>
      <dgm:spPr/>
    </dgm:pt>
    <dgm:pt modelId="{3601C4AE-5CD6-4BBA-BA0D-9A505951B8DC}" type="pres">
      <dgm:prSet presAssocID="{1C511AC5-AD63-4996-B1D6-7E7CAE25BEE8}" presName="childText3" presStyleLbl="solidAlignAcc1" presStyleIdx="2" presStyleCnt="3">
        <dgm:presLayoutVars>
          <dgm:chMax val="0"/>
          <dgm:chPref val="0"/>
          <dgm:bulletEnabled val="1"/>
        </dgm:presLayoutVars>
      </dgm:prSet>
      <dgm:spPr/>
    </dgm:pt>
  </dgm:ptLst>
  <dgm:cxnLst>
    <dgm:cxn modelId="{960DE607-F1A0-4182-88B8-AF86749EB5AE}" srcId="{A3D318D3-1FE6-40DB-969B-2639BA5ACD89}" destId="{1C511AC5-AD63-4996-B1D6-7E7CAE25BEE8}" srcOrd="2" destOrd="0" parTransId="{FBF1C0F0-8110-4B19-BF88-76CD5C2D23BE}" sibTransId="{690A9E0A-E1AB-44C1-8FA5-2F50A84FB54C}"/>
    <dgm:cxn modelId="{1897542F-D28B-462A-A5A1-B3F69CC90FCA}" type="presOf" srcId="{F688C37B-9D4A-4786-B45E-98D69DD097CA}" destId="{E50FEB19-6325-4752-929E-DADFA48B33D2}" srcOrd="0" destOrd="0" presId="urn:microsoft.com/office/officeart/2009/3/layout/IncreasingArrowsProcess"/>
    <dgm:cxn modelId="{959A4E49-F4E9-4025-8F7B-BC763BEE5530}" type="presOf" srcId="{5B43D022-1029-4AAB-B035-04F0D6CF7851}" destId="{750006CC-D42C-45BD-98EC-18E120C09EEC}" srcOrd="0" destOrd="0" presId="urn:microsoft.com/office/officeart/2009/3/layout/IncreasingArrowsProcess"/>
    <dgm:cxn modelId="{72C10787-AF8A-4332-A05D-21B46AEE7F7A}" srcId="{5B43D022-1029-4AAB-B035-04F0D6CF7851}" destId="{A700531E-5DEA-436F-9577-BA8E8EC4BF63}" srcOrd="0" destOrd="0" parTransId="{0005A07A-A2A9-4F60-AC1B-F985C22713AC}" sibTransId="{11104E78-26EB-4312-A8EC-F790A6C31EF1}"/>
    <dgm:cxn modelId="{3F7BAB8C-8625-4C99-B020-271DE34A335C}" type="presOf" srcId="{A3D318D3-1FE6-40DB-969B-2639BA5ACD89}" destId="{2461495F-5087-4F4A-8AA7-BFC613B97DC9}" srcOrd="0" destOrd="0" presId="urn:microsoft.com/office/officeart/2009/3/layout/IncreasingArrowsProcess"/>
    <dgm:cxn modelId="{F64D648E-379E-4643-94B4-9A8E57CB1959}" srcId="{FF6ED985-4424-44C2-8033-56987DFB9CDD}" destId="{F688C37B-9D4A-4786-B45E-98D69DD097CA}" srcOrd="0" destOrd="0" parTransId="{D9AC38E5-F340-48D9-A54E-D32202010234}" sibTransId="{91DC91BD-1CD6-4EAB-8FE3-BCFA355D81FE}"/>
    <dgm:cxn modelId="{96A80795-78FD-4AC1-B9A0-7F2987B87887}" type="presOf" srcId="{FF6ED985-4424-44C2-8033-56987DFB9CDD}" destId="{11335924-F9A1-4011-BF6C-80A1EDF2E460}" srcOrd="0" destOrd="0" presId="urn:microsoft.com/office/officeart/2009/3/layout/IncreasingArrowsProcess"/>
    <dgm:cxn modelId="{9A36E0AC-CD24-4F84-86C1-E153E32FBA34}" srcId="{A3D318D3-1FE6-40DB-969B-2639BA5ACD89}" destId="{5B43D022-1029-4AAB-B035-04F0D6CF7851}" srcOrd="1" destOrd="0" parTransId="{ACE8AFD1-2285-474D-85B3-7DD11DAD1D21}" sibTransId="{1A7D8EAB-F166-4BD7-8B85-41F3BBA373CD}"/>
    <dgm:cxn modelId="{F24BC6B7-B1A3-44FF-9754-1C5F5E318B09}" type="presOf" srcId="{1C511AC5-AD63-4996-B1D6-7E7CAE25BEE8}" destId="{E578212C-4BB0-463C-BBE6-0E87CB0440C3}" srcOrd="0" destOrd="0" presId="urn:microsoft.com/office/officeart/2009/3/layout/IncreasingArrowsProcess"/>
    <dgm:cxn modelId="{92FA5DCC-F302-414C-861F-A80226F12A5A}" srcId="{A3D318D3-1FE6-40DB-969B-2639BA5ACD89}" destId="{FF6ED985-4424-44C2-8033-56987DFB9CDD}" srcOrd="0" destOrd="0" parTransId="{6E0B3C77-80D4-435E-B864-6B529B64DA42}" sibTransId="{5E15E00A-C167-431E-A420-8784E76AD5AF}"/>
    <dgm:cxn modelId="{33466BCE-175A-49C9-B112-89C7A03CF771}" type="presOf" srcId="{4ECDCA4E-3C30-4DD6-8373-E933DE1D7A80}" destId="{3601C4AE-5CD6-4BBA-BA0D-9A505951B8DC}" srcOrd="0" destOrd="0" presId="urn:microsoft.com/office/officeart/2009/3/layout/IncreasingArrowsProcess"/>
    <dgm:cxn modelId="{0022E9D2-F2FB-4542-9B5B-0A1B40C784F2}" srcId="{1C511AC5-AD63-4996-B1D6-7E7CAE25BEE8}" destId="{4ECDCA4E-3C30-4DD6-8373-E933DE1D7A80}" srcOrd="0" destOrd="0" parTransId="{C32CB2E6-4F11-42F3-B226-B4F73861209D}" sibTransId="{37866133-C55F-401F-A2B2-9B3DE5671648}"/>
    <dgm:cxn modelId="{32836ED4-0398-423F-A71B-BE095FF7B859}" type="presOf" srcId="{A700531E-5DEA-436F-9577-BA8E8EC4BF63}" destId="{3E6D4835-A09B-4B00-8216-E1BB49BCD685}" srcOrd="0" destOrd="0" presId="urn:microsoft.com/office/officeart/2009/3/layout/IncreasingArrowsProcess"/>
    <dgm:cxn modelId="{5E443910-F876-4DB6-844A-B4DF385A6462}" type="presParOf" srcId="{2461495F-5087-4F4A-8AA7-BFC613B97DC9}" destId="{11335924-F9A1-4011-BF6C-80A1EDF2E460}" srcOrd="0" destOrd="0" presId="urn:microsoft.com/office/officeart/2009/3/layout/IncreasingArrowsProcess"/>
    <dgm:cxn modelId="{FF724A01-A280-443B-9167-D2F2E104A435}" type="presParOf" srcId="{2461495F-5087-4F4A-8AA7-BFC613B97DC9}" destId="{E50FEB19-6325-4752-929E-DADFA48B33D2}" srcOrd="1" destOrd="0" presId="urn:microsoft.com/office/officeart/2009/3/layout/IncreasingArrowsProcess"/>
    <dgm:cxn modelId="{FE882CE2-C56D-4E97-A361-EA1B7A47E9E9}" type="presParOf" srcId="{2461495F-5087-4F4A-8AA7-BFC613B97DC9}" destId="{750006CC-D42C-45BD-98EC-18E120C09EEC}" srcOrd="2" destOrd="0" presId="urn:microsoft.com/office/officeart/2009/3/layout/IncreasingArrowsProcess"/>
    <dgm:cxn modelId="{F447EE63-009D-406D-AC61-0993C65D42A7}" type="presParOf" srcId="{2461495F-5087-4F4A-8AA7-BFC613B97DC9}" destId="{3E6D4835-A09B-4B00-8216-E1BB49BCD685}" srcOrd="3" destOrd="0" presId="urn:microsoft.com/office/officeart/2009/3/layout/IncreasingArrowsProcess"/>
    <dgm:cxn modelId="{00EACB15-FC1B-4D30-BEDB-B44FAD5E88A1}" type="presParOf" srcId="{2461495F-5087-4F4A-8AA7-BFC613B97DC9}" destId="{E578212C-4BB0-463C-BBE6-0E87CB0440C3}" srcOrd="4" destOrd="0" presId="urn:microsoft.com/office/officeart/2009/3/layout/IncreasingArrowsProcess"/>
    <dgm:cxn modelId="{016DF7BE-EEB9-4C6B-9B8A-0A55A7A2BC92}" type="presParOf" srcId="{2461495F-5087-4F4A-8AA7-BFC613B97DC9}" destId="{3601C4AE-5CD6-4BBA-BA0D-9A505951B8DC}" srcOrd="5" destOrd="0" presId="urn:microsoft.com/office/officeart/2009/3/layout/IncreasingArrows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36A8D4-F5F7-420E-AA21-2AAE88686C2F}" type="doc">
      <dgm:prSet loTypeId="urn:microsoft.com/office/officeart/2005/8/layout/lProcess2" loCatId="relationship" qsTypeId="urn:microsoft.com/office/officeart/2005/8/quickstyle/simple1#3" qsCatId="simple" csTypeId="urn:microsoft.com/office/officeart/2005/8/colors/accent2_1#1" csCatId="accent2" phldr="1"/>
      <dgm:spPr/>
      <dgm:t>
        <a:bodyPr/>
        <a:lstStyle/>
        <a:p>
          <a:endParaRPr lang="en-GB"/>
        </a:p>
      </dgm:t>
    </dgm:pt>
    <dgm:pt modelId="{49F54ECE-BE0F-4170-9862-752E3ECCE37E}">
      <dgm:prSet phldrT="[Text]" custT="1"/>
      <dgm:spPr/>
      <dgm:t>
        <a:bodyPr/>
        <a:lstStyle/>
        <a:p>
          <a:pPr>
            <a:buNone/>
          </a:pPr>
          <a:r>
            <a:rPr lang="en-GB" sz="2000" b="1" i="0" noProof="0" dirty="0"/>
            <a:t>What this is</a:t>
          </a:r>
          <a:endParaRPr lang="en-GB" sz="2000" noProof="0" dirty="0"/>
        </a:p>
      </dgm:t>
    </dgm:pt>
    <dgm:pt modelId="{146E79F4-C94C-4454-8515-FFF5B81084D0}" type="parTrans" cxnId="{A6B95C41-A6BE-4E5D-B8AD-25692EEF7111}">
      <dgm:prSet/>
      <dgm:spPr/>
      <dgm:t>
        <a:bodyPr/>
        <a:lstStyle/>
        <a:p>
          <a:endParaRPr lang="en-GB"/>
        </a:p>
      </dgm:t>
    </dgm:pt>
    <dgm:pt modelId="{3AC43F56-3007-4F28-888A-F728CCD4C0CC}" type="sibTrans" cxnId="{A6B95C41-A6BE-4E5D-B8AD-25692EEF7111}">
      <dgm:prSet/>
      <dgm:spPr/>
      <dgm:t>
        <a:bodyPr/>
        <a:lstStyle/>
        <a:p>
          <a:endParaRPr lang="en-GB"/>
        </a:p>
      </dgm:t>
    </dgm:pt>
    <dgm:pt modelId="{36FF3465-CF30-4D79-9E8A-99EAC960F8A5}">
      <dgm:prSet custT="1"/>
      <dgm:spPr/>
      <dgm:t>
        <a:bodyPr/>
        <a:lstStyle/>
        <a:p>
          <a:pPr>
            <a:buFont typeface="Arial" panose="020B0604020202020204" pitchFamily="34" charset="0"/>
            <a:buChar char="•"/>
          </a:pPr>
          <a:r>
            <a:rPr lang="en-GB" sz="1200" b="0" i="0" noProof="0" dirty="0"/>
            <a:t>Financial support for housing costs, aligned to existing DHP principles</a:t>
          </a:r>
        </a:p>
      </dgm:t>
    </dgm:pt>
    <dgm:pt modelId="{5D2C1CB3-F231-4D7A-BCFA-9BA12653F4A0}" type="parTrans" cxnId="{CC52F8C8-6331-432E-8181-97E831E704FD}">
      <dgm:prSet/>
      <dgm:spPr/>
      <dgm:t>
        <a:bodyPr/>
        <a:lstStyle/>
        <a:p>
          <a:endParaRPr lang="en-GB"/>
        </a:p>
      </dgm:t>
    </dgm:pt>
    <dgm:pt modelId="{6525B161-21FA-4A85-B0DD-CC0DFB399326}" type="sibTrans" cxnId="{CC52F8C8-6331-432E-8181-97E831E704FD}">
      <dgm:prSet/>
      <dgm:spPr/>
      <dgm:t>
        <a:bodyPr/>
        <a:lstStyle/>
        <a:p>
          <a:endParaRPr lang="en-GB"/>
        </a:p>
      </dgm:t>
    </dgm:pt>
    <dgm:pt modelId="{8359C9F2-7DD9-431F-BAEB-E8C539778967}">
      <dgm:prSet custT="1"/>
      <dgm:spPr/>
      <dgm:t>
        <a:bodyPr/>
        <a:lstStyle/>
        <a:p>
          <a:pPr>
            <a:buFont typeface="Arial" panose="020B0604020202020204" pitchFamily="34" charset="0"/>
            <a:buChar char="•"/>
          </a:pPr>
          <a:r>
            <a:rPr lang="en-GB" sz="1200" b="0" i="0" noProof="0" dirty="0"/>
            <a:t>Supports residents receiving Housing Benefit or Universal Credit housing element</a:t>
          </a:r>
        </a:p>
      </dgm:t>
    </dgm:pt>
    <dgm:pt modelId="{3970113C-9D5F-48CA-ABA1-A20F630E88C7}" type="parTrans" cxnId="{790912D1-0307-4747-B9CE-E603BBB58BF6}">
      <dgm:prSet/>
      <dgm:spPr/>
      <dgm:t>
        <a:bodyPr/>
        <a:lstStyle/>
        <a:p>
          <a:endParaRPr lang="en-GB"/>
        </a:p>
      </dgm:t>
    </dgm:pt>
    <dgm:pt modelId="{F440C02D-0B65-4673-B0D5-66A6CAAF1E35}" type="sibTrans" cxnId="{790912D1-0307-4747-B9CE-E603BBB58BF6}">
      <dgm:prSet/>
      <dgm:spPr/>
      <dgm:t>
        <a:bodyPr/>
        <a:lstStyle/>
        <a:p>
          <a:endParaRPr lang="en-GB"/>
        </a:p>
      </dgm:t>
    </dgm:pt>
    <dgm:pt modelId="{DE52601A-DF20-40E9-9731-3ED9530E87DA}">
      <dgm:prSet custT="1"/>
      <dgm:spPr/>
      <dgm:t>
        <a:bodyPr/>
        <a:lstStyle/>
        <a:p>
          <a:pPr>
            <a:buFont typeface="Arial" panose="020B0604020202020204" pitchFamily="34" charset="0"/>
            <a:buChar char="•"/>
          </a:pPr>
          <a:r>
            <a:rPr lang="en-GB" sz="1200" b="0" i="0" noProof="0" dirty="0"/>
            <a:t>Now delivered as part of the Crisis &amp; Resilience Fund</a:t>
          </a:r>
        </a:p>
      </dgm:t>
    </dgm:pt>
    <dgm:pt modelId="{0A90484D-91D9-4DBB-A365-5D9AF6003D80}" type="parTrans" cxnId="{8B68404B-C6BE-436A-8644-2E62EEBD4043}">
      <dgm:prSet/>
      <dgm:spPr/>
      <dgm:t>
        <a:bodyPr/>
        <a:lstStyle/>
        <a:p>
          <a:endParaRPr lang="en-GB"/>
        </a:p>
      </dgm:t>
    </dgm:pt>
    <dgm:pt modelId="{02342716-119E-4699-B429-DE1DECD62092}" type="sibTrans" cxnId="{8B68404B-C6BE-436A-8644-2E62EEBD4043}">
      <dgm:prSet/>
      <dgm:spPr/>
      <dgm:t>
        <a:bodyPr/>
        <a:lstStyle/>
        <a:p>
          <a:endParaRPr lang="en-GB"/>
        </a:p>
      </dgm:t>
    </dgm:pt>
    <dgm:pt modelId="{C69181D4-A2B4-4495-9320-3243387A4B67}">
      <dgm:prSet custT="1"/>
      <dgm:spPr/>
      <dgm:t>
        <a:bodyPr/>
        <a:lstStyle/>
        <a:p>
          <a:pPr>
            <a:buNone/>
          </a:pPr>
          <a:r>
            <a:rPr lang="en-GB" sz="2000" b="1" i="0" noProof="0" dirty="0"/>
            <a:t>What it can support</a:t>
          </a:r>
          <a:endParaRPr lang="en-GB" sz="2000" b="0" i="0" noProof="0" dirty="0"/>
        </a:p>
      </dgm:t>
    </dgm:pt>
    <dgm:pt modelId="{DE826E30-C803-4E23-BC7F-8B44C09646FC}" type="parTrans" cxnId="{22B56E53-B2F5-4A1A-B664-0FF48774ACCB}">
      <dgm:prSet/>
      <dgm:spPr/>
      <dgm:t>
        <a:bodyPr/>
        <a:lstStyle/>
        <a:p>
          <a:endParaRPr lang="en-GB"/>
        </a:p>
      </dgm:t>
    </dgm:pt>
    <dgm:pt modelId="{35E473D8-87F6-40B4-ADDD-F7B744DE7754}" type="sibTrans" cxnId="{22B56E53-B2F5-4A1A-B664-0FF48774ACCB}">
      <dgm:prSet/>
      <dgm:spPr/>
      <dgm:t>
        <a:bodyPr/>
        <a:lstStyle/>
        <a:p>
          <a:endParaRPr lang="en-GB"/>
        </a:p>
      </dgm:t>
    </dgm:pt>
    <dgm:pt modelId="{745F23A7-11AC-42E4-A730-B957B5FAAF97}">
      <dgm:prSet custT="1"/>
      <dgm:spPr/>
      <dgm:t>
        <a:bodyPr/>
        <a:lstStyle/>
        <a:p>
          <a:pPr>
            <a:buFont typeface="Arial" panose="020B0604020202020204" pitchFamily="34" charset="0"/>
            <a:buChar char="•"/>
          </a:pPr>
          <a:r>
            <a:rPr lang="en-GB" sz="1200" b="0" i="0" noProof="0" dirty="0"/>
            <a:t>Rent shortfalls and arrears prevention</a:t>
          </a:r>
        </a:p>
      </dgm:t>
    </dgm:pt>
    <dgm:pt modelId="{69D1C998-138D-4B55-9EDE-4BB613331AB9}" type="parTrans" cxnId="{6BC17C2B-B447-4968-B404-92B328632224}">
      <dgm:prSet/>
      <dgm:spPr/>
      <dgm:t>
        <a:bodyPr/>
        <a:lstStyle/>
        <a:p>
          <a:endParaRPr lang="en-GB"/>
        </a:p>
      </dgm:t>
    </dgm:pt>
    <dgm:pt modelId="{A43803B4-21BA-4397-95FE-90586CEE3427}" type="sibTrans" cxnId="{6BC17C2B-B447-4968-B404-92B328632224}">
      <dgm:prSet/>
      <dgm:spPr/>
      <dgm:t>
        <a:bodyPr/>
        <a:lstStyle/>
        <a:p>
          <a:endParaRPr lang="en-GB"/>
        </a:p>
      </dgm:t>
    </dgm:pt>
    <dgm:pt modelId="{7071FE7C-5A0E-4A6A-B41B-430C0ECCA2C8}">
      <dgm:prSet custT="1"/>
      <dgm:spPr/>
      <dgm:t>
        <a:bodyPr/>
        <a:lstStyle/>
        <a:p>
          <a:pPr>
            <a:buFont typeface="Arial" panose="020B0604020202020204" pitchFamily="34" charset="0"/>
            <a:buChar char="•"/>
          </a:pPr>
          <a:r>
            <a:rPr lang="en-GB" sz="1200" b="0" i="0" noProof="0" dirty="0"/>
            <a:t>Rent deposits, rent in advance, and moving costs</a:t>
          </a:r>
        </a:p>
      </dgm:t>
    </dgm:pt>
    <dgm:pt modelId="{81A00A6F-BD72-4860-8E1E-F1EEE1A02B07}" type="parTrans" cxnId="{2271A9E6-9A6F-481E-863C-B4643601A901}">
      <dgm:prSet/>
      <dgm:spPr/>
      <dgm:t>
        <a:bodyPr/>
        <a:lstStyle/>
        <a:p>
          <a:endParaRPr lang="en-GB"/>
        </a:p>
      </dgm:t>
    </dgm:pt>
    <dgm:pt modelId="{05820753-E740-4704-A995-FA79472A3CCA}" type="sibTrans" cxnId="{2271A9E6-9A6F-481E-863C-B4643601A901}">
      <dgm:prSet/>
      <dgm:spPr/>
      <dgm:t>
        <a:bodyPr/>
        <a:lstStyle/>
        <a:p>
          <a:endParaRPr lang="en-GB"/>
        </a:p>
      </dgm:t>
    </dgm:pt>
    <dgm:pt modelId="{ED6E16DB-2AAB-4D2B-96B5-3432F814399A}">
      <dgm:prSet custT="1"/>
      <dgm:spPr/>
      <dgm:t>
        <a:bodyPr/>
        <a:lstStyle/>
        <a:p>
          <a:pPr>
            <a:buFont typeface="Arial" panose="020B0604020202020204" pitchFamily="34" charset="0"/>
            <a:buChar char="•"/>
          </a:pPr>
          <a:r>
            <a:rPr lang="en-GB" sz="1200" b="0" i="0" noProof="0" dirty="0"/>
            <a:t>Support to remain in or secure suitable accommodation</a:t>
          </a:r>
        </a:p>
      </dgm:t>
    </dgm:pt>
    <dgm:pt modelId="{497A7124-2540-444A-9DF4-6761D89B5F94}" type="parTrans" cxnId="{430BE03B-8F74-4F94-B403-31506F38F80C}">
      <dgm:prSet/>
      <dgm:spPr/>
      <dgm:t>
        <a:bodyPr/>
        <a:lstStyle/>
        <a:p>
          <a:endParaRPr lang="en-GB"/>
        </a:p>
      </dgm:t>
    </dgm:pt>
    <dgm:pt modelId="{D7E962DC-6498-463A-B5A6-0A8705BD0F70}" type="sibTrans" cxnId="{430BE03B-8F74-4F94-B403-31506F38F80C}">
      <dgm:prSet/>
      <dgm:spPr/>
      <dgm:t>
        <a:bodyPr/>
        <a:lstStyle/>
        <a:p>
          <a:endParaRPr lang="en-GB"/>
        </a:p>
      </dgm:t>
    </dgm:pt>
    <dgm:pt modelId="{6B42A2B9-7727-43CE-95A1-717763191E33}">
      <dgm:prSet custT="1"/>
      <dgm:spPr/>
      <dgm:t>
        <a:bodyPr/>
        <a:lstStyle/>
        <a:p>
          <a:pPr>
            <a:buFont typeface="Arial" panose="020B0604020202020204" pitchFamily="34" charset="0"/>
            <a:buChar char="•"/>
          </a:pPr>
          <a:r>
            <a:rPr lang="en-GB" sz="1200" b="0" i="0" noProof="0" dirty="0"/>
            <a:t>Temporary financial shocks affecting housing stability</a:t>
          </a:r>
        </a:p>
      </dgm:t>
    </dgm:pt>
    <dgm:pt modelId="{02BF42E6-BABC-4494-811C-F16CAD4C214C}" type="parTrans" cxnId="{A7550067-6319-4F36-B386-5F61DEEF48D6}">
      <dgm:prSet/>
      <dgm:spPr/>
      <dgm:t>
        <a:bodyPr/>
        <a:lstStyle/>
        <a:p>
          <a:endParaRPr lang="en-GB"/>
        </a:p>
      </dgm:t>
    </dgm:pt>
    <dgm:pt modelId="{1E26DDE2-7BCC-4B05-A39C-D9396E84613D}" type="sibTrans" cxnId="{A7550067-6319-4F36-B386-5F61DEEF48D6}">
      <dgm:prSet/>
      <dgm:spPr/>
      <dgm:t>
        <a:bodyPr/>
        <a:lstStyle/>
        <a:p>
          <a:endParaRPr lang="en-GB"/>
        </a:p>
      </dgm:t>
    </dgm:pt>
    <dgm:pt modelId="{73698CCA-BDC2-4479-B809-7A04194082EC}">
      <dgm:prSet custT="1"/>
      <dgm:spPr/>
      <dgm:t>
        <a:bodyPr/>
        <a:lstStyle/>
        <a:p>
          <a:pPr>
            <a:buNone/>
          </a:pPr>
          <a:r>
            <a:rPr lang="en-GB" sz="2000" b="1" i="0" noProof="0" dirty="0"/>
            <a:t>Key principles</a:t>
          </a:r>
          <a:endParaRPr lang="en-GB" sz="2000" b="0" i="0" noProof="0" dirty="0"/>
        </a:p>
      </dgm:t>
    </dgm:pt>
    <dgm:pt modelId="{96E29E40-D205-44EA-A239-BD65949C0F9E}" type="parTrans" cxnId="{B4261D13-5E06-417A-91F9-5414EBE7CC89}">
      <dgm:prSet/>
      <dgm:spPr/>
      <dgm:t>
        <a:bodyPr/>
        <a:lstStyle/>
        <a:p>
          <a:endParaRPr lang="en-GB"/>
        </a:p>
      </dgm:t>
    </dgm:pt>
    <dgm:pt modelId="{59678472-B02B-4FCD-B813-4E6426D737B4}" type="sibTrans" cxnId="{B4261D13-5E06-417A-91F9-5414EBE7CC89}">
      <dgm:prSet/>
      <dgm:spPr/>
      <dgm:t>
        <a:bodyPr/>
        <a:lstStyle/>
        <a:p>
          <a:endParaRPr lang="en-GB"/>
        </a:p>
      </dgm:t>
    </dgm:pt>
    <dgm:pt modelId="{5FF4CE0E-AAC7-46EC-9019-F287DB239549}">
      <dgm:prSet custT="1"/>
      <dgm:spPr/>
      <dgm:t>
        <a:bodyPr/>
        <a:lstStyle/>
        <a:p>
          <a:pPr>
            <a:buFont typeface="Arial" panose="020B0604020202020204" pitchFamily="34" charset="0"/>
            <a:buChar char="•"/>
          </a:pPr>
          <a:r>
            <a:rPr lang="en-GB" sz="1200" b="0" i="0" noProof="0" dirty="0"/>
            <a:t>Needs-based and case-by-case assessment</a:t>
          </a:r>
        </a:p>
      </dgm:t>
    </dgm:pt>
    <dgm:pt modelId="{CB533004-0092-4E1E-AD18-846304862782}" type="parTrans" cxnId="{1F9A73A1-3AC9-4EEC-B4DB-7568D43BD4FC}">
      <dgm:prSet/>
      <dgm:spPr/>
      <dgm:t>
        <a:bodyPr/>
        <a:lstStyle/>
        <a:p>
          <a:endParaRPr lang="en-GB"/>
        </a:p>
      </dgm:t>
    </dgm:pt>
    <dgm:pt modelId="{F8005EAD-7E11-4702-BCB8-65F09B37075F}" type="sibTrans" cxnId="{1F9A73A1-3AC9-4EEC-B4DB-7568D43BD4FC}">
      <dgm:prSet/>
      <dgm:spPr/>
      <dgm:t>
        <a:bodyPr/>
        <a:lstStyle/>
        <a:p>
          <a:endParaRPr lang="en-GB"/>
        </a:p>
      </dgm:t>
    </dgm:pt>
    <dgm:pt modelId="{A6D65077-7399-4579-BF3E-A3D127C8D3EA}">
      <dgm:prSet custT="1"/>
      <dgm:spPr/>
      <dgm:t>
        <a:bodyPr/>
        <a:lstStyle/>
        <a:p>
          <a:pPr>
            <a:buFont typeface="Arial" panose="020B0604020202020204" pitchFamily="34" charset="0"/>
            <a:buChar char="•"/>
          </a:pPr>
          <a:r>
            <a:rPr lang="en-GB" sz="1200" b="0" i="0" noProof="0" dirty="0"/>
            <a:t>Aligned with trauma-informed and “no wrong door” approaches</a:t>
          </a:r>
        </a:p>
      </dgm:t>
    </dgm:pt>
    <dgm:pt modelId="{3CB6E499-7559-4EFA-9340-1DDAE6212D74}" type="parTrans" cxnId="{7C14A3AE-7A36-4E4C-A115-7E648FF897C5}">
      <dgm:prSet/>
      <dgm:spPr/>
      <dgm:t>
        <a:bodyPr/>
        <a:lstStyle/>
        <a:p>
          <a:endParaRPr lang="en-GB"/>
        </a:p>
      </dgm:t>
    </dgm:pt>
    <dgm:pt modelId="{3FB91E9F-4CD5-494A-A165-0E2E0906DC3F}" type="sibTrans" cxnId="{7C14A3AE-7A36-4E4C-A115-7E648FF897C5}">
      <dgm:prSet/>
      <dgm:spPr/>
      <dgm:t>
        <a:bodyPr/>
        <a:lstStyle/>
        <a:p>
          <a:endParaRPr lang="en-GB"/>
        </a:p>
      </dgm:t>
    </dgm:pt>
    <dgm:pt modelId="{C50D2591-C98B-4148-BBD8-68866DF1834C}">
      <dgm:prSet custT="1"/>
      <dgm:spPr/>
      <dgm:t>
        <a:bodyPr/>
        <a:lstStyle/>
        <a:p>
          <a:pPr>
            <a:buFont typeface="Arial" panose="020B0604020202020204" pitchFamily="34" charset="0"/>
            <a:buChar char="•"/>
          </a:pPr>
          <a:r>
            <a:rPr lang="en-GB" sz="1200" b="0" i="0" noProof="0" dirty="0"/>
            <a:t>Linked to wider support where needed (e.g. advice, income maximisation)</a:t>
          </a:r>
        </a:p>
      </dgm:t>
    </dgm:pt>
    <dgm:pt modelId="{7F584485-E961-4C92-99F8-8300049E1C48}" type="parTrans" cxnId="{0F9860B7-EB91-4AE4-A100-A758AC538EA3}">
      <dgm:prSet/>
      <dgm:spPr/>
      <dgm:t>
        <a:bodyPr/>
        <a:lstStyle/>
        <a:p>
          <a:endParaRPr lang="en-GB"/>
        </a:p>
      </dgm:t>
    </dgm:pt>
    <dgm:pt modelId="{2BBCAE34-F708-451E-B928-73235A666209}" type="sibTrans" cxnId="{0F9860B7-EB91-4AE4-A100-A758AC538EA3}">
      <dgm:prSet/>
      <dgm:spPr/>
      <dgm:t>
        <a:bodyPr/>
        <a:lstStyle/>
        <a:p>
          <a:endParaRPr lang="en-GB"/>
        </a:p>
      </dgm:t>
    </dgm:pt>
    <dgm:pt modelId="{6D10D1F2-5B1B-4112-A185-83C5E35A1AC9}">
      <dgm:prSet custT="1"/>
      <dgm:spPr/>
      <dgm:t>
        <a:bodyPr/>
        <a:lstStyle/>
        <a:p>
          <a:pPr>
            <a:buNone/>
          </a:pPr>
          <a:r>
            <a:rPr lang="en-GB" sz="2000" b="1" i="0" noProof="0" dirty="0"/>
            <a:t>What this is not</a:t>
          </a:r>
          <a:endParaRPr lang="en-GB" sz="2000" b="0" i="0" noProof="0" dirty="0"/>
        </a:p>
      </dgm:t>
    </dgm:pt>
    <dgm:pt modelId="{B1324F33-1E2A-4010-935D-F61B37D29D75}" type="parTrans" cxnId="{71DE66D2-5AB2-4B5B-BE77-E4B7B0638401}">
      <dgm:prSet/>
      <dgm:spPr/>
      <dgm:t>
        <a:bodyPr/>
        <a:lstStyle/>
        <a:p>
          <a:endParaRPr lang="en-GB"/>
        </a:p>
      </dgm:t>
    </dgm:pt>
    <dgm:pt modelId="{2C094B22-BC15-439D-A6E5-E83F6395436F}" type="sibTrans" cxnId="{71DE66D2-5AB2-4B5B-BE77-E4B7B0638401}">
      <dgm:prSet/>
      <dgm:spPr/>
      <dgm:t>
        <a:bodyPr/>
        <a:lstStyle/>
        <a:p>
          <a:endParaRPr lang="en-GB"/>
        </a:p>
      </dgm:t>
    </dgm:pt>
    <dgm:pt modelId="{79F75779-BA4A-4492-90BC-FC05AF91927D}">
      <dgm:prSet/>
      <dgm:spPr/>
      <dgm:t>
        <a:bodyPr/>
        <a:lstStyle/>
        <a:p>
          <a:pPr>
            <a:buFont typeface="Arial" panose="020B0604020202020204" pitchFamily="34" charset="0"/>
            <a:buChar char="•"/>
          </a:pPr>
          <a:r>
            <a:rPr lang="en-GB" b="0" i="0" noProof="0" dirty="0"/>
            <a:t>Ongoing or indefinite housing support</a:t>
          </a:r>
        </a:p>
      </dgm:t>
    </dgm:pt>
    <dgm:pt modelId="{700F1908-048B-4A1C-8093-AA086607C867}" type="parTrans" cxnId="{7F3CF6C4-D0A3-4141-9ACC-E5114AB19272}">
      <dgm:prSet/>
      <dgm:spPr/>
      <dgm:t>
        <a:bodyPr/>
        <a:lstStyle/>
        <a:p>
          <a:endParaRPr lang="en-GB"/>
        </a:p>
      </dgm:t>
    </dgm:pt>
    <dgm:pt modelId="{0EF6A50E-B7B0-4A6E-9E33-6E0221661F08}" type="sibTrans" cxnId="{7F3CF6C4-D0A3-4141-9ACC-E5114AB19272}">
      <dgm:prSet/>
      <dgm:spPr/>
      <dgm:t>
        <a:bodyPr/>
        <a:lstStyle/>
        <a:p>
          <a:endParaRPr lang="en-GB"/>
        </a:p>
      </dgm:t>
    </dgm:pt>
    <dgm:pt modelId="{5A699FE4-A5B9-4299-B0FB-D6F17732F6F1}">
      <dgm:prSet/>
      <dgm:spPr/>
      <dgm:t>
        <a:bodyPr/>
        <a:lstStyle/>
        <a:p>
          <a:pPr>
            <a:buFont typeface="Arial" panose="020B0604020202020204" pitchFamily="34" charset="0"/>
            <a:buChar char="•"/>
          </a:pPr>
          <a:r>
            <a:rPr lang="en-GB" b="0" i="0" noProof="0" dirty="0"/>
            <a:t>Costs outside Housing Benefit / Universal Credit rules</a:t>
          </a:r>
        </a:p>
      </dgm:t>
    </dgm:pt>
    <dgm:pt modelId="{9331FA2E-8BE3-4067-B9B1-92BE9D462456}" type="parTrans" cxnId="{48B6A075-A36C-49CA-8BD7-274B1DF346E1}">
      <dgm:prSet/>
      <dgm:spPr/>
      <dgm:t>
        <a:bodyPr/>
        <a:lstStyle/>
        <a:p>
          <a:endParaRPr lang="en-GB"/>
        </a:p>
      </dgm:t>
    </dgm:pt>
    <dgm:pt modelId="{4DCBCEA7-A5EE-4BF5-AD36-159FDEF17C46}" type="sibTrans" cxnId="{48B6A075-A36C-49CA-8BD7-274B1DF346E1}">
      <dgm:prSet/>
      <dgm:spPr/>
      <dgm:t>
        <a:bodyPr/>
        <a:lstStyle/>
        <a:p>
          <a:endParaRPr lang="en-GB"/>
        </a:p>
      </dgm:t>
    </dgm:pt>
    <dgm:pt modelId="{4C341B6D-B6A2-40FC-9954-1023A2936B4A}">
      <dgm:prSet/>
      <dgm:spPr/>
      <dgm:t>
        <a:bodyPr/>
        <a:lstStyle/>
        <a:p>
          <a:pPr>
            <a:buFont typeface="Arial" panose="020B0604020202020204" pitchFamily="34" charset="0"/>
            <a:buChar char="•"/>
          </a:pPr>
          <a:r>
            <a:rPr lang="en-GB" b="0" i="0" noProof="0" dirty="0"/>
            <a:t>Long-term affordability issues without a defined need</a:t>
          </a:r>
        </a:p>
      </dgm:t>
    </dgm:pt>
    <dgm:pt modelId="{BC2315C6-7CAD-4FA4-94E1-240BF2BBA947}" type="parTrans" cxnId="{66BDC4F9-1659-4579-B05F-F74F31488161}">
      <dgm:prSet/>
      <dgm:spPr/>
      <dgm:t>
        <a:bodyPr/>
        <a:lstStyle/>
        <a:p>
          <a:endParaRPr lang="en-GB"/>
        </a:p>
      </dgm:t>
    </dgm:pt>
    <dgm:pt modelId="{0711D4FD-33E4-497C-BEED-02E67B5FEA45}" type="sibTrans" cxnId="{66BDC4F9-1659-4579-B05F-F74F31488161}">
      <dgm:prSet/>
      <dgm:spPr/>
      <dgm:t>
        <a:bodyPr/>
        <a:lstStyle/>
        <a:p>
          <a:endParaRPr lang="en-GB"/>
        </a:p>
      </dgm:t>
    </dgm:pt>
    <dgm:pt modelId="{1DE91628-5260-4C53-8825-0391C39683D7}" type="pres">
      <dgm:prSet presAssocID="{2936A8D4-F5F7-420E-AA21-2AAE88686C2F}" presName="theList" presStyleCnt="0">
        <dgm:presLayoutVars>
          <dgm:dir/>
          <dgm:animLvl val="lvl"/>
          <dgm:resizeHandles val="exact"/>
        </dgm:presLayoutVars>
      </dgm:prSet>
      <dgm:spPr/>
    </dgm:pt>
    <dgm:pt modelId="{8B2FD41B-6564-4B5F-96C3-2BAA1FC15FF1}" type="pres">
      <dgm:prSet presAssocID="{49F54ECE-BE0F-4170-9862-752E3ECCE37E}" presName="compNode" presStyleCnt="0"/>
      <dgm:spPr/>
    </dgm:pt>
    <dgm:pt modelId="{307BE229-6E77-4766-B137-59FEE3764E3F}" type="pres">
      <dgm:prSet presAssocID="{49F54ECE-BE0F-4170-9862-752E3ECCE37E}" presName="aNode" presStyleLbl="bgShp" presStyleIdx="0" presStyleCnt="4"/>
      <dgm:spPr/>
    </dgm:pt>
    <dgm:pt modelId="{B857444B-37B8-4F91-A838-5C5AD321442F}" type="pres">
      <dgm:prSet presAssocID="{49F54ECE-BE0F-4170-9862-752E3ECCE37E}" presName="textNode" presStyleLbl="bgShp" presStyleIdx="0" presStyleCnt="4"/>
      <dgm:spPr/>
    </dgm:pt>
    <dgm:pt modelId="{590BEA8A-0FA3-47E6-ADF9-ACBA3C238829}" type="pres">
      <dgm:prSet presAssocID="{49F54ECE-BE0F-4170-9862-752E3ECCE37E}" presName="compChildNode" presStyleCnt="0"/>
      <dgm:spPr/>
    </dgm:pt>
    <dgm:pt modelId="{F306A15C-325F-41AB-8435-3C9C406F074E}" type="pres">
      <dgm:prSet presAssocID="{49F54ECE-BE0F-4170-9862-752E3ECCE37E}" presName="theInnerList" presStyleCnt="0"/>
      <dgm:spPr/>
    </dgm:pt>
    <dgm:pt modelId="{2B1AE4C1-3582-412D-ABC0-7BD31525F582}" type="pres">
      <dgm:prSet presAssocID="{36FF3465-CF30-4D79-9E8A-99EAC960F8A5}" presName="childNode" presStyleLbl="node1" presStyleIdx="0" presStyleCnt="13">
        <dgm:presLayoutVars>
          <dgm:bulletEnabled val="1"/>
        </dgm:presLayoutVars>
      </dgm:prSet>
      <dgm:spPr/>
    </dgm:pt>
    <dgm:pt modelId="{1B9168B8-D5F4-4763-8B41-F992CE755A08}" type="pres">
      <dgm:prSet presAssocID="{36FF3465-CF30-4D79-9E8A-99EAC960F8A5}" presName="aSpace2" presStyleCnt="0"/>
      <dgm:spPr/>
    </dgm:pt>
    <dgm:pt modelId="{7ACB8260-6F17-46C7-8618-612F3338C2E6}" type="pres">
      <dgm:prSet presAssocID="{8359C9F2-7DD9-431F-BAEB-E8C539778967}" presName="childNode" presStyleLbl="node1" presStyleIdx="1" presStyleCnt="13">
        <dgm:presLayoutVars>
          <dgm:bulletEnabled val="1"/>
        </dgm:presLayoutVars>
      </dgm:prSet>
      <dgm:spPr/>
    </dgm:pt>
    <dgm:pt modelId="{016572A6-6BA2-4DBA-A43A-3DA9D0893B0F}" type="pres">
      <dgm:prSet presAssocID="{8359C9F2-7DD9-431F-BAEB-E8C539778967}" presName="aSpace2" presStyleCnt="0"/>
      <dgm:spPr/>
    </dgm:pt>
    <dgm:pt modelId="{4A36DEDD-FA95-4152-8BB1-3D90940CCCD2}" type="pres">
      <dgm:prSet presAssocID="{DE52601A-DF20-40E9-9731-3ED9530E87DA}" presName="childNode" presStyleLbl="node1" presStyleIdx="2" presStyleCnt="13">
        <dgm:presLayoutVars>
          <dgm:bulletEnabled val="1"/>
        </dgm:presLayoutVars>
      </dgm:prSet>
      <dgm:spPr/>
    </dgm:pt>
    <dgm:pt modelId="{5124C2EA-2CCE-4958-A400-3B0678605F9A}" type="pres">
      <dgm:prSet presAssocID="{49F54ECE-BE0F-4170-9862-752E3ECCE37E}" presName="aSpace" presStyleCnt="0"/>
      <dgm:spPr/>
    </dgm:pt>
    <dgm:pt modelId="{C8615325-2D11-4C01-AB17-5B146B4EAE82}" type="pres">
      <dgm:prSet presAssocID="{C69181D4-A2B4-4495-9320-3243387A4B67}" presName="compNode" presStyleCnt="0"/>
      <dgm:spPr/>
    </dgm:pt>
    <dgm:pt modelId="{FA0A9EA8-EDC7-405A-A6CC-3498060CE14C}" type="pres">
      <dgm:prSet presAssocID="{C69181D4-A2B4-4495-9320-3243387A4B67}" presName="aNode" presStyleLbl="bgShp" presStyleIdx="1" presStyleCnt="4"/>
      <dgm:spPr/>
    </dgm:pt>
    <dgm:pt modelId="{A54B9778-CE0A-4997-8E6C-3B4DBE3196DC}" type="pres">
      <dgm:prSet presAssocID="{C69181D4-A2B4-4495-9320-3243387A4B67}" presName="textNode" presStyleLbl="bgShp" presStyleIdx="1" presStyleCnt="4"/>
      <dgm:spPr/>
    </dgm:pt>
    <dgm:pt modelId="{433203B5-8499-4CF1-A915-9C8610B43513}" type="pres">
      <dgm:prSet presAssocID="{C69181D4-A2B4-4495-9320-3243387A4B67}" presName="compChildNode" presStyleCnt="0"/>
      <dgm:spPr/>
    </dgm:pt>
    <dgm:pt modelId="{AD7CD40B-CF5A-44E9-9EAB-8BABA573A973}" type="pres">
      <dgm:prSet presAssocID="{C69181D4-A2B4-4495-9320-3243387A4B67}" presName="theInnerList" presStyleCnt="0"/>
      <dgm:spPr/>
    </dgm:pt>
    <dgm:pt modelId="{4DFF7380-5991-4963-82DA-9091C48D30AC}" type="pres">
      <dgm:prSet presAssocID="{745F23A7-11AC-42E4-A730-B957B5FAAF97}" presName="childNode" presStyleLbl="node1" presStyleIdx="3" presStyleCnt="13">
        <dgm:presLayoutVars>
          <dgm:bulletEnabled val="1"/>
        </dgm:presLayoutVars>
      </dgm:prSet>
      <dgm:spPr/>
    </dgm:pt>
    <dgm:pt modelId="{D2BBF5EC-4D6A-405E-BAAC-ED7A1456DE39}" type="pres">
      <dgm:prSet presAssocID="{745F23A7-11AC-42E4-A730-B957B5FAAF97}" presName="aSpace2" presStyleCnt="0"/>
      <dgm:spPr/>
    </dgm:pt>
    <dgm:pt modelId="{96CB2222-C265-4C8D-99BB-F9066160E747}" type="pres">
      <dgm:prSet presAssocID="{7071FE7C-5A0E-4A6A-B41B-430C0ECCA2C8}" presName="childNode" presStyleLbl="node1" presStyleIdx="4" presStyleCnt="13">
        <dgm:presLayoutVars>
          <dgm:bulletEnabled val="1"/>
        </dgm:presLayoutVars>
      </dgm:prSet>
      <dgm:spPr/>
    </dgm:pt>
    <dgm:pt modelId="{63F9533B-B6F5-4FD9-BD39-9AEE914E128B}" type="pres">
      <dgm:prSet presAssocID="{7071FE7C-5A0E-4A6A-B41B-430C0ECCA2C8}" presName="aSpace2" presStyleCnt="0"/>
      <dgm:spPr/>
    </dgm:pt>
    <dgm:pt modelId="{7D6B9AEC-F9F1-4B33-A9EF-91F84EDEAC1E}" type="pres">
      <dgm:prSet presAssocID="{ED6E16DB-2AAB-4D2B-96B5-3432F814399A}" presName="childNode" presStyleLbl="node1" presStyleIdx="5" presStyleCnt="13">
        <dgm:presLayoutVars>
          <dgm:bulletEnabled val="1"/>
        </dgm:presLayoutVars>
      </dgm:prSet>
      <dgm:spPr/>
    </dgm:pt>
    <dgm:pt modelId="{957F5FCF-1A81-44BF-88D1-62BAE514E799}" type="pres">
      <dgm:prSet presAssocID="{ED6E16DB-2AAB-4D2B-96B5-3432F814399A}" presName="aSpace2" presStyleCnt="0"/>
      <dgm:spPr/>
    </dgm:pt>
    <dgm:pt modelId="{C79DAAB9-1DE5-4EED-83D0-2253CD49E5D6}" type="pres">
      <dgm:prSet presAssocID="{6B42A2B9-7727-43CE-95A1-717763191E33}" presName="childNode" presStyleLbl="node1" presStyleIdx="6" presStyleCnt="13">
        <dgm:presLayoutVars>
          <dgm:bulletEnabled val="1"/>
        </dgm:presLayoutVars>
      </dgm:prSet>
      <dgm:spPr/>
    </dgm:pt>
    <dgm:pt modelId="{0EB951EF-EA32-41AF-9690-4AB3B16E41D2}" type="pres">
      <dgm:prSet presAssocID="{C69181D4-A2B4-4495-9320-3243387A4B67}" presName="aSpace" presStyleCnt="0"/>
      <dgm:spPr/>
    </dgm:pt>
    <dgm:pt modelId="{879296A7-0252-48F9-906C-CE0CC9F21A13}" type="pres">
      <dgm:prSet presAssocID="{73698CCA-BDC2-4479-B809-7A04194082EC}" presName="compNode" presStyleCnt="0"/>
      <dgm:spPr/>
    </dgm:pt>
    <dgm:pt modelId="{F3465972-6E42-494D-B681-603FAB575992}" type="pres">
      <dgm:prSet presAssocID="{73698CCA-BDC2-4479-B809-7A04194082EC}" presName="aNode" presStyleLbl="bgShp" presStyleIdx="2" presStyleCnt="4"/>
      <dgm:spPr/>
    </dgm:pt>
    <dgm:pt modelId="{E9649017-77C0-4111-9BA7-CBF0B122E143}" type="pres">
      <dgm:prSet presAssocID="{73698CCA-BDC2-4479-B809-7A04194082EC}" presName="textNode" presStyleLbl="bgShp" presStyleIdx="2" presStyleCnt="4"/>
      <dgm:spPr/>
    </dgm:pt>
    <dgm:pt modelId="{39720359-749F-4A1C-8D8E-FACDB1F181E3}" type="pres">
      <dgm:prSet presAssocID="{73698CCA-BDC2-4479-B809-7A04194082EC}" presName="compChildNode" presStyleCnt="0"/>
      <dgm:spPr/>
    </dgm:pt>
    <dgm:pt modelId="{2CA6CB65-3617-41AA-870F-DE555D0D0112}" type="pres">
      <dgm:prSet presAssocID="{73698CCA-BDC2-4479-B809-7A04194082EC}" presName="theInnerList" presStyleCnt="0"/>
      <dgm:spPr/>
    </dgm:pt>
    <dgm:pt modelId="{730B5C96-D8D9-47B6-B68A-ACD149B94902}" type="pres">
      <dgm:prSet presAssocID="{5FF4CE0E-AAC7-46EC-9019-F287DB239549}" presName="childNode" presStyleLbl="node1" presStyleIdx="7" presStyleCnt="13">
        <dgm:presLayoutVars>
          <dgm:bulletEnabled val="1"/>
        </dgm:presLayoutVars>
      </dgm:prSet>
      <dgm:spPr/>
    </dgm:pt>
    <dgm:pt modelId="{5083699C-FFE9-4536-9BA6-0DAB3AB3AF81}" type="pres">
      <dgm:prSet presAssocID="{5FF4CE0E-AAC7-46EC-9019-F287DB239549}" presName="aSpace2" presStyleCnt="0"/>
      <dgm:spPr/>
    </dgm:pt>
    <dgm:pt modelId="{ABAD754B-AD4C-4E40-96A8-6E535051F63E}" type="pres">
      <dgm:prSet presAssocID="{A6D65077-7399-4579-BF3E-A3D127C8D3EA}" presName="childNode" presStyleLbl="node1" presStyleIdx="8" presStyleCnt="13">
        <dgm:presLayoutVars>
          <dgm:bulletEnabled val="1"/>
        </dgm:presLayoutVars>
      </dgm:prSet>
      <dgm:spPr/>
    </dgm:pt>
    <dgm:pt modelId="{EBC91C39-66F6-4BE1-A6FD-1E733E236A76}" type="pres">
      <dgm:prSet presAssocID="{A6D65077-7399-4579-BF3E-A3D127C8D3EA}" presName="aSpace2" presStyleCnt="0"/>
      <dgm:spPr/>
    </dgm:pt>
    <dgm:pt modelId="{4ABC7B70-C644-4F2D-98CD-AD9181A2B06B}" type="pres">
      <dgm:prSet presAssocID="{C50D2591-C98B-4148-BBD8-68866DF1834C}" presName="childNode" presStyleLbl="node1" presStyleIdx="9" presStyleCnt="13">
        <dgm:presLayoutVars>
          <dgm:bulletEnabled val="1"/>
        </dgm:presLayoutVars>
      </dgm:prSet>
      <dgm:spPr/>
    </dgm:pt>
    <dgm:pt modelId="{DDA99878-3B86-4697-980D-BA9A43322F7A}" type="pres">
      <dgm:prSet presAssocID="{73698CCA-BDC2-4479-B809-7A04194082EC}" presName="aSpace" presStyleCnt="0"/>
      <dgm:spPr/>
    </dgm:pt>
    <dgm:pt modelId="{FE0EDABE-0B16-4E18-9CB2-417DC97A68B9}" type="pres">
      <dgm:prSet presAssocID="{6D10D1F2-5B1B-4112-A185-83C5E35A1AC9}" presName="compNode" presStyleCnt="0"/>
      <dgm:spPr/>
    </dgm:pt>
    <dgm:pt modelId="{7A6FD6FE-473A-4BE2-A6B7-EC52B6353C22}" type="pres">
      <dgm:prSet presAssocID="{6D10D1F2-5B1B-4112-A185-83C5E35A1AC9}" presName="aNode" presStyleLbl="bgShp" presStyleIdx="3" presStyleCnt="4"/>
      <dgm:spPr/>
    </dgm:pt>
    <dgm:pt modelId="{8790BB17-6F5F-43FF-9E5B-36FA27A1CF62}" type="pres">
      <dgm:prSet presAssocID="{6D10D1F2-5B1B-4112-A185-83C5E35A1AC9}" presName="textNode" presStyleLbl="bgShp" presStyleIdx="3" presStyleCnt="4"/>
      <dgm:spPr/>
    </dgm:pt>
    <dgm:pt modelId="{25C5DD92-97E6-446D-988F-987303EEF015}" type="pres">
      <dgm:prSet presAssocID="{6D10D1F2-5B1B-4112-A185-83C5E35A1AC9}" presName="compChildNode" presStyleCnt="0"/>
      <dgm:spPr/>
    </dgm:pt>
    <dgm:pt modelId="{3CF51B73-4E52-4E5D-BE5B-402F8111461B}" type="pres">
      <dgm:prSet presAssocID="{6D10D1F2-5B1B-4112-A185-83C5E35A1AC9}" presName="theInnerList" presStyleCnt="0"/>
      <dgm:spPr/>
    </dgm:pt>
    <dgm:pt modelId="{157DE200-E48E-42B6-868F-F25B2AAC634D}" type="pres">
      <dgm:prSet presAssocID="{79F75779-BA4A-4492-90BC-FC05AF91927D}" presName="childNode" presStyleLbl="node1" presStyleIdx="10" presStyleCnt="13">
        <dgm:presLayoutVars>
          <dgm:bulletEnabled val="1"/>
        </dgm:presLayoutVars>
      </dgm:prSet>
      <dgm:spPr/>
    </dgm:pt>
    <dgm:pt modelId="{CADC9CA1-3F42-456C-9EE6-B78FFABAA2E3}" type="pres">
      <dgm:prSet presAssocID="{79F75779-BA4A-4492-90BC-FC05AF91927D}" presName="aSpace2" presStyleCnt="0"/>
      <dgm:spPr/>
    </dgm:pt>
    <dgm:pt modelId="{75D7A21C-A89A-4695-A962-C9F8D17A1D5D}" type="pres">
      <dgm:prSet presAssocID="{5A699FE4-A5B9-4299-B0FB-D6F17732F6F1}" presName="childNode" presStyleLbl="node1" presStyleIdx="11" presStyleCnt="13">
        <dgm:presLayoutVars>
          <dgm:bulletEnabled val="1"/>
        </dgm:presLayoutVars>
      </dgm:prSet>
      <dgm:spPr/>
    </dgm:pt>
    <dgm:pt modelId="{44DF2917-956B-4C19-8AD5-0612C73D3F57}" type="pres">
      <dgm:prSet presAssocID="{5A699FE4-A5B9-4299-B0FB-D6F17732F6F1}" presName="aSpace2" presStyleCnt="0"/>
      <dgm:spPr/>
    </dgm:pt>
    <dgm:pt modelId="{2F91A8FC-F6A5-4883-8381-EC8D7A8FAADB}" type="pres">
      <dgm:prSet presAssocID="{4C341B6D-B6A2-40FC-9954-1023A2936B4A}" presName="childNode" presStyleLbl="node1" presStyleIdx="12" presStyleCnt="13">
        <dgm:presLayoutVars>
          <dgm:bulletEnabled val="1"/>
        </dgm:presLayoutVars>
      </dgm:prSet>
      <dgm:spPr/>
    </dgm:pt>
  </dgm:ptLst>
  <dgm:cxnLst>
    <dgm:cxn modelId="{B4261D13-5E06-417A-91F9-5414EBE7CC89}" srcId="{2936A8D4-F5F7-420E-AA21-2AAE88686C2F}" destId="{73698CCA-BDC2-4479-B809-7A04194082EC}" srcOrd="2" destOrd="0" parTransId="{96E29E40-D205-44EA-A239-BD65949C0F9E}" sibTransId="{59678472-B02B-4FCD-B813-4E6426D737B4}"/>
    <dgm:cxn modelId="{6BC17C2B-B447-4968-B404-92B328632224}" srcId="{C69181D4-A2B4-4495-9320-3243387A4B67}" destId="{745F23A7-11AC-42E4-A730-B957B5FAAF97}" srcOrd="0" destOrd="0" parTransId="{69D1C998-138D-4B55-9EDE-4BB613331AB9}" sibTransId="{A43803B4-21BA-4397-95FE-90586CEE3427}"/>
    <dgm:cxn modelId="{D61B0B33-AC95-4BB9-BEFB-74F9820BAF71}" type="presOf" srcId="{5FF4CE0E-AAC7-46EC-9019-F287DB239549}" destId="{730B5C96-D8D9-47B6-B68A-ACD149B94902}" srcOrd="0" destOrd="0" presId="urn:microsoft.com/office/officeart/2005/8/layout/lProcess2"/>
    <dgm:cxn modelId="{441BFC3A-0C95-446A-A777-6A7A93A69A6E}" type="presOf" srcId="{DE52601A-DF20-40E9-9731-3ED9530E87DA}" destId="{4A36DEDD-FA95-4152-8BB1-3D90940CCCD2}" srcOrd="0" destOrd="0" presId="urn:microsoft.com/office/officeart/2005/8/layout/lProcess2"/>
    <dgm:cxn modelId="{430BE03B-8F74-4F94-B403-31506F38F80C}" srcId="{C69181D4-A2B4-4495-9320-3243387A4B67}" destId="{ED6E16DB-2AAB-4D2B-96B5-3432F814399A}" srcOrd="2" destOrd="0" parTransId="{497A7124-2540-444A-9DF4-6761D89B5F94}" sibTransId="{D7E962DC-6498-463A-B5A6-0A8705BD0F70}"/>
    <dgm:cxn modelId="{0318D73E-014A-4AEE-BD82-22DC8D74379B}" type="presOf" srcId="{6B42A2B9-7727-43CE-95A1-717763191E33}" destId="{C79DAAB9-1DE5-4EED-83D0-2253CD49E5D6}" srcOrd="0" destOrd="0" presId="urn:microsoft.com/office/officeart/2005/8/layout/lProcess2"/>
    <dgm:cxn modelId="{A6B95C41-A6BE-4E5D-B8AD-25692EEF7111}" srcId="{2936A8D4-F5F7-420E-AA21-2AAE88686C2F}" destId="{49F54ECE-BE0F-4170-9862-752E3ECCE37E}" srcOrd="0" destOrd="0" parTransId="{146E79F4-C94C-4454-8515-FFF5B81084D0}" sibTransId="{3AC43F56-3007-4F28-888A-F728CCD4C0CC}"/>
    <dgm:cxn modelId="{A7550067-6319-4F36-B386-5F61DEEF48D6}" srcId="{C69181D4-A2B4-4495-9320-3243387A4B67}" destId="{6B42A2B9-7727-43CE-95A1-717763191E33}" srcOrd="3" destOrd="0" parTransId="{02BF42E6-BABC-4494-811C-F16CAD4C214C}" sibTransId="{1E26DDE2-7BCC-4B05-A39C-D9396E84613D}"/>
    <dgm:cxn modelId="{E3D38368-7273-4A04-8ECB-E20E94CDB083}" type="presOf" srcId="{C69181D4-A2B4-4495-9320-3243387A4B67}" destId="{A54B9778-CE0A-4997-8E6C-3B4DBE3196DC}" srcOrd="1" destOrd="0" presId="urn:microsoft.com/office/officeart/2005/8/layout/lProcess2"/>
    <dgm:cxn modelId="{CE7C0969-B52E-41B7-8267-448D510ECD3A}" type="presOf" srcId="{5A699FE4-A5B9-4299-B0FB-D6F17732F6F1}" destId="{75D7A21C-A89A-4695-A962-C9F8D17A1D5D}" srcOrd="0" destOrd="0" presId="urn:microsoft.com/office/officeart/2005/8/layout/lProcess2"/>
    <dgm:cxn modelId="{8B68404B-C6BE-436A-8644-2E62EEBD4043}" srcId="{49F54ECE-BE0F-4170-9862-752E3ECCE37E}" destId="{DE52601A-DF20-40E9-9731-3ED9530E87DA}" srcOrd="2" destOrd="0" parTransId="{0A90484D-91D9-4DBB-A365-5D9AF6003D80}" sibTransId="{02342716-119E-4699-B429-DE1DECD62092}"/>
    <dgm:cxn modelId="{C616766F-6A1A-48F0-BAE4-E1765902C777}" type="presOf" srcId="{745F23A7-11AC-42E4-A730-B957B5FAAF97}" destId="{4DFF7380-5991-4963-82DA-9091C48D30AC}" srcOrd="0" destOrd="0" presId="urn:microsoft.com/office/officeart/2005/8/layout/lProcess2"/>
    <dgm:cxn modelId="{60618E6F-347C-4BE7-9467-45A5796526A8}" type="presOf" srcId="{49F54ECE-BE0F-4170-9862-752E3ECCE37E}" destId="{B857444B-37B8-4F91-A838-5C5AD321442F}" srcOrd="1" destOrd="0" presId="urn:microsoft.com/office/officeart/2005/8/layout/lProcess2"/>
    <dgm:cxn modelId="{4C8E6053-41F3-4668-BA5A-3FF6BD6FD737}" type="presOf" srcId="{49F54ECE-BE0F-4170-9862-752E3ECCE37E}" destId="{307BE229-6E77-4766-B137-59FEE3764E3F}" srcOrd="0" destOrd="0" presId="urn:microsoft.com/office/officeart/2005/8/layout/lProcess2"/>
    <dgm:cxn modelId="{22B56E53-B2F5-4A1A-B664-0FF48774ACCB}" srcId="{2936A8D4-F5F7-420E-AA21-2AAE88686C2F}" destId="{C69181D4-A2B4-4495-9320-3243387A4B67}" srcOrd="1" destOrd="0" parTransId="{DE826E30-C803-4E23-BC7F-8B44C09646FC}" sibTransId="{35E473D8-87F6-40B4-ADDD-F7B744DE7754}"/>
    <dgm:cxn modelId="{48B6A075-A36C-49CA-8BD7-274B1DF346E1}" srcId="{6D10D1F2-5B1B-4112-A185-83C5E35A1AC9}" destId="{5A699FE4-A5B9-4299-B0FB-D6F17732F6F1}" srcOrd="1" destOrd="0" parTransId="{9331FA2E-8BE3-4067-B9B1-92BE9D462456}" sibTransId="{4DCBCEA7-A5EE-4BF5-AD36-159FDEF17C46}"/>
    <dgm:cxn modelId="{B0ED3E57-88C3-472F-BBE6-51CB498AB727}" type="presOf" srcId="{C50D2591-C98B-4148-BBD8-68866DF1834C}" destId="{4ABC7B70-C644-4F2D-98CD-AD9181A2B06B}" srcOrd="0" destOrd="0" presId="urn:microsoft.com/office/officeart/2005/8/layout/lProcess2"/>
    <dgm:cxn modelId="{B3633D79-92AB-4F10-9C42-A719D0603FC9}" type="presOf" srcId="{C69181D4-A2B4-4495-9320-3243387A4B67}" destId="{FA0A9EA8-EDC7-405A-A6CC-3498060CE14C}" srcOrd="0" destOrd="0" presId="urn:microsoft.com/office/officeart/2005/8/layout/lProcess2"/>
    <dgm:cxn modelId="{9D584D5A-F817-4EBA-96C2-21D43D91A488}" type="presOf" srcId="{7071FE7C-5A0E-4A6A-B41B-430C0ECCA2C8}" destId="{96CB2222-C265-4C8D-99BB-F9066160E747}" srcOrd="0" destOrd="0" presId="urn:microsoft.com/office/officeart/2005/8/layout/lProcess2"/>
    <dgm:cxn modelId="{F6E62A81-B0BE-4009-B471-91DB7871B6A1}" type="presOf" srcId="{4C341B6D-B6A2-40FC-9954-1023A2936B4A}" destId="{2F91A8FC-F6A5-4883-8381-EC8D7A8FAADB}" srcOrd="0" destOrd="0" presId="urn:microsoft.com/office/officeart/2005/8/layout/lProcess2"/>
    <dgm:cxn modelId="{7E89908A-B0B7-406F-BAF7-DD24C0ED051A}" type="presOf" srcId="{73698CCA-BDC2-4479-B809-7A04194082EC}" destId="{E9649017-77C0-4111-9BA7-CBF0B122E143}" srcOrd="1" destOrd="0" presId="urn:microsoft.com/office/officeart/2005/8/layout/lProcess2"/>
    <dgm:cxn modelId="{8F5E5E97-1F38-4F11-8E2C-40840F862AF0}" type="presOf" srcId="{2936A8D4-F5F7-420E-AA21-2AAE88686C2F}" destId="{1DE91628-5260-4C53-8825-0391C39683D7}" srcOrd="0" destOrd="0" presId="urn:microsoft.com/office/officeart/2005/8/layout/lProcess2"/>
    <dgm:cxn modelId="{1F9A73A1-3AC9-4EEC-B4DB-7568D43BD4FC}" srcId="{73698CCA-BDC2-4479-B809-7A04194082EC}" destId="{5FF4CE0E-AAC7-46EC-9019-F287DB239549}" srcOrd="0" destOrd="0" parTransId="{CB533004-0092-4E1E-AD18-846304862782}" sibTransId="{F8005EAD-7E11-4702-BCB8-65F09B37075F}"/>
    <dgm:cxn modelId="{587E1BAE-CD01-44C4-B0BF-2C04C409DDD0}" type="presOf" srcId="{A6D65077-7399-4579-BF3E-A3D127C8D3EA}" destId="{ABAD754B-AD4C-4E40-96A8-6E535051F63E}" srcOrd="0" destOrd="0" presId="urn:microsoft.com/office/officeart/2005/8/layout/lProcess2"/>
    <dgm:cxn modelId="{7C14A3AE-7A36-4E4C-A115-7E648FF897C5}" srcId="{73698CCA-BDC2-4479-B809-7A04194082EC}" destId="{A6D65077-7399-4579-BF3E-A3D127C8D3EA}" srcOrd="1" destOrd="0" parTransId="{3CB6E499-7559-4EFA-9340-1DDAE6212D74}" sibTransId="{3FB91E9F-4CD5-494A-A165-0E2E0906DC3F}"/>
    <dgm:cxn modelId="{0F9860B7-EB91-4AE4-A100-A758AC538EA3}" srcId="{73698CCA-BDC2-4479-B809-7A04194082EC}" destId="{C50D2591-C98B-4148-BBD8-68866DF1834C}" srcOrd="2" destOrd="0" parTransId="{7F584485-E961-4C92-99F8-8300049E1C48}" sibTransId="{2BBCAE34-F708-451E-B928-73235A666209}"/>
    <dgm:cxn modelId="{D68877BD-1A57-4988-BA37-A9E3DEBF86A9}" type="presOf" srcId="{79F75779-BA4A-4492-90BC-FC05AF91927D}" destId="{157DE200-E48E-42B6-868F-F25B2AAC634D}" srcOrd="0" destOrd="0" presId="urn:microsoft.com/office/officeart/2005/8/layout/lProcess2"/>
    <dgm:cxn modelId="{7F3CF6C4-D0A3-4141-9ACC-E5114AB19272}" srcId="{6D10D1F2-5B1B-4112-A185-83C5E35A1AC9}" destId="{79F75779-BA4A-4492-90BC-FC05AF91927D}" srcOrd="0" destOrd="0" parTransId="{700F1908-048B-4A1C-8093-AA086607C867}" sibTransId="{0EF6A50E-B7B0-4A6E-9E33-6E0221661F08}"/>
    <dgm:cxn modelId="{CC52F8C8-6331-432E-8181-97E831E704FD}" srcId="{49F54ECE-BE0F-4170-9862-752E3ECCE37E}" destId="{36FF3465-CF30-4D79-9E8A-99EAC960F8A5}" srcOrd="0" destOrd="0" parTransId="{5D2C1CB3-F231-4D7A-BCFA-9BA12653F4A0}" sibTransId="{6525B161-21FA-4A85-B0DD-CC0DFB399326}"/>
    <dgm:cxn modelId="{790912D1-0307-4747-B9CE-E603BBB58BF6}" srcId="{49F54ECE-BE0F-4170-9862-752E3ECCE37E}" destId="{8359C9F2-7DD9-431F-BAEB-E8C539778967}" srcOrd="1" destOrd="0" parTransId="{3970113C-9D5F-48CA-ABA1-A20F630E88C7}" sibTransId="{F440C02D-0B65-4673-B0D5-66A6CAAF1E35}"/>
    <dgm:cxn modelId="{71DE66D2-5AB2-4B5B-BE77-E4B7B0638401}" srcId="{2936A8D4-F5F7-420E-AA21-2AAE88686C2F}" destId="{6D10D1F2-5B1B-4112-A185-83C5E35A1AC9}" srcOrd="3" destOrd="0" parTransId="{B1324F33-1E2A-4010-935D-F61B37D29D75}" sibTransId="{2C094B22-BC15-439D-A6E5-E83F6395436F}"/>
    <dgm:cxn modelId="{18400BD6-5ECD-4C32-8B18-9F6E295E4DA7}" type="presOf" srcId="{6D10D1F2-5B1B-4112-A185-83C5E35A1AC9}" destId="{7A6FD6FE-473A-4BE2-A6B7-EC52B6353C22}" srcOrd="0" destOrd="0" presId="urn:microsoft.com/office/officeart/2005/8/layout/lProcess2"/>
    <dgm:cxn modelId="{AB2FEBDF-5074-4194-BB84-83E2136CF065}" type="presOf" srcId="{6D10D1F2-5B1B-4112-A185-83C5E35A1AC9}" destId="{8790BB17-6F5F-43FF-9E5B-36FA27A1CF62}" srcOrd="1" destOrd="0" presId="urn:microsoft.com/office/officeart/2005/8/layout/lProcess2"/>
    <dgm:cxn modelId="{D53B38E3-D19A-4F9E-BA09-AC1949B866BF}" type="presOf" srcId="{36FF3465-CF30-4D79-9E8A-99EAC960F8A5}" destId="{2B1AE4C1-3582-412D-ABC0-7BD31525F582}" srcOrd="0" destOrd="0" presId="urn:microsoft.com/office/officeart/2005/8/layout/lProcess2"/>
    <dgm:cxn modelId="{2271A9E6-9A6F-481E-863C-B4643601A901}" srcId="{C69181D4-A2B4-4495-9320-3243387A4B67}" destId="{7071FE7C-5A0E-4A6A-B41B-430C0ECCA2C8}" srcOrd="1" destOrd="0" parTransId="{81A00A6F-BD72-4860-8E1E-F1EEE1A02B07}" sibTransId="{05820753-E740-4704-A995-FA79472A3CCA}"/>
    <dgm:cxn modelId="{B051A8EE-596A-4D1B-9308-1F7DC2D1276E}" type="presOf" srcId="{73698CCA-BDC2-4479-B809-7A04194082EC}" destId="{F3465972-6E42-494D-B681-603FAB575992}" srcOrd="0" destOrd="0" presId="urn:microsoft.com/office/officeart/2005/8/layout/lProcess2"/>
    <dgm:cxn modelId="{AC82D1F2-474F-4E20-BF28-4CE10815B452}" type="presOf" srcId="{8359C9F2-7DD9-431F-BAEB-E8C539778967}" destId="{7ACB8260-6F17-46C7-8618-612F3338C2E6}" srcOrd="0" destOrd="0" presId="urn:microsoft.com/office/officeart/2005/8/layout/lProcess2"/>
    <dgm:cxn modelId="{D36C4EF3-6ACA-4767-A64A-ABD02A9AB0D6}" type="presOf" srcId="{ED6E16DB-2AAB-4D2B-96B5-3432F814399A}" destId="{7D6B9AEC-F9F1-4B33-A9EF-91F84EDEAC1E}" srcOrd="0" destOrd="0" presId="urn:microsoft.com/office/officeart/2005/8/layout/lProcess2"/>
    <dgm:cxn modelId="{66BDC4F9-1659-4579-B05F-F74F31488161}" srcId="{6D10D1F2-5B1B-4112-A185-83C5E35A1AC9}" destId="{4C341B6D-B6A2-40FC-9954-1023A2936B4A}" srcOrd="2" destOrd="0" parTransId="{BC2315C6-7CAD-4FA4-94E1-240BF2BBA947}" sibTransId="{0711D4FD-33E4-497C-BEED-02E67B5FEA45}"/>
    <dgm:cxn modelId="{7246FF01-48B4-44E4-A4DB-3B1FC6FA2417}" type="presParOf" srcId="{1DE91628-5260-4C53-8825-0391C39683D7}" destId="{8B2FD41B-6564-4B5F-96C3-2BAA1FC15FF1}" srcOrd="0" destOrd="0" presId="urn:microsoft.com/office/officeart/2005/8/layout/lProcess2"/>
    <dgm:cxn modelId="{85C3F785-C7E7-4837-8DFA-821154556C72}" type="presParOf" srcId="{8B2FD41B-6564-4B5F-96C3-2BAA1FC15FF1}" destId="{307BE229-6E77-4766-B137-59FEE3764E3F}" srcOrd="0" destOrd="0" presId="urn:microsoft.com/office/officeart/2005/8/layout/lProcess2"/>
    <dgm:cxn modelId="{0F47C6F9-86E5-4D67-AED4-0837BD435D10}" type="presParOf" srcId="{8B2FD41B-6564-4B5F-96C3-2BAA1FC15FF1}" destId="{B857444B-37B8-4F91-A838-5C5AD321442F}" srcOrd="1" destOrd="0" presId="urn:microsoft.com/office/officeart/2005/8/layout/lProcess2"/>
    <dgm:cxn modelId="{75408FB8-4AA1-48C7-86D2-95E8473CEE9B}" type="presParOf" srcId="{8B2FD41B-6564-4B5F-96C3-2BAA1FC15FF1}" destId="{590BEA8A-0FA3-47E6-ADF9-ACBA3C238829}" srcOrd="2" destOrd="0" presId="urn:microsoft.com/office/officeart/2005/8/layout/lProcess2"/>
    <dgm:cxn modelId="{27F67C14-3E51-4AC1-8470-21D0816D7FD9}" type="presParOf" srcId="{590BEA8A-0FA3-47E6-ADF9-ACBA3C238829}" destId="{F306A15C-325F-41AB-8435-3C9C406F074E}" srcOrd="0" destOrd="0" presId="urn:microsoft.com/office/officeart/2005/8/layout/lProcess2"/>
    <dgm:cxn modelId="{F7201C84-6A0A-4792-B46A-CC1405813A60}" type="presParOf" srcId="{F306A15C-325F-41AB-8435-3C9C406F074E}" destId="{2B1AE4C1-3582-412D-ABC0-7BD31525F582}" srcOrd="0" destOrd="0" presId="urn:microsoft.com/office/officeart/2005/8/layout/lProcess2"/>
    <dgm:cxn modelId="{C142C1AF-05D5-4567-BC30-7D9C577B2460}" type="presParOf" srcId="{F306A15C-325F-41AB-8435-3C9C406F074E}" destId="{1B9168B8-D5F4-4763-8B41-F992CE755A08}" srcOrd="1" destOrd="0" presId="urn:microsoft.com/office/officeart/2005/8/layout/lProcess2"/>
    <dgm:cxn modelId="{52C63893-EFB3-436A-B659-E1FF6315682C}" type="presParOf" srcId="{F306A15C-325F-41AB-8435-3C9C406F074E}" destId="{7ACB8260-6F17-46C7-8618-612F3338C2E6}" srcOrd="2" destOrd="0" presId="urn:microsoft.com/office/officeart/2005/8/layout/lProcess2"/>
    <dgm:cxn modelId="{73FEAE53-8D01-4ACA-981E-E38A8D17494B}" type="presParOf" srcId="{F306A15C-325F-41AB-8435-3C9C406F074E}" destId="{016572A6-6BA2-4DBA-A43A-3DA9D0893B0F}" srcOrd="3" destOrd="0" presId="urn:microsoft.com/office/officeart/2005/8/layout/lProcess2"/>
    <dgm:cxn modelId="{2F2BBD77-C6CA-4C3A-A5C0-751C1FAF4D7E}" type="presParOf" srcId="{F306A15C-325F-41AB-8435-3C9C406F074E}" destId="{4A36DEDD-FA95-4152-8BB1-3D90940CCCD2}" srcOrd="4" destOrd="0" presId="urn:microsoft.com/office/officeart/2005/8/layout/lProcess2"/>
    <dgm:cxn modelId="{70E8F3BE-DAD8-4A2C-A314-CB405C83FE33}" type="presParOf" srcId="{1DE91628-5260-4C53-8825-0391C39683D7}" destId="{5124C2EA-2CCE-4958-A400-3B0678605F9A}" srcOrd="1" destOrd="0" presId="urn:microsoft.com/office/officeart/2005/8/layout/lProcess2"/>
    <dgm:cxn modelId="{77E1C5FD-04A3-4CD9-B89A-F4A0E6FF9C89}" type="presParOf" srcId="{1DE91628-5260-4C53-8825-0391C39683D7}" destId="{C8615325-2D11-4C01-AB17-5B146B4EAE82}" srcOrd="2" destOrd="0" presId="urn:microsoft.com/office/officeart/2005/8/layout/lProcess2"/>
    <dgm:cxn modelId="{84920BAC-2F81-4B3A-A0EB-CFD0BFC9510D}" type="presParOf" srcId="{C8615325-2D11-4C01-AB17-5B146B4EAE82}" destId="{FA0A9EA8-EDC7-405A-A6CC-3498060CE14C}" srcOrd="0" destOrd="0" presId="urn:microsoft.com/office/officeart/2005/8/layout/lProcess2"/>
    <dgm:cxn modelId="{1C71AFB2-EC1B-42A2-8E00-A9437DFDC0E4}" type="presParOf" srcId="{C8615325-2D11-4C01-AB17-5B146B4EAE82}" destId="{A54B9778-CE0A-4997-8E6C-3B4DBE3196DC}" srcOrd="1" destOrd="0" presId="urn:microsoft.com/office/officeart/2005/8/layout/lProcess2"/>
    <dgm:cxn modelId="{EC746693-49A0-475B-90FB-634B5876A6E7}" type="presParOf" srcId="{C8615325-2D11-4C01-AB17-5B146B4EAE82}" destId="{433203B5-8499-4CF1-A915-9C8610B43513}" srcOrd="2" destOrd="0" presId="urn:microsoft.com/office/officeart/2005/8/layout/lProcess2"/>
    <dgm:cxn modelId="{4FB177CF-58E5-43D3-99E5-27B24BF46097}" type="presParOf" srcId="{433203B5-8499-4CF1-A915-9C8610B43513}" destId="{AD7CD40B-CF5A-44E9-9EAB-8BABA573A973}" srcOrd="0" destOrd="0" presId="urn:microsoft.com/office/officeart/2005/8/layout/lProcess2"/>
    <dgm:cxn modelId="{257912D1-5D8A-4487-9098-CECE8A310D03}" type="presParOf" srcId="{AD7CD40B-CF5A-44E9-9EAB-8BABA573A973}" destId="{4DFF7380-5991-4963-82DA-9091C48D30AC}" srcOrd="0" destOrd="0" presId="urn:microsoft.com/office/officeart/2005/8/layout/lProcess2"/>
    <dgm:cxn modelId="{C121DFED-B647-4867-962E-4589FC56292D}" type="presParOf" srcId="{AD7CD40B-CF5A-44E9-9EAB-8BABA573A973}" destId="{D2BBF5EC-4D6A-405E-BAAC-ED7A1456DE39}" srcOrd="1" destOrd="0" presId="urn:microsoft.com/office/officeart/2005/8/layout/lProcess2"/>
    <dgm:cxn modelId="{E7B232D7-7E12-459F-87BF-EE41099651D6}" type="presParOf" srcId="{AD7CD40B-CF5A-44E9-9EAB-8BABA573A973}" destId="{96CB2222-C265-4C8D-99BB-F9066160E747}" srcOrd="2" destOrd="0" presId="urn:microsoft.com/office/officeart/2005/8/layout/lProcess2"/>
    <dgm:cxn modelId="{33804854-84A7-4F1E-8808-805AB442524B}" type="presParOf" srcId="{AD7CD40B-CF5A-44E9-9EAB-8BABA573A973}" destId="{63F9533B-B6F5-4FD9-BD39-9AEE914E128B}" srcOrd="3" destOrd="0" presId="urn:microsoft.com/office/officeart/2005/8/layout/lProcess2"/>
    <dgm:cxn modelId="{A93AA1FF-2BB7-4C62-A02E-DFBD1003F210}" type="presParOf" srcId="{AD7CD40B-CF5A-44E9-9EAB-8BABA573A973}" destId="{7D6B9AEC-F9F1-4B33-A9EF-91F84EDEAC1E}" srcOrd="4" destOrd="0" presId="urn:microsoft.com/office/officeart/2005/8/layout/lProcess2"/>
    <dgm:cxn modelId="{B1E43B02-BF44-4DBD-AC80-F37EABFD6AF2}" type="presParOf" srcId="{AD7CD40B-CF5A-44E9-9EAB-8BABA573A973}" destId="{957F5FCF-1A81-44BF-88D1-62BAE514E799}" srcOrd="5" destOrd="0" presId="urn:microsoft.com/office/officeart/2005/8/layout/lProcess2"/>
    <dgm:cxn modelId="{DAA9AE4C-ACCA-47AE-A40E-7072FC778E6C}" type="presParOf" srcId="{AD7CD40B-CF5A-44E9-9EAB-8BABA573A973}" destId="{C79DAAB9-1DE5-4EED-83D0-2253CD49E5D6}" srcOrd="6" destOrd="0" presId="urn:microsoft.com/office/officeart/2005/8/layout/lProcess2"/>
    <dgm:cxn modelId="{671868D6-3073-4E0F-BC44-2776F06577FC}" type="presParOf" srcId="{1DE91628-5260-4C53-8825-0391C39683D7}" destId="{0EB951EF-EA32-41AF-9690-4AB3B16E41D2}" srcOrd="3" destOrd="0" presId="urn:microsoft.com/office/officeart/2005/8/layout/lProcess2"/>
    <dgm:cxn modelId="{027225BB-BB1C-429B-B85A-346C3FE887FF}" type="presParOf" srcId="{1DE91628-5260-4C53-8825-0391C39683D7}" destId="{879296A7-0252-48F9-906C-CE0CC9F21A13}" srcOrd="4" destOrd="0" presId="urn:microsoft.com/office/officeart/2005/8/layout/lProcess2"/>
    <dgm:cxn modelId="{8F3EF7DC-4644-4D15-BC09-5F77DBE9F57C}" type="presParOf" srcId="{879296A7-0252-48F9-906C-CE0CC9F21A13}" destId="{F3465972-6E42-494D-B681-603FAB575992}" srcOrd="0" destOrd="0" presId="urn:microsoft.com/office/officeart/2005/8/layout/lProcess2"/>
    <dgm:cxn modelId="{CEDD5CCC-78B3-48A8-A766-8CB781FB717E}" type="presParOf" srcId="{879296A7-0252-48F9-906C-CE0CC9F21A13}" destId="{E9649017-77C0-4111-9BA7-CBF0B122E143}" srcOrd="1" destOrd="0" presId="urn:microsoft.com/office/officeart/2005/8/layout/lProcess2"/>
    <dgm:cxn modelId="{DDC19832-44D8-469B-A640-C2687F5D570E}" type="presParOf" srcId="{879296A7-0252-48F9-906C-CE0CC9F21A13}" destId="{39720359-749F-4A1C-8D8E-FACDB1F181E3}" srcOrd="2" destOrd="0" presId="urn:microsoft.com/office/officeart/2005/8/layout/lProcess2"/>
    <dgm:cxn modelId="{C2315D4F-7BA0-4CEB-BE48-25FD3EE2B358}" type="presParOf" srcId="{39720359-749F-4A1C-8D8E-FACDB1F181E3}" destId="{2CA6CB65-3617-41AA-870F-DE555D0D0112}" srcOrd="0" destOrd="0" presId="urn:microsoft.com/office/officeart/2005/8/layout/lProcess2"/>
    <dgm:cxn modelId="{3EC3A041-A5FC-4160-89DE-3593CA72CAD0}" type="presParOf" srcId="{2CA6CB65-3617-41AA-870F-DE555D0D0112}" destId="{730B5C96-D8D9-47B6-B68A-ACD149B94902}" srcOrd="0" destOrd="0" presId="urn:microsoft.com/office/officeart/2005/8/layout/lProcess2"/>
    <dgm:cxn modelId="{3E19F14E-3394-474A-9B03-A9418937B4ED}" type="presParOf" srcId="{2CA6CB65-3617-41AA-870F-DE555D0D0112}" destId="{5083699C-FFE9-4536-9BA6-0DAB3AB3AF81}" srcOrd="1" destOrd="0" presId="urn:microsoft.com/office/officeart/2005/8/layout/lProcess2"/>
    <dgm:cxn modelId="{65818EB2-74BF-4B68-871B-DD4630388BFB}" type="presParOf" srcId="{2CA6CB65-3617-41AA-870F-DE555D0D0112}" destId="{ABAD754B-AD4C-4E40-96A8-6E535051F63E}" srcOrd="2" destOrd="0" presId="urn:microsoft.com/office/officeart/2005/8/layout/lProcess2"/>
    <dgm:cxn modelId="{5A6CC2F5-E2D9-447E-8DB6-97B3C8E2B8A0}" type="presParOf" srcId="{2CA6CB65-3617-41AA-870F-DE555D0D0112}" destId="{EBC91C39-66F6-4BE1-A6FD-1E733E236A76}" srcOrd="3" destOrd="0" presId="urn:microsoft.com/office/officeart/2005/8/layout/lProcess2"/>
    <dgm:cxn modelId="{33F04E4F-C75B-4E08-A798-61AD4C952DAE}" type="presParOf" srcId="{2CA6CB65-3617-41AA-870F-DE555D0D0112}" destId="{4ABC7B70-C644-4F2D-98CD-AD9181A2B06B}" srcOrd="4" destOrd="0" presId="urn:microsoft.com/office/officeart/2005/8/layout/lProcess2"/>
    <dgm:cxn modelId="{31C33608-18FE-4D7B-BB04-6AD33F8867BA}" type="presParOf" srcId="{1DE91628-5260-4C53-8825-0391C39683D7}" destId="{DDA99878-3B86-4697-980D-BA9A43322F7A}" srcOrd="5" destOrd="0" presId="urn:microsoft.com/office/officeart/2005/8/layout/lProcess2"/>
    <dgm:cxn modelId="{0F0858A3-97E7-4A41-B63D-B9EA33DCBA19}" type="presParOf" srcId="{1DE91628-5260-4C53-8825-0391C39683D7}" destId="{FE0EDABE-0B16-4E18-9CB2-417DC97A68B9}" srcOrd="6" destOrd="0" presId="urn:microsoft.com/office/officeart/2005/8/layout/lProcess2"/>
    <dgm:cxn modelId="{C82A10C1-D56B-4E81-943A-F4499AF6C9BD}" type="presParOf" srcId="{FE0EDABE-0B16-4E18-9CB2-417DC97A68B9}" destId="{7A6FD6FE-473A-4BE2-A6B7-EC52B6353C22}" srcOrd="0" destOrd="0" presId="urn:microsoft.com/office/officeart/2005/8/layout/lProcess2"/>
    <dgm:cxn modelId="{A03A12F6-3F16-4262-94B2-893E045D3C25}" type="presParOf" srcId="{FE0EDABE-0B16-4E18-9CB2-417DC97A68B9}" destId="{8790BB17-6F5F-43FF-9E5B-36FA27A1CF62}" srcOrd="1" destOrd="0" presId="urn:microsoft.com/office/officeart/2005/8/layout/lProcess2"/>
    <dgm:cxn modelId="{12552A2E-D03E-473A-8C5B-014078CAAB64}" type="presParOf" srcId="{FE0EDABE-0B16-4E18-9CB2-417DC97A68B9}" destId="{25C5DD92-97E6-446D-988F-987303EEF015}" srcOrd="2" destOrd="0" presId="urn:microsoft.com/office/officeart/2005/8/layout/lProcess2"/>
    <dgm:cxn modelId="{8052E693-8A61-4849-96BC-15755FB04897}" type="presParOf" srcId="{25C5DD92-97E6-446D-988F-987303EEF015}" destId="{3CF51B73-4E52-4E5D-BE5B-402F8111461B}" srcOrd="0" destOrd="0" presId="urn:microsoft.com/office/officeart/2005/8/layout/lProcess2"/>
    <dgm:cxn modelId="{DADF0EEB-A2D2-4FE0-8C91-48AF3BE746CC}" type="presParOf" srcId="{3CF51B73-4E52-4E5D-BE5B-402F8111461B}" destId="{157DE200-E48E-42B6-868F-F25B2AAC634D}" srcOrd="0" destOrd="0" presId="urn:microsoft.com/office/officeart/2005/8/layout/lProcess2"/>
    <dgm:cxn modelId="{D411D761-44C8-4047-815B-6DB368180BD8}" type="presParOf" srcId="{3CF51B73-4E52-4E5D-BE5B-402F8111461B}" destId="{CADC9CA1-3F42-456C-9EE6-B78FFABAA2E3}" srcOrd="1" destOrd="0" presId="urn:microsoft.com/office/officeart/2005/8/layout/lProcess2"/>
    <dgm:cxn modelId="{70B5603F-37D4-4AC0-B9DA-72055F4C1E12}" type="presParOf" srcId="{3CF51B73-4E52-4E5D-BE5B-402F8111461B}" destId="{75D7A21C-A89A-4695-A962-C9F8D17A1D5D}" srcOrd="2" destOrd="0" presId="urn:microsoft.com/office/officeart/2005/8/layout/lProcess2"/>
    <dgm:cxn modelId="{CD1DB0E9-1D3C-4747-A209-58290FBE1C67}" type="presParOf" srcId="{3CF51B73-4E52-4E5D-BE5B-402F8111461B}" destId="{44DF2917-956B-4C19-8AD5-0612C73D3F57}" srcOrd="3" destOrd="0" presId="urn:microsoft.com/office/officeart/2005/8/layout/lProcess2"/>
    <dgm:cxn modelId="{BD087F49-37CB-4DE5-BF50-66BCA51AFB7D}" type="presParOf" srcId="{3CF51B73-4E52-4E5D-BE5B-402F8111461B}" destId="{2F91A8FC-F6A5-4883-8381-EC8D7A8FAADB}" srcOrd="4"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611DFA1-6699-486B-A31D-26CBAA3EF1E2}" type="doc">
      <dgm:prSet loTypeId="urn:microsoft.com/office/officeart/2005/8/layout/vList2" loCatId="list" qsTypeId="urn:microsoft.com/office/officeart/2005/8/quickstyle/simple1#4" qsCatId="simple" csTypeId="urn:microsoft.com/office/officeart/2005/8/colors/accent4_5#1" csCatId="accent4" phldr="1"/>
      <dgm:spPr/>
      <dgm:t>
        <a:bodyPr/>
        <a:lstStyle/>
        <a:p>
          <a:endParaRPr lang="en-GB"/>
        </a:p>
      </dgm:t>
    </dgm:pt>
    <dgm:pt modelId="{9FF0064E-22A4-450E-8E0F-30C6042B35D1}">
      <dgm:prSet phldrT="[Text]"/>
      <dgm:spPr/>
      <dgm:t>
        <a:bodyPr/>
        <a:lstStyle/>
        <a:p>
          <a:pPr>
            <a:buNone/>
          </a:pPr>
          <a:r>
            <a:rPr lang="en-GB" b="1" i="0" noProof="0" dirty="0"/>
            <a:t>What Resilience Services are</a:t>
          </a:r>
          <a:endParaRPr lang="en-GB" noProof="0" dirty="0"/>
        </a:p>
      </dgm:t>
    </dgm:pt>
    <dgm:pt modelId="{A4DD74D7-11FF-4009-BB5C-32CD3AB479C2}" type="parTrans" cxnId="{DEB6C245-1DBC-42EA-8CDB-845E251FECBC}">
      <dgm:prSet/>
      <dgm:spPr/>
      <dgm:t>
        <a:bodyPr/>
        <a:lstStyle/>
        <a:p>
          <a:endParaRPr lang="en-GB"/>
        </a:p>
      </dgm:t>
    </dgm:pt>
    <dgm:pt modelId="{ACD4C26C-F2C6-4974-9713-82BA69DDECDB}" type="sibTrans" cxnId="{DEB6C245-1DBC-42EA-8CDB-845E251FECBC}">
      <dgm:prSet/>
      <dgm:spPr/>
      <dgm:t>
        <a:bodyPr/>
        <a:lstStyle/>
        <a:p>
          <a:endParaRPr lang="en-GB"/>
        </a:p>
      </dgm:t>
    </dgm:pt>
    <dgm:pt modelId="{F13C3365-4500-4B1F-9562-73DBF5B3CEA5}">
      <dgm:prSet/>
      <dgm:spPr/>
      <dgm:t>
        <a:bodyPr/>
        <a:lstStyle/>
        <a:p>
          <a:pPr>
            <a:buFont typeface="Arial" panose="020B0604020202020204" pitchFamily="34" charset="0"/>
            <a:buChar char="•"/>
          </a:pPr>
          <a:r>
            <a:rPr lang="en-GB" b="0" i="0" noProof="0" dirty="0"/>
            <a:t>Targeted support that helps residents move from crisis response to longer-term stability.</a:t>
          </a:r>
        </a:p>
      </dgm:t>
    </dgm:pt>
    <dgm:pt modelId="{39F49AA4-2EBA-42D5-B508-73E25A368480}" type="parTrans" cxnId="{E9FB0D7E-91F3-4D6C-829F-2306816EFECD}">
      <dgm:prSet/>
      <dgm:spPr/>
      <dgm:t>
        <a:bodyPr/>
        <a:lstStyle/>
        <a:p>
          <a:endParaRPr lang="en-GB"/>
        </a:p>
      </dgm:t>
    </dgm:pt>
    <dgm:pt modelId="{AC90908C-E8B7-4531-B688-E40FB6EC3F60}" type="sibTrans" cxnId="{E9FB0D7E-91F3-4D6C-829F-2306816EFECD}">
      <dgm:prSet/>
      <dgm:spPr/>
      <dgm:t>
        <a:bodyPr/>
        <a:lstStyle/>
        <a:p>
          <a:endParaRPr lang="en-GB"/>
        </a:p>
      </dgm:t>
    </dgm:pt>
    <dgm:pt modelId="{D1FA28D1-3452-44BC-9429-94C0CD699340}">
      <dgm:prSet/>
      <dgm:spPr/>
      <dgm:t>
        <a:bodyPr/>
        <a:lstStyle/>
        <a:p>
          <a:pPr>
            <a:buFont typeface="Arial" panose="020B0604020202020204" pitchFamily="34" charset="0"/>
            <a:buChar char="•"/>
          </a:pPr>
          <a:r>
            <a:rPr lang="en-GB" b="0" i="0" noProof="0" dirty="0"/>
            <a:t>Services that address the financial drivers of hardship, such as debt, low income, benefit issues, energy costs, budgeting pressures and material deprivation.</a:t>
          </a:r>
        </a:p>
      </dgm:t>
    </dgm:pt>
    <dgm:pt modelId="{806257F1-19C2-46AB-8D6A-160293A1BB33}" type="parTrans" cxnId="{D879576D-BF01-4755-95A7-713E1EDA4C9A}">
      <dgm:prSet/>
      <dgm:spPr/>
      <dgm:t>
        <a:bodyPr/>
        <a:lstStyle/>
        <a:p>
          <a:endParaRPr lang="en-GB"/>
        </a:p>
      </dgm:t>
    </dgm:pt>
    <dgm:pt modelId="{C2F39A95-4A92-4DD2-A372-B3A1DD94714C}" type="sibTrans" cxnId="{D879576D-BF01-4755-95A7-713E1EDA4C9A}">
      <dgm:prSet/>
      <dgm:spPr/>
      <dgm:t>
        <a:bodyPr/>
        <a:lstStyle/>
        <a:p>
          <a:endParaRPr lang="en-GB"/>
        </a:p>
      </dgm:t>
    </dgm:pt>
    <dgm:pt modelId="{3B86FEEE-4841-4EDF-97E0-FF89A765A72F}">
      <dgm:prSet/>
      <dgm:spPr/>
      <dgm:t>
        <a:bodyPr/>
        <a:lstStyle/>
        <a:p>
          <a:pPr>
            <a:buFont typeface="Arial" panose="020B0604020202020204" pitchFamily="34" charset="0"/>
            <a:buChar char="•"/>
          </a:pPr>
          <a:r>
            <a:rPr lang="en-GB" b="0" i="0" noProof="0" dirty="0"/>
            <a:t>Support that can show measurable impact against DWP outcomes.</a:t>
          </a:r>
        </a:p>
      </dgm:t>
    </dgm:pt>
    <dgm:pt modelId="{0E8BA6B7-AD79-49C6-BE7D-7A39C40F269D}" type="parTrans" cxnId="{4017067F-E795-4CA9-A2FF-74D814ECE0C9}">
      <dgm:prSet/>
      <dgm:spPr/>
      <dgm:t>
        <a:bodyPr/>
        <a:lstStyle/>
        <a:p>
          <a:endParaRPr lang="en-GB"/>
        </a:p>
      </dgm:t>
    </dgm:pt>
    <dgm:pt modelId="{012EBF48-BAF4-4694-8C6A-17CA2E17DE0B}" type="sibTrans" cxnId="{4017067F-E795-4CA9-A2FF-74D814ECE0C9}">
      <dgm:prSet/>
      <dgm:spPr/>
      <dgm:t>
        <a:bodyPr/>
        <a:lstStyle/>
        <a:p>
          <a:endParaRPr lang="en-GB"/>
        </a:p>
      </dgm:t>
    </dgm:pt>
    <dgm:pt modelId="{8A9AE38E-310F-405A-9F34-EE928CF2CDCA}">
      <dgm:prSet/>
      <dgm:spPr/>
      <dgm:t>
        <a:bodyPr/>
        <a:lstStyle/>
        <a:p>
          <a:pPr>
            <a:buFont typeface="Arial" panose="020B0604020202020204" pitchFamily="34" charset="0"/>
            <a:buChar char="•"/>
          </a:pPr>
          <a:r>
            <a:rPr lang="en-GB" b="0" i="0" noProof="0" dirty="0"/>
            <a:t>A route into quality advice, practical help and casework where residents need more than a one-off payment.</a:t>
          </a:r>
        </a:p>
      </dgm:t>
    </dgm:pt>
    <dgm:pt modelId="{3107BB48-2720-41B1-9FE9-68927FF05EB0}" type="parTrans" cxnId="{8AF669C5-4804-4ECF-8D4B-FD01B4495282}">
      <dgm:prSet/>
      <dgm:spPr/>
      <dgm:t>
        <a:bodyPr/>
        <a:lstStyle/>
        <a:p>
          <a:endParaRPr lang="en-GB"/>
        </a:p>
      </dgm:t>
    </dgm:pt>
    <dgm:pt modelId="{09FAEE0C-1722-4E17-990D-8F350855AA3F}" type="sibTrans" cxnId="{8AF669C5-4804-4ECF-8D4B-FD01B4495282}">
      <dgm:prSet/>
      <dgm:spPr/>
      <dgm:t>
        <a:bodyPr/>
        <a:lstStyle/>
        <a:p>
          <a:endParaRPr lang="en-GB"/>
        </a:p>
      </dgm:t>
    </dgm:pt>
    <dgm:pt modelId="{CE6135C2-2DA0-4B72-8D85-641D82D9469C}">
      <dgm:prSet/>
      <dgm:spPr/>
      <dgm:t>
        <a:bodyPr/>
        <a:lstStyle/>
        <a:p>
          <a:pPr>
            <a:buNone/>
          </a:pPr>
          <a:r>
            <a:rPr lang="en-GB" b="1" i="0" noProof="0" dirty="0"/>
            <a:t>What Resilience Services are not</a:t>
          </a:r>
          <a:endParaRPr lang="en-GB" b="0" i="0" noProof="0" dirty="0"/>
        </a:p>
      </dgm:t>
    </dgm:pt>
    <dgm:pt modelId="{88627BC4-A15C-4401-A5E5-AD8AD6221C08}" type="parTrans" cxnId="{839ED24F-5B5D-4DF0-848B-4133C273060C}">
      <dgm:prSet/>
      <dgm:spPr/>
      <dgm:t>
        <a:bodyPr/>
        <a:lstStyle/>
        <a:p>
          <a:endParaRPr lang="en-GB"/>
        </a:p>
      </dgm:t>
    </dgm:pt>
    <dgm:pt modelId="{DB7B1E38-5952-4132-8836-1AD9691851F0}" type="sibTrans" cxnId="{839ED24F-5B5D-4DF0-848B-4133C273060C}">
      <dgm:prSet/>
      <dgm:spPr/>
      <dgm:t>
        <a:bodyPr/>
        <a:lstStyle/>
        <a:p>
          <a:endParaRPr lang="en-GB"/>
        </a:p>
      </dgm:t>
    </dgm:pt>
    <dgm:pt modelId="{52F5E1C0-D4EA-4CE3-8E1B-9A478C400B63}">
      <dgm:prSet/>
      <dgm:spPr/>
      <dgm:t>
        <a:bodyPr/>
        <a:lstStyle/>
        <a:p>
          <a:pPr>
            <a:buFont typeface="Arial" panose="020B0604020202020204" pitchFamily="34" charset="0"/>
            <a:buChar char="•"/>
          </a:pPr>
          <a:r>
            <a:rPr lang="en-GB" b="0" i="0" noProof="0" dirty="0"/>
            <a:t>General wellbeing, social or community activity without a clear financial resilience outcome.</a:t>
          </a:r>
        </a:p>
      </dgm:t>
    </dgm:pt>
    <dgm:pt modelId="{87FD0462-C533-49CB-A9A8-D46884F007FA}" type="parTrans" cxnId="{47AE4F9D-5060-4F50-AE16-D1CADA304BBB}">
      <dgm:prSet/>
      <dgm:spPr/>
      <dgm:t>
        <a:bodyPr/>
        <a:lstStyle/>
        <a:p>
          <a:endParaRPr lang="en-GB"/>
        </a:p>
      </dgm:t>
    </dgm:pt>
    <dgm:pt modelId="{4DFCF42D-9534-42C2-9BA5-7CA9373FC2AC}" type="sibTrans" cxnId="{47AE4F9D-5060-4F50-AE16-D1CADA304BBB}">
      <dgm:prSet/>
      <dgm:spPr/>
      <dgm:t>
        <a:bodyPr/>
        <a:lstStyle/>
        <a:p>
          <a:endParaRPr lang="en-GB"/>
        </a:p>
      </dgm:t>
    </dgm:pt>
    <dgm:pt modelId="{09F9F381-9659-4ED3-8D6B-C8CE79629410}">
      <dgm:prSet/>
      <dgm:spPr/>
      <dgm:t>
        <a:bodyPr/>
        <a:lstStyle/>
        <a:p>
          <a:pPr>
            <a:buFont typeface="Arial" panose="020B0604020202020204" pitchFamily="34" charset="0"/>
            <a:buChar char="•"/>
          </a:pPr>
          <a:r>
            <a:rPr lang="en-GB" b="0" i="0" noProof="0" dirty="0"/>
            <a:t>One-off crisis responses (these sit within Crisis Support Payments).</a:t>
          </a:r>
        </a:p>
      </dgm:t>
    </dgm:pt>
    <dgm:pt modelId="{7B80832A-12D4-4679-98ED-C7C52155D19C}" type="parTrans" cxnId="{5864F56C-983E-4455-86CE-409A59BD3610}">
      <dgm:prSet/>
      <dgm:spPr/>
      <dgm:t>
        <a:bodyPr/>
        <a:lstStyle/>
        <a:p>
          <a:endParaRPr lang="en-GB"/>
        </a:p>
      </dgm:t>
    </dgm:pt>
    <dgm:pt modelId="{3BC90161-0BF7-4113-8BFD-30DB5FD9C071}" type="sibTrans" cxnId="{5864F56C-983E-4455-86CE-409A59BD3610}">
      <dgm:prSet/>
      <dgm:spPr/>
      <dgm:t>
        <a:bodyPr/>
        <a:lstStyle/>
        <a:p>
          <a:endParaRPr lang="en-GB"/>
        </a:p>
      </dgm:t>
    </dgm:pt>
    <dgm:pt modelId="{46F9800A-E090-432A-A47C-691F00F1E782}">
      <dgm:prSet/>
      <dgm:spPr/>
      <dgm:t>
        <a:bodyPr/>
        <a:lstStyle/>
        <a:p>
          <a:pPr>
            <a:buFont typeface="Arial" panose="020B0604020202020204" pitchFamily="34" charset="0"/>
            <a:buChar char="•"/>
          </a:pPr>
          <a:r>
            <a:rPr lang="en-GB" b="0" i="0" noProof="0" dirty="0"/>
            <a:t>Standalone signposting with no follow-up, referral pathway or measurable outcome.</a:t>
          </a:r>
        </a:p>
      </dgm:t>
    </dgm:pt>
    <dgm:pt modelId="{E83279B3-6F8C-48BC-98DD-799E14CCC35F}" type="parTrans" cxnId="{5AAE3788-5D2C-4AA1-97B5-73277A0865E5}">
      <dgm:prSet/>
      <dgm:spPr/>
      <dgm:t>
        <a:bodyPr/>
        <a:lstStyle/>
        <a:p>
          <a:endParaRPr lang="en-GB"/>
        </a:p>
      </dgm:t>
    </dgm:pt>
    <dgm:pt modelId="{70B3DEF6-EE62-4501-A450-247DBC2D0ED6}" type="sibTrans" cxnId="{5AAE3788-5D2C-4AA1-97B5-73277A0865E5}">
      <dgm:prSet/>
      <dgm:spPr/>
      <dgm:t>
        <a:bodyPr/>
        <a:lstStyle/>
        <a:p>
          <a:endParaRPr lang="en-GB"/>
        </a:p>
      </dgm:t>
    </dgm:pt>
    <dgm:pt modelId="{26493E75-38EF-4B8A-B0D3-12C6A5E21B8A}">
      <dgm:prSet/>
      <dgm:spPr/>
      <dgm:t>
        <a:bodyPr/>
        <a:lstStyle/>
        <a:p>
          <a:pPr>
            <a:buFont typeface="Arial" panose="020B0604020202020204" pitchFamily="34" charset="0"/>
            <a:buChar char="•"/>
          </a:pPr>
          <a:r>
            <a:rPr lang="en-GB" b="0" i="0" noProof="0" dirty="0"/>
            <a:t>Funding for activity that cannot show how it reduces hardship or future crisis.</a:t>
          </a:r>
        </a:p>
      </dgm:t>
    </dgm:pt>
    <dgm:pt modelId="{9287F5E3-DEBD-4C13-B63D-C6ECC9B32810}" type="parTrans" cxnId="{53E19AF7-B1B7-4961-8C36-798085098348}">
      <dgm:prSet/>
      <dgm:spPr/>
      <dgm:t>
        <a:bodyPr/>
        <a:lstStyle/>
        <a:p>
          <a:endParaRPr lang="en-GB"/>
        </a:p>
      </dgm:t>
    </dgm:pt>
    <dgm:pt modelId="{2A45964F-C746-4E2E-B6DA-78FDC053B022}" type="sibTrans" cxnId="{53E19AF7-B1B7-4961-8C36-798085098348}">
      <dgm:prSet/>
      <dgm:spPr/>
      <dgm:t>
        <a:bodyPr/>
        <a:lstStyle/>
        <a:p>
          <a:endParaRPr lang="en-GB"/>
        </a:p>
      </dgm:t>
    </dgm:pt>
    <dgm:pt modelId="{2EA905C2-B831-4121-B41C-1D93A6C6AA1E}" type="pres">
      <dgm:prSet presAssocID="{E611DFA1-6699-486B-A31D-26CBAA3EF1E2}" presName="linear" presStyleCnt="0">
        <dgm:presLayoutVars>
          <dgm:animLvl val="lvl"/>
          <dgm:resizeHandles val="exact"/>
        </dgm:presLayoutVars>
      </dgm:prSet>
      <dgm:spPr/>
    </dgm:pt>
    <dgm:pt modelId="{520725F5-7FD8-45C4-AF7F-91576F333108}" type="pres">
      <dgm:prSet presAssocID="{9FF0064E-22A4-450E-8E0F-30C6042B35D1}" presName="parentText" presStyleLbl="node1" presStyleIdx="0" presStyleCnt="2">
        <dgm:presLayoutVars>
          <dgm:chMax val="0"/>
          <dgm:bulletEnabled val="1"/>
        </dgm:presLayoutVars>
      </dgm:prSet>
      <dgm:spPr/>
    </dgm:pt>
    <dgm:pt modelId="{0448A0C3-679F-4877-8A8C-F4D4E86CE16B}" type="pres">
      <dgm:prSet presAssocID="{9FF0064E-22A4-450E-8E0F-30C6042B35D1}" presName="childText" presStyleLbl="revTx" presStyleIdx="0" presStyleCnt="2">
        <dgm:presLayoutVars>
          <dgm:bulletEnabled val="1"/>
        </dgm:presLayoutVars>
      </dgm:prSet>
      <dgm:spPr/>
    </dgm:pt>
    <dgm:pt modelId="{81A7CE27-E4B3-4ED3-828C-716F03350E8D}" type="pres">
      <dgm:prSet presAssocID="{CE6135C2-2DA0-4B72-8D85-641D82D9469C}" presName="parentText" presStyleLbl="node1" presStyleIdx="1" presStyleCnt="2">
        <dgm:presLayoutVars>
          <dgm:chMax val="0"/>
          <dgm:bulletEnabled val="1"/>
        </dgm:presLayoutVars>
      </dgm:prSet>
      <dgm:spPr/>
    </dgm:pt>
    <dgm:pt modelId="{84A08444-DA70-4ABC-BAFA-3BAA7AB0A743}" type="pres">
      <dgm:prSet presAssocID="{CE6135C2-2DA0-4B72-8D85-641D82D9469C}" presName="childText" presStyleLbl="revTx" presStyleIdx="1" presStyleCnt="2">
        <dgm:presLayoutVars>
          <dgm:bulletEnabled val="1"/>
        </dgm:presLayoutVars>
      </dgm:prSet>
      <dgm:spPr/>
    </dgm:pt>
  </dgm:ptLst>
  <dgm:cxnLst>
    <dgm:cxn modelId="{67E73F2F-CA65-4D9D-86BD-9E129BE3B6EE}" type="presOf" srcId="{CE6135C2-2DA0-4B72-8D85-641D82D9469C}" destId="{81A7CE27-E4B3-4ED3-828C-716F03350E8D}" srcOrd="0" destOrd="0" presId="urn:microsoft.com/office/officeart/2005/8/layout/vList2"/>
    <dgm:cxn modelId="{A2F9843A-7A93-4324-A7A9-B53CE3453741}" type="presOf" srcId="{52F5E1C0-D4EA-4CE3-8E1B-9A478C400B63}" destId="{84A08444-DA70-4ABC-BAFA-3BAA7AB0A743}" srcOrd="0" destOrd="0" presId="urn:microsoft.com/office/officeart/2005/8/layout/vList2"/>
    <dgm:cxn modelId="{E9DD023D-35E6-4D7C-A0F0-EF482711D82C}" type="presOf" srcId="{E611DFA1-6699-486B-A31D-26CBAA3EF1E2}" destId="{2EA905C2-B831-4121-B41C-1D93A6C6AA1E}" srcOrd="0" destOrd="0" presId="urn:microsoft.com/office/officeart/2005/8/layout/vList2"/>
    <dgm:cxn modelId="{DEB6C245-1DBC-42EA-8CDB-845E251FECBC}" srcId="{E611DFA1-6699-486B-A31D-26CBAA3EF1E2}" destId="{9FF0064E-22A4-450E-8E0F-30C6042B35D1}" srcOrd="0" destOrd="0" parTransId="{A4DD74D7-11FF-4009-BB5C-32CD3AB479C2}" sibTransId="{ACD4C26C-F2C6-4974-9713-82BA69DDECDB}"/>
    <dgm:cxn modelId="{E57BAF47-512D-454E-9519-A186BE837986}" type="presOf" srcId="{46F9800A-E090-432A-A47C-691F00F1E782}" destId="{84A08444-DA70-4ABC-BAFA-3BAA7AB0A743}" srcOrd="0" destOrd="2" presId="urn:microsoft.com/office/officeart/2005/8/layout/vList2"/>
    <dgm:cxn modelId="{5864F56C-983E-4455-86CE-409A59BD3610}" srcId="{CE6135C2-2DA0-4B72-8D85-641D82D9469C}" destId="{09F9F381-9659-4ED3-8D6B-C8CE79629410}" srcOrd="1" destOrd="0" parTransId="{7B80832A-12D4-4679-98ED-C7C52155D19C}" sibTransId="{3BC90161-0BF7-4113-8BFD-30DB5FD9C071}"/>
    <dgm:cxn modelId="{D879576D-BF01-4755-95A7-713E1EDA4C9A}" srcId="{9FF0064E-22A4-450E-8E0F-30C6042B35D1}" destId="{D1FA28D1-3452-44BC-9429-94C0CD699340}" srcOrd="1" destOrd="0" parTransId="{806257F1-19C2-46AB-8D6A-160293A1BB33}" sibTransId="{C2F39A95-4A92-4DD2-A372-B3A1DD94714C}"/>
    <dgm:cxn modelId="{839ED24F-5B5D-4DF0-848B-4133C273060C}" srcId="{E611DFA1-6699-486B-A31D-26CBAA3EF1E2}" destId="{CE6135C2-2DA0-4B72-8D85-641D82D9469C}" srcOrd="1" destOrd="0" parTransId="{88627BC4-A15C-4401-A5E5-AD8AD6221C08}" sibTransId="{DB7B1E38-5952-4132-8836-1AD9691851F0}"/>
    <dgm:cxn modelId="{6F701D55-73DB-43E3-B096-84BC986AF206}" type="presOf" srcId="{9FF0064E-22A4-450E-8E0F-30C6042B35D1}" destId="{520725F5-7FD8-45C4-AF7F-91576F333108}" srcOrd="0" destOrd="0" presId="urn:microsoft.com/office/officeart/2005/8/layout/vList2"/>
    <dgm:cxn modelId="{E9FB0D7E-91F3-4D6C-829F-2306816EFECD}" srcId="{9FF0064E-22A4-450E-8E0F-30C6042B35D1}" destId="{F13C3365-4500-4B1F-9562-73DBF5B3CEA5}" srcOrd="0" destOrd="0" parTransId="{39F49AA4-2EBA-42D5-B508-73E25A368480}" sibTransId="{AC90908C-E8B7-4531-B688-E40FB6EC3F60}"/>
    <dgm:cxn modelId="{4017067F-E795-4CA9-A2FF-74D814ECE0C9}" srcId="{9FF0064E-22A4-450E-8E0F-30C6042B35D1}" destId="{3B86FEEE-4841-4EDF-97E0-FF89A765A72F}" srcOrd="2" destOrd="0" parTransId="{0E8BA6B7-AD79-49C6-BE7D-7A39C40F269D}" sibTransId="{012EBF48-BAF4-4694-8C6A-17CA2E17DE0B}"/>
    <dgm:cxn modelId="{CADAA186-1D30-44F6-B124-4D3AE67FE21D}" type="presOf" srcId="{D1FA28D1-3452-44BC-9429-94C0CD699340}" destId="{0448A0C3-679F-4877-8A8C-F4D4E86CE16B}" srcOrd="0" destOrd="1" presId="urn:microsoft.com/office/officeart/2005/8/layout/vList2"/>
    <dgm:cxn modelId="{5AAE3788-5D2C-4AA1-97B5-73277A0865E5}" srcId="{CE6135C2-2DA0-4B72-8D85-641D82D9469C}" destId="{46F9800A-E090-432A-A47C-691F00F1E782}" srcOrd="2" destOrd="0" parTransId="{E83279B3-6F8C-48BC-98DD-799E14CCC35F}" sibTransId="{70B3DEF6-EE62-4501-A450-247DBC2D0ED6}"/>
    <dgm:cxn modelId="{47AE4F9D-5060-4F50-AE16-D1CADA304BBB}" srcId="{CE6135C2-2DA0-4B72-8D85-641D82D9469C}" destId="{52F5E1C0-D4EA-4CE3-8E1B-9A478C400B63}" srcOrd="0" destOrd="0" parTransId="{87FD0462-C533-49CB-A9A8-D46884F007FA}" sibTransId="{4DFCF42D-9534-42C2-9BA5-7CA9373FC2AC}"/>
    <dgm:cxn modelId="{7A9FCDA3-D082-4627-9119-0783D9A9556F}" type="presOf" srcId="{3B86FEEE-4841-4EDF-97E0-FF89A765A72F}" destId="{0448A0C3-679F-4877-8A8C-F4D4E86CE16B}" srcOrd="0" destOrd="2" presId="urn:microsoft.com/office/officeart/2005/8/layout/vList2"/>
    <dgm:cxn modelId="{D60A91B4-17FA-4CF6-B65F-B9828D93173E}" type="presOf" srcId="{09F9F381-9659-4ED3-8D6B-C8CE79629410}" destId="{84A08444-DA70-4ABC-BAFA-3BAA7AB0A743}" srcOrd="0" destOrd="1" presId="urn:microsoft.com/office/officeart/2005/8/layout/vList2"/>
    <dgm:cxn modelId="{219282BB-8ACF-46DD-8FF1-ECA76500E0BD}" type="presOf" srcId="{8A9AE38E-310F-405A-9F34-EE928CF2CDCA}" destId="{0448A0C3-679F-4877-8A8C-F4D4E86CE16B}" srcOrd="0" destOrd="3" presId="urn:microsoft.com/office/officeart/2005/8/layout/vList2"/>
    <dgm:cxn modelId="{8AF669C5-4804-4ECF-8D4B-FD01B4495282}" srcId="{9FF0064E-22A4-450E-8E0F-30C6042B35D1}" destId="{8A9AE38E-310F-405A-9F34-EE928CF2CDCA}" srcOrd="3" destOrd="0" parTransId="{3107BB48-2720-41B1-9FE9-68927FF05EB0}" sibTransId="{09FAEE0C-1722-4E17-990D-8F350855AA3F}"/>
    <dgm:cxn modelId="{7A7A53D5-BBEE-4A1A-8D03-267E1591B032}" type="presOf" srcId="{26493E75-38EF-4B8A-B0D3-12C6A5E21B8A}" destId="{84A08444-DA70-4ABC-BAFA-3BAA7AB0A743}" srcOrd="0" destOrd="3" presId="urn:microsoft.com/office/officeart/2005/8/layout/vList2"/>
    <dgm:cxn modelId="{B221BFE4-6E47-4CF9-9A1F-DDAE7F6B21A3}" type="presOf" srcId="{F13C3365-4500-4B1F-9562-73DBF5B3CEA5}" destId="{0448A0C3-679F-4877-8A8C-F4D4E86CE16B}" srcOrd="0" destOrd="0" presId="urn:microsoft.com/office/officeart/2005/8/layout/vList2"/>
    <dgm:cxn modelId="{53E19AF7-B1B7-4961-8C36-798085098348}" srcId="{CE6135C2-2DA0-4B72-8D85-641D82D9469C}" destId="{26493E75-38EF-4B8A-B0D3-12C6A5E21B8A}" srcOrd="3" destOrd="0" parTransId="{9287F5E3-DEBD-4C13-B63D-C6ECC9B32810}" sibTransId="{2A45964F-C746-4E2E-B6DA-78FDC053B022}"/>
    <dgm:cxn modelId="{028D51A8-0AEF-4C9C-BCB0-E2326F518687}" type="presParOf" srcId="{2EA905C2-B831-4121-B41C-1D93A6C6AA1E}" destId="{520725F5-7FD8-45C4-AF7F-91576F333108}" srcOrd="0" destOrd="0" presId="urn:microsoft.com/office/officeart/2005/8/layout/vList2"/>
    <dgm:cxn modelId="{E82BD6AE-5B57-4AB9-9B4B-2E18A808FEAA}" type="presParOf" srcId="{2EA905C2-B831-4121-B41C-1D93A6C6AA1E}" destId="{0448A0C3-679F-4877-8A8C-F4D4E86CE16B}" srcOrd="1" destOrd="0" presId="urn:microsoft.com/office/officeart/2005/8/layout/vList2"/>
    <dgm:cxn modelId="{3C4CFE06-F2B6-43C0-B00E-649B77E8EF7E}" type="presParOf" srcId="{2EA905C2-B831-4121-B41C-1D93A6C6AA1E}" destId="{81A7CE27-E4B3-4ED3-828C-716F03350E8D}" srcOrd="2" destOrd="0" presId="urn:microsoft.com/office/officeart/2005/8/layout/vList2"/>
    <dgm:cxn modelId="{3860E9CB-868C-4D1D-B8CA-1E6B9640676A}" type="presParOf" srcId="{2EA905C2-B831-4121-B41C-1D93A6C6AA1E}" destId="{84A08444-DA70-4ABC-BAFA-3BAA7AB0A743}"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822C9FD-7934-48FA-AA55-314A1865E17B}" type="doc">
      <dgm:prSet loTypeId="urn:microsoft.com/office/officeart/2005/8/layout/target3" loCatId="list" qsTypeId="urn:microsoft.com/office/officeart/2005/8/quickstyle/simple1#5" qsCatId="simple" csTypeId="urn:microsoft.com/office/officeart/2005/8/colors/accent4_4#1" csCatId="accent4" phldr="1"/>
      <dgm:spPr/>
      <dgm:t>
        <a:bodyPr/>
        <a:lstStyle/>
        <a:p>
          <a:endParaRPr lang="en-GB"/>
        </a:p>
      </dgm:t>
    </dgm:pt>
    <dgm:pt modelId="{7B4243B9-989E-4F9C-8409-CDF106D83834}">
      <dgm:prSet phldrT="[Text]"/>
      <dgm:spPr/>
      <dgm:t>
        <a:bodyPr/>
        <a:lstStyle/>
        <a:p>
          <a:pPr>
            <a:buNone/>
          </a:pPr>
          <a:r>
            <a:rPr lang="en-GB" b="1" i="0" noProof="0" dirty="0"/>
            <a:t>Person-centred and realistic</a:t>
          </a:r>
          <a:endParaRPr lang="en-GB" noProof="0" dirty="0"/>
        </a:p>
      </dgm:t>
    </dgm:pt>
    <dgm:pt modelId="{89AA6617-5286-4C0A-A68F-8C7BA9D79EF9}" type="parTrans" cxnId="{FBC80948-FB50-4E26-85ED-F53812319261}">
      <dgm:prSet/>
      <dgm:spPr/>
      <dgm:t>
        <a:bodyPr/>
        <a:lstStyle/>
        <a:p>
          <a:endParaRPr lang="en-GB"/>
        </a:p>
      </dgm:t>
    </dgm:pt>
    <dgm:pt modelId="{C2AF5901-9C7C-4E29-B9D2-7A06A1594624}" type="sibTrans" cxnId="{FBC80948-FB50-4E26-85ED-F53812319261}">
      <dgm:prSet/>
      <dgm:spPr/>
      <dgm:t>
        <a:bodyPr/>
        <a:lstStyle/>
        <a:p>
          <a:endParaRPr lang="en-GB"/>
        </a:p>
      </dgm:t>
    </dgm:pt>
    <dgm:pt modelId="{8D035609-A5D4-4047-9D25-68E0CF46D1A6}">
      <dgm:prSet/>
      <dgm:spPr/>
      <dgm:t>
        <a:bodyPr/>
        <a:lstStyle/>
        <a:p>
          <a:pPr>
            <a:buNone/>
          </a:pPr>
          <a:r>
            <a:rPr lang="en-GB" b="1" i="0" noProof="0" dirty="0"/>
            <a:t>Warm, not passive, referrals</a:t>
          </a:r>
          <a:endParaRPr lang="en-GB" b="0" i="0" noProof="0" dirty="0"/>
        </a:p>
      </dgm:t>
    </dgm:pt>
    <dgm:pt modelId="{FA27E0C0-7EEB-4DCB-8106-1AEA145583B8}" type="parTrans" cxnId="{8A720254-EEEE-483E-B9EF-313F13F064B0}">
      <dgm:prSet/>
      <dgm:spPr/>
      <dgm:t>
        <a:bodyPr/>
        <a:lstStyle/>
        <a:p>
          <a:endParaRPr lang="en-GB"/>
        </a:p>
      </dgm:t>
    </dgm:pt>
    <dgm:pt modelId="{EAB8CEB9-8803-410C-86C4-3A079357ADF5}" type="sibTrans" cxnId="{8A720254-EEEE-483E-B9EF-313F13F064B0}">
      <dgm:prSet/>
      <dgm:spPr/>
      <dgm:t>
        <a:bodyPr/>
        <a:lstStyle/>
        <a:p>
          <a:endParaRPr lang="en-GB"/>
        </a:p>
      </dgm:t>
    </dgm:pt>
    <dgm:pt modelId="{1A680A82-90C0-47A1-9B01-B6B8749A4B32}">
      <dgm:prSet/>
      <dgm:spPr/>
      <dgm:t>
        <a:bodyPr/>
        <a:lstStyle/>
        <a:p>
          <a:pPr>
            <a:buNone/>
          </a:pPr>
          <a:r>
            <a:rPr lang="en-GB" b="1" i="0" noProof="0" dirty="0"/>
            <a:t>Financially focused</a:t>
          </a:r>
          <a:endParaRPr lang="en-GB" b="0" i="0" noProof="0" dirty="0"/>
        </a:p>
      </dgm:t>
    </dgm:pt>
    <dgm:pt modelId="{D42806F1-52CD-49EF-8F54-6AF4034FB00B}" type="parTrans" cxnId="{AEC154D5-CC73-48E9-8E73-6E34DEBF2392}">
      <dgm:prSet/>
      <dgm:spPr/>
      <dgm:t>
        <a:bodyPr/>
        <a:lstStyle/>
        <a:p>
          <a:endParaRPr lang="en-GB"/>
        </a:p>
      </dgm:t>
    </dgm:pt>
    <dgm:pt modelId="{F3091E5A-BCB5-4CC3-97D4-5E35E0A2AB3E}" type="sibTrans" cxnId="{AEC154D5-CC73-48E9-8E73-6E34DEBF2392}">
      <dgm:prSet/>
      <dgm:spPr/>
      <dgm:t>
        <a:bodyPr/>
        <a:lstStyle/>
        <a:p>
          <a:endParaRPr lang="en-GB"/>
        </a:p>
      </dgm:t>
    </dgm:pt>
    <dgm:pt modelId="{46DF29A1-E16C-4B16-97ED-8D67AB5E7D4E}">
      <dgm:prSet/>
      <dgm:spPr/>
      <dgm:t>
        <a:bodyPr/>
        <a:lstStyle/>
        <a:p>
          <a:pPr>
            <a:buNone/>
          </a:pPr>
          <a:r>
            <a:rPr lang="en-GB" b="1" i="0" noProof="0" dirty="0"/>
            <a:t>Joined-up across partners</a:t>
          </a:r>
          <a:endParaRPr lang="en-GB" b="0" i="0" noProof="0" dirty="0"/>
        </a:p>
      </dgm:t>
    </dgm:pt>
    <dgm:pt modelId="{B414627D-0EAF-4C67-BA53-CC09FB8813EB}" type="parTrans" cxnId="{97F70239-F639-494B-A2BB-0BD89B4B6AD2}">
      <dgm:prSet/>
      <dgm:spPr/>
      <dgm:t>
        <a:bodyPr/>
        <a:lstStyle/>
        <a:p>
          <a:endParaRPr lang="en-GB"/>
        </a:p>
      </dgm:t>
    </dgm:pt>
    <dgm:pt modelId="{28210CC2-487A-4BC9-8502-151489467A47}" type="sibTrans" cxnId="{97F70239-F639-494B-A2BB-0BD89B4B6AD2}">
      <dgm:prSet/>
      <dgm:spPr/>
      <dgm:t>
        <a:bodyPr/>
        <a:lstStyle/>
        <a:p>
          <a:endParaRPr lang="en-GB"/>
        </a:p>
      </dgm:t>
    </dgm:pt>
    <dgm:pt modelId="{4190EF7B-3A62-4491-8E38-C8CB974045AF}">
      <dgm:prSet/>
      <dgm:spPr/>
      <dgm:t>
        <a:bodyPr/>
        <a:lstStyle/>
        <a:p>
          <a:pPr>
            <a:buNone/>
          </a:pPr>
          <a:r>
            <a:rPr lang="en-GB" b="1" i="0" noProof="0" dirty="0"/>
            <a:t>Measurable and accountable</a:t>
          </a:r>
          <a:endParaRPr lang="en-GB" b="0" i="0" noProof="0" dirty="0"/>
        </a:p>
      </dgm:t>
    </dgm:pt>
    <dgm:pt modelId="{29717071-F8B7-4841-82F7-FBB8F8432474}" type="parTrans" cxnId="{CA423504-0E3C-4A86-A4CC-5DA3FB51A23B}">
      <dgm:prSet/>
      <dgm:spPr/>
      <dgm:t>
        <a:bodyPr/>
        <a:lstStyle/>
        <a:p>
          <a:endParaRPr lang="en-GB"/>
        </a:p>
      </dgm:t>
    </dgm:pt>
    <dgm:pt modelId="{78DD2E5F-B245-4F56-BCF2-BD9CD2CCD2E3}" type="sibTrans" cxnId="{CA423504-0E3C-4A86-A4CC-5DA3FB51A23B}">
      <dgm:prSet/>
      <dgm:spPr/>
      <dgm:t>
        <a:bodyPr/>
        <a:lstStyle/>
        <a:p>
          <a:endParaRPr lang="en-GB"/>
        </a:p>
      </dgm:t>
    </dgm:pt>
    <dgm:pt modelId="{E3200083-246B-4D17-A6E8-13E6CD1EBD5A}">
      <dgm:prSet phldrT="[Text]"/>
      <dgm:spPr/>
      <dgm:t>
        <a:bodyPr/>
        <a:lstStyle/>
        <a:p>
          <a:pPr>
            <a:buNone/>
          </a:pPr>
          <a:r>
            <a:rPr lang="en-GB" b="0" i="0" noProof="0" dirty="0"/>
            <a:t>Support starts with the resident’s actual situation, not assumptions about what they should need.</a:t>
          </a:r>
          <a:endParaRPr lang="en-GB" noProof="0" dirty="0"/>
        </a:p>
      </dgm:t>
    </dgm:pt>
    <dgm:pt modelId="{42AA206A-B60B-405F-A786-6562A29C65AF}" type="parTrans" cxnId="{487EA527-E8A5-4757-913B-6AF1C6F0FEDD}">
      <dgm:prSet/>
      <dgm:spPr/>
      <dgm:t>
        <a:bodyPr/>
        <a:lstStyle/>
        <a:p>
          <a:endParaRPr lang="en-GB"/>
        </a:p>
      </dgm:t>
    </dgm:pt>
    <dgm:pt modelId="{D0971F51-88C2-4E97-9864-74B6A0788664}" type="sibTrans" cxnId="{487EA527-E8A5-4757-913B-6AF1C6F0FEDD}">
      <dgm:prSet/>
      <dgm:spPr/>
      <dgm:t>
        <a:bodyPr/>
        <a:lstStyle/>
        <a:p>
          <a:endParaRPr lang="en-GB"/>
        </a:p>
      </dgm:t>
    </dgm:pt>
    <dgm:pt modelId="{CF3D83D8-AD60-4223-AE14-5F08BEF2EEB4}">
      <dgm:prSet/>
      <dgm:spPr/>
      <dgm:t>
        <a:bodyPr/>
        <a:lstStyle/>
        <a:p>
          <a:pPr>
            <a:buNone/>
          </a:pPr>
          <a:r>
            <a:rPr lang="en-GB" b="0" i="0" noProof="0" dirty="0"/>
            <a:t>Residents are actively connected to the right support, with consent, context and follow-up where needed.</a:t>
          </a:r>
        </a:p>
      </dgm:t>
    </dgm:pt>
    <dgm:pt modelId="{3F0671EF-C70C-4AC5-8750-8DB1EB57ECC8}" type="parTrans" cxnId="{24013305-6C96-43B4-B2B6-E971635387B7}">
      <dgm:prSet/>
      <dgm:spPr/>
      <dgm:t>
        <a:bodyPr/>
        <a:lstStyle/>
        <a:p>
          <a:endParaRPr lang="en-GB"/>
        </a:p>
      </dgm:t>
    </dgm:pt>
    <dgm:pt modelId="{739B93B3-BB41-4A65-BC25-47A3E567FB79}" type="sibTrans" cxnId="{24013305-6C96-43B4-B2B6-E971635387B7}">
      <dgm:prSet/>
      <dgm:spPr/>
      <dgm:t>
        <a:bodyPr/>
        <a:lstStyle/>
        <a:p>
          <a:endParaRPr lang="en-GB"/>
        </a:p>
      </dgm:t>
    </dgm:pt>
    <dgm:pt modelId="{15623566-39E6-4C70-994E-6A696B2A5487}">
      <dgm:prSet/>
      <dgm:spPr/>
      <dgm:t>
        <a:bodyPr/>
        <a:lstStyle/>
        <a:p>
          <a:pPr>
            <a:buNone/>
          </a:pPr>
          <a:r>
            <a:rPr lang="en-GB" b="0" i="0" noProof="0" dirty="0"/>
            <a:t>Support links clearly to income, debt, housing stability, essential costs, budgeting or access to advice.</a:t>
          </a:r>
        </a:p>
      </dgm:t>
    </dgm:pt>
    <dgm:pt modelId="{41CF8106-CE37-40B2-87A8-2A9EB93818E1}" type="parTrans" cxnId="{E0E33441-220E-4DFF-8B55-5F6BF31C377F}">
      <dgm:prSet/>
      <dgm:spPr/>
      <dgm:t>
        <a:bodyPr/>
        <a:lstStyle/>
        <a:p>
          <a:endParaRPr lang="en-GB"/>
        </a:p>
      </dgm:t>
    </dgm:pt>
    <dgm:pt modelId="{4135ABA3-40B1-458E-8E88-F6072FD34540}" type="sibTrans" cxnId="{E0E33441-220E-4DFF-8B55-5F6BF31C377F}">
      <dgm:prSet/>
      <dgm:spPr/>
      <dgm:t>
        <a:bodyPr/>
        <a:lstStyle/>
        <a:p>
          <a:endParaRPr lang="en-GB"/>
        </a:p>
      </dgm:t>
    </dgm:pt>
    <dgm:pt modelId="{0A0C9354-CAE1-4383-A370-AD1D7BBD1F0B}">
      <dgm:prSet/>
      <dgm:spPr/>
      <dgm:t>
        <a:bodyPr/>
        <a:lstStyle/>
        <a:p>
          <a:pPr>
            <a:buNone/>
          </a:pPr>
          <a:r>
            <a:rPr lang="en-GB" b="0" i="0" noProof="0" dirty="0"/>
            <a:t>Services understand their role in the wider system and avoid duplication, gaps and “bouncing” residents between organisations.</a:t>
          </a:r>
        </a:p>
      </dgm:t>
    </dgm:pt>
    <dgm:pt modelId="{67B06C60-D2BC-4B36-8651-5F075D42CB81}" type="parTrans" cxnId="{6157C4DF-67DA-4F86-B895-BF2031E72D21}">
      <dgm:prSet/>
      <dgm:spPr/>
      <dgm:t>
        <a:bodyPr/>
        <a:lstStyle/>
        <a:p>
          <a:endParaRPr lang="en-GB"/>
        </a:p>
      </dgm:t>
    </dgm:pt>
    <dgm:pt modelId="{36B756CD-299C-435F-BA31-A7A976B14BC6}" type="sibTrans" cxnId="{6157C4DF-67DA-4F86-B895-BF2031E72D21}">
      <dgm:prSet/>
      <dgm:spPr/>
      <dgm:t>
        <a:bodyPr/>
        <a:lstStyle/>
        <a:p>
          <a:endParaRPr lang="en-GB"/>
        </a:p>
      </dgm:t>
    </dgm:pt>
    <dgm:pt modelId="{FB696352-9289-4ED8-BD47-3D7153EC7A39}">
      <dgm:prSet/>
      <dgm:spPr/>
      <dgm:t>
        <a:bodyPr/>
        <a:lstStyle/>
        <a:p>
          <a:pPr>
            <a:buNone/>
          </a:pPr>
          <a:r>
            <a:rPr lang="en-GB" b="0" i="0" noProof="0" dirty="0"/>
            <a:t>Partners can show what changed for residents, not just how many people attended.</a:t>
          </a:r>
        </a:p>
      </dgm:t>
    </dgm:pt>
    <dgm:pt modelId="{AF3504C2-B432-495D-BF49-D274EA35CEFD}" type="parTrans" cxnId="{B2955B66-AACE-464B-8D2C-0771FBD423A9}">
      <dgm:prSet/>
      <dgm:spPr/>
      <dgm:t>
        <a:bodyPr/>
        <a:lstStyle/>
        <a:p>
          <a:endParaRPr lang="en-GB"/>
        </a:p>
      </dgm:t>
    </dgm:pt>
    <dgm:pt modelId="{4E666441-C80C-48C9-955F-1E155E83C28B}" type="sibTrans" cxnId="{B2955B66-AACE-464B-8D2C-0771FBD423A9}">
      <dgm:prSet/>
      <dgm:spPr/>
      <dgm:t>
        <a:bodyPr/>
        <a:lstStyle/>
        <a:p>
          <a:endParaRPr lang="en-GB"/>
        </a:p>
      </dgm:t>
    </dgm:pt>
    <dgm:pt modelId="{EE5517B3-A945-40BD-B306-A5357B277290}" type="pres">
      <dgm:prSet presAssocID="{3822C9FD-7934-48FA-AA55-314A1865E17B}" presName="Name0" presStyleCnt="0">
        <dgm:presLayoutVars>
          <dgm:chMax val="7"/>
          <dgm:dir/>
          <dgm:animLvl val="lvl"/>
          <dgm:resizeHandles val="exact"/>
        </dgm:presLayoutVars>
      </dgm:prSet>
      <dgm:spPr/>
    </dgm:pt>
    <dgm:pt modelId="{D825E2F0-4D81-47D3-8409-EFC395F97A3C}" type="pres">
      <dgm:prSet presAssocID="{7B4243B9-989E-4F9C-8409-CDF106D83834}" presName="circle1" presStyleLbl="node1" presStyleIdx="0" presStyleCnt="5"/>
      <dgm:spPr/>
    </dgm:pt>
    <dgm:pt modelId="{A2B4C41D-F35B-481E-976D-CBFDC8B0B7D4}" type="pres">
      <dgm:prSet presAssocID="{7B4243B9-989E-4F9C-8409-CDF106D83834}" presName="space" presStyleCnt="0"/>
      <dgm:spPr/>
    </dgm:pt>
    <dgm:pt modelId="{F770FFAD-E2FB-494E-92A9-714682E6181C}" type="pres">
      <dgm:prSet presAssocID="{7B4243B9-989E-4F9C-8409-CDF106D83834}" presName="rect1" presStyleLbl="alignAcc1" presStyleIdx="0" presStyleCnt="5"/>
      <dgm:spPr/>
    </dgm:pt>
    <dgm:pt modelId="{6BC15385-3C25-41D5-B5C2-1B4A6673C471}" type="pres">
      <dgm:prSet presAssocID="{8D035609-A5D4-4047-9D25-68E0CF46D1A6}" presName="vertSpace2" presStyleLbl="node1" presStyleIdx="0" presStyleCnt="5"/>
      <dgm:spPr/>
    </dgm:pt>
    <dgm:pt modelId="{32F7063F-7CA2-477D-80D9-BE3E8016E756}" type="pres">
      <dgm:prSet presAssocID="{8D035609-A5D4-4047-9D25-68E0CF46D1A6}" presName="circle2" presStyleLbl="node1" presStyleIdx="1" presStyleCnt="5"/>
      <dgm:spPr/>
    </dgm:pt>
    <dgm:pt modelId="{B98B043F-ED14-4FF8-85E5-8059DFFB10E8}" type="pres">
      <dgm:prSet presAssocID="{8D035609-A5D4-4047-9D25-68E0CF46D1A6}" presName="rect2" presStyleLbl="alignAcc1" presStyleIdx="1" presStyleCnt="5"/>
      <dgm:spPr/>
    </dgm:pt>
    <dgm:pt modelId="{02D37735-1F77-48FF-9D86-D774538D68D0}" type="pres">
      <dgm:prSet presAssocID="{1A680A82-90C0-47A1-9B01-B6B8749A4B32}" presName="vertSpace3" presStyleLbl="node1" presStyleIdx="1" presStyleCnt="5"/>
      <dgm:spPr/>
    </dgm:pt>
    <dgm:pt modelId="{6E03A095-9F2C-49D0-8FBE-703295D79C8F}" type="pres">
      <dgm:prSet presAssocID="{1A680A82-90C0-47A1-9B01-B6B8749A4B32}" presName="circle3" presStyleLbl="node1" presStyleIdx="2" presStyleCnt="5"/>
      <dgm:spPr/>
    </dgm:pt>
    <dgm:pt modelId="{D27B7FB9-D49A-4915-B669-71ECB9173690}" type="pres">
      <dgm:prSet presAssocID="{1A680A82-90C0-47A1-9B01-B6B8749A4B32}" presName="rect3" presStyleLbl="alignAcc1" presStyleIdx="2" presStyleCnt="5"/>
      <dgm:spPr/>
    </dgm:pt>
    <dgm:pt modelId="{D8645249-99F0-45A4-BA09-FEAE82EAB233}" type="pres">
      <dgm:prSet presAssocID="{46DF29A1-E16C-4B16-97ED-8D67AB5E7D4E}" presName="vertSpace4" presStyleLbl="node1" presStyleIdx="2" presStyleCnt="5"/>
      <dgm:spPr/>
    </dgm:pt>
    <dgm:pt modelId="{212A5B79-C842-4B11-9EF7-782BD5A3609B}" type="pres">
      <dgm:prSet presAssocID="{46DF29A1-E16C-4B16-97ED-8D67AB5E7D4E}" presName="circle4" presStyleLbl="node1" presStyleIdx="3" presStyleCnt="5"/>
      <dgm:spPr/>
    </dgm:pt>
    <dgm:pt modelId="{0F10EB74-165F-476A-A2DC-3ED1BBC263C2}" type="pres">
      <dgm:prSet presAssocID="{46DF29A1-E16C-4B16-97ED-8D67AB5E7D4E}" presName="rect4" presStyleLbl="alignAcc1" presStyleIdx="3" presStyleCnt="5"/>
      <dgm:spPr/>
    </dgm:pt>
    <dgm:pt modelId="{7026D3EC-47CC-4426-B7F6-058C5B1A1A64}" type="pres">
      <dgm:prSet presAssocID="{4190EF7B-3A62-4491-8E38-C8CB974045AF}" presName="vertSpace5" presStyleLbl="node1" presStyleIdx="3" presStyleCnt="5"/>
      <dgm:spPr/>
    </dgm:pt>
    <dgm:pt modelId="{E26EA155-731B-4A98-BE06-06729A63820C}" type="pres">
      <dgm:prSet presAssocID="{4190EF7B-3A62-4491-8E38-C8CB974045AF}" presName="circle5" presStyleLbl="node1" presStyleIdx="4" presStyleCnt="5"/>
      <dgm:spPr/>
    </dgm:pt>
    <dgm:pt modelId="{65FA4FE2-AB23-476F-9E92-022BE78CE76D}" type="pres">
      <dgm:prSet presAssocID="{4190EF7B-3A62-4491-8E38-C8CB974045AF}" presName="rect5" presStyleLbl="alignAcc1" presStyleIdx="4" presStyleCnt="5"/>
      <dgm:spPr/>
    </dgm:pt>
    <dgm:pt modelId="{D7159127-341E-4D21-9EC9-00392472FAAC}" type="pres">
      <dgm:prSet presAssocID="{7B4243B9-989E-4F9C-8409-CDF106D83834}" presName="rect1ParTx" presStyleLbl="alignAcc1" presStyleIdx="4" presStyleCnt="5">
        <dgm:presLayoutVars>
          <dgm:chMax val="1"/>
          <dgm:bulletEnabled val="1"/>
        </dgm:presLayoutVars>
      </dgm:prSet>
      <dgm:spPr/>
    </dgm:pt>
    <dgm:pt modelId="{2C8D4715-4F3B-427E-9067-A95CD9668B22}" type="pres">
      <dgm:prSet presAssocID="{7B4243B9-989E-4F9C-8409-CDF106D83834}" presName="rect1ChTx" presStyleLbl="alignAcc1" presStyleIdx="4" presStyleCnt="5">
        <dgm:presLayoutVars>
          <dgm:bulletEnabled val="1"/>
        </dgm:presLayoutVars>
      </dgm:prSet>
      <dgm:spPr/>
    </dgm:pt>
    <dgm:pt modelId="{3D1CC08B-88CE-4BAF-968E-D1AAF727A701}" type="pres">
      <dgm:prSet presAssocID="{8D035609-A5D4-4047-9D25-68E0CF46D1A6}" presName="rect2ParTx" presStyleLbl="alignAcc1" presStyleIdx="4" presStyleCnt="5">
        <dgm:presLayoutVars>
          <dgm:chMax val="1"/>
          <dgm:bulletEnabled val="1"/>
        </dgm:presLayoutVars>
      </dgm:prSet>
      <dgm:spPr/>
    </dgm:pt>
    <dgm:pt modelId="{78A1E917-D3F4-4D0B-B74D-7D8E6B448535}" type="pres">
      <dgm:prSet presAssocID="{8D035609-A5D4-4047-9D25-68E0CF46D1A6}" presName="rect2ChTx" presStyleLbl="alignAcc1" presStyleIdx="4" presStyleCnt="5">
        <dgm:presLayoutVars>
          <dgm:bulletEnabled val="1"/>
        </dgm:presLayoutVars>
      </dgm:prSet>
      <dgm:spPr/>
    </dgm:pt>
    <dgm:pt modelId="{3F243D18-3094-46BA-BE8C-30DCEC89CFE5}" type="pres">
      <dgm:prSet presAssocID="{1A680A82-90C0-47A1-9B01-B6B8749A4B32}" presName="rect3ParTx" presStyleLbl="alignAcc1" presStyleIdx="4" presStyleCnt="5">
        <dgm:presLayoutVars>
          <dgm:chMax val="1"/>
          <dgm:bulletEnabled val="1"/>
        </dgm:presLayoutVars>
      </dgm:prSet>
      <dgm:spPr/>
    </dgm:pt>
    <dgm:pt modelId="{4D906F79-BB89-452C-BDDF-05012062F3CE}" type="pres">
      <dgm:prSet presAssocID="{1A680A82-90C0-47A1-9B01-B6B8749A4B32}" presName="rect3ChTx" presStyleLbl="alignAcc1" presStyleIdx="4" presStyleCnt="5">
        <dgm:presLayoutVars>
          <dgm:bulletEnabled val="1"/>
        </dgm:presLayoutVars>
      </dgm:prSet>
      <dgm:spPr/>
    </dgm:pt>
    <dgm:pt modelId="{5542DA13-9632-4DD2-8362-69C836A3C458}" type="pres">
      <dgm:prSet presAssocID="{46DF29A1-E16C-4B16-97ED-8D67AB5E7D4E}" presName="rect4ParTx" presStyleLbl="alignAcc1" presStyleIdx="4" presStyleCnt="5">
        <dgm:presLayoutVars>
          <dgm:chMax val="1"/>
          <dgm:bulletEnabled val="1"/>
        </dgm:presLayoutVars>
      </dgm:prSet>
      <dgm:spPr/>
    </dgm:pt>
    <dgm:pt modelId="{3396AD05-289C-4F5F-AB78-5EA068E8675F}" type="pres">
      <dgm:prSet presAssocID="{46DF29A1-E16C-4B16-97ED-8D67AB5E7D4E}" presName="rect4ChTx" presStyleLbl="alignAcc1" presStyleIdx="4" presStyleCnt="5">
        <dgm:presLayoutVars>
          <dgm:bulletEnabled val="1"/>
        </dgm:presLayoutVars>
      </dgm:prSet>
      <dgm:spPr/>
    </dgm:pt>
    <dgm:pt modelId="{5B5366D7-DF44-4896-BBA7-4E8AC2B5BC45}" type="pres">
      <dgm:prSet presAssocID="{4190EF7B-3A62-4491-8E38-C8CB974045AF}" presName="rect5ParTx" presStyleLbl="alignAcc1" presStyleIdx="4" presStyleCnt="5">
        <dgm:presLayoutVars>
          <dgm:chMax val="1"/>
          <dgm:bulletEnabled val="1"/>
        </dgm:presLayoutVars>
      </dgm:prSet>
      <dgm:spPr/>
    </dgm:pt>
    <dgm:pt modelId="{34DF1CD2-2A1F-44C6-9B58-4DAA7A835E04}" type="pres">
      <dgm:prSet presAssocID="{4190EF7B-3A62-4491-8E38-C8CB974045AF}" presName="rect5ChTx" presStyleLbl="alignAcc1" presStyleIdx="4" presStyleCnt="5">
        <dgm:presLayoutVars>
          <dgm:bulletEnabled val="1"/>
        </dgm:presLayoutVars>
      </dgm:prSet>
      <dgm:spPr/>
    </dgm:pt>
  </dgm:ptLst>
  <dgm:cxnLst>
    <dgm:cxn modelId="{CA423504-0E3C-4A86-A4CC-5DA3FB51A23B}" srcId="{3822C9FD-7934-48FA-AA55-314A1865E17B}" destId="{4190EF7B-3A62-4491-8E38-C8CB974045AF}" srcOrd="4" destOrd="0" parTransId="{29717071-F8B7-4841-82F7-FBB8F8432474}" sibTransId="{78DD2E5F-B245-4F56-BCF2-BD9CD2CCD2E3}"/>
    <dgm:cxn modelId="{24013305-6C96-43B4-B2B6-E971635387B7}" srcId="{8D035609-A5D4-4047-9D25-68E0CF46D1A6}" destId="{CF3D83D8-AD60-4223-AE14-5F08BEF2EEB4}" srcOrd="0" destOrd="0" parTransId="{3F0671EF-C70C-4AC5-8750-8DB1EB57ECC8}" sibTransId="{739B93B3-BB41-4A65-BC25-47A3E567FB79}"/>
    <dgm:cxn modelId="{38EE7B08-0399-45CD-A29C-71CE3DE80113}" type="presOf" srcId="{4190EF7B-3A62-4491-8E38-C8CB974045AF}" destId="{65FA4FE2-AB23-476F-9E92-022BE78CE76D}" srcOrd="0" destOrd="0" presId="urn:microsoft.com/office/officeart/2005/8/layout/target3"/>
    <dgm:cxn modelId="{5CC82B1E-24EE-4B94-8F2D-FB6DD097A52B}" type="presOf" srcId="{7B4243B9-989E-4F9C-8409-CDF106D83834}" destId="{F770FFAD-E2FB-494E-92A9-714682E6181C}" srcOrd="0" destOrd="0" presId="urn:microsoft.com/office/officeart/2005/8/layout/target3"/>
    <dgm:cxn modelId="{70693B1F-B367-4582-ACB1-F6B42F02638C}" type="presOf" srcId="{FB696352-9289-4ED8-BD47-3D7153EC7A39}" destId="{34DF1CD2-2A1F-44C6-9B58-4DAA7A835E04}" srcOrd="0" destOrd="0" presId="urn:microsoft.com/office/officeart/2005/8/layout/target3"/>
    <dgm:cxn modelId="{487EA527-E8A5-4757-913B-6AF1C6F0FEDD}" srcId="{7B4243B9-989E-4F9C-8409-CDF106D83834}" destId="{E3200083-246B-4D17-A6E8-13E6CD1EBD5A}" srcOrd="0" destOrd="0" parTransId="{42AA206A-B60B-405F-A786-6562A29C65AF}" sibTransId="{D0971F51-88C2-4E97-9864-74B6A0788664}"/>
    <dgm:cxn modelId="{AB26AA2F-01A6-4932-B08E-F8F9054A284C}" type="presOf" srcId="{E3200083-246B-4D17-A6E8-13E6CD1EBD5A}" destId="{2C8D4715-4F3B-427E-9067-A95CD9668B22}" srcOrd="0" destOrd="0" presId="urn:microsoft.com/office/officeart/2005/8/layout/target3"/>
    <dgm:cxn modelId="{97F70239-F639-494B-A2BB-0BD89B4B6AD2}" srcId="{3822C9FD-7934-48FA-AA55-314A1865E17B}" destId="{46DF29A1-E16C-4B16-97ED-8D67AB5E7D4E}" srcOrd="3" destOrd="0" parTransId="{B414627D-0EAF-4C67-BA53-CC09FB8813EB}" sibTransId="{28210CC2-487A-4BC9-8502-151489467A47}"/>
    <dgm:cxn modelId="{E0E33441-220E-4DFF-8B55-5F6BF31C377F}" srcId="{1A680A82-90C0-47A1-9B01-B6B8749A4B32}" destId="{15623566-39E6-4C70-994E-6A696B2A5487}" srcOrd="0" destOrd="0" parTransId="{41CF8106-CE37-40B2-87A8-2A9EB93818E1}" sibTransId="{4135ABA3-40B1-458E-8E88-F6072FD34540}"/>
    <dgm:cxn modelId="{B2955B66-AACE-464B-8D2C-0771FBD423A9}" srcId="{4190EF7B-3A62-4491-8E38-C8CB974045AF}" destId="{FB696352-9289-4ED8-BD47-3D7153EC7A39}" srcOrd="0" destOrd="0" parTransId="{AF3504C2-B432-495D-BF49-D274EA35CEFD}" sibTransId="{4E666441-C80C-48C9-955F-1E155E83C28B}"/>
    <dgm:cxn modelId="{FBC80948-FB50-4E26-85ED-F53812319261}" srcId="{3822C9FD-7934-48FA-AA55-314A1865E17B}" destId="{7B4243B9-989E-4F9C-8409-CDF106D83834}" srcOrd="0" destOrd="0" parTransId="{89AA6617-5286-4C0A-A68F-8C7BA9D79EF9}" sibTransId="{C2AF5901-9C7C-4E29-B9D2-7A06A1594624}"/>
    <dgm:cxn modelId="{313DCA49-C729-41BE-AF92-F99F4843A4B5}" type="presOf" srcId="{0A0C9354-CAE1-4383-A370-AD1D7BBD1F0B}" destId="{3396AD05-289C-4F5F-AB78-5EA068E8675F}" srcOrd="0" destOrd="0" presId="urn:microsoft.com/office/officeart/2005/8/layout/target3"/>
    <dgm:cxn modelId="{8A720254-EEEE-483E-B9EF-313F13F064B0}" srcId="{3822C9FD-7934-48FA-AA55-314A1865E17B}" destId="{8D035609-A5D4-4047-9D25-68E0CF46D1A6}" srcOrd="1" destOrd="0" parTransId="{FA27E0C0-7EEB-4DCB-8106-1AEA145583B8}" sibTransId="{EAB8CEB9-8803-410C-86C4-3A079357ADF5}"/>
    <dgm:cxn modelId="{F2122855-3BF5-4B00-868E-C028EE6263CC}" type="presOf" srcId="{7B4243B9-989E-4F9C-8409-CDF106D83834}" destId="{D7159127-341E-4D21-9EC9-00392472FAAC}" srcOrd="1" destOrd="0" presId="urn:microsoft.com/office/officeart/2005/8/layout/target3"/>
    <dgm:cxn modelId="{55EBA692-CBE3-4C8F-BEE6-229DB51E52F9}" type="presOf" srcId="{1A680A82-90C0-47A1-9B01-B6B8749A4B32}" destId="{D27B7FB9-D49A-4915-B669-71ECB9173690}" srcOrd="0" destOrd="0" presId="urn:microsoft.com/office/officeart/2005/8/layout/target3"/>
    <dgm:cxn modelId="{A41303A0-20F8-4026-BB46-E0361B8476AF}" type="presOf" srcId="{1A680A82-90C0-47A1-9B01-B6B8749A4B32}" destId="{3F243D18-3094-46BA-BE8C-30DCEC89CFE5}" srcOrd="1" destOrd="0" presId="urn:microsoft.com/office/officeart/2005/8/layout/target3"/>
    <dgm:cxn modelId="{B4ABF3A1-54E7-49D3-854D-A1537520DC07}" type="presOf" srcId="{46DF29A1-E16C-4B16-97ED-8D67AB5E7D4E}" destId="{5542DA13-9632-4DD2-8362-69C836A3C458}" srcOrd="1" destOrd="0" presId="urn:microsoft.com/office/officeart/2005/8/layout/target3"/>
    <dgm:cxn modelId="{217492A9-AE9E-4626-BE51-6E38A5710ABE}" type="presOf" srcId="{8D035609-A5D4-4047-9D25-68E0CF46D1A6}" destId="{B98B043F-ED14-4FF8-85E5-8059DFFB10E8}" srcOrd="0" destOrd="0" presId="urn:microsoft.com/office/officeart/2005/8/layout/target3"/>
    <dgm:cxn modelId="{F91729B9-BBF9-476D-A1AA-8BC243D4F595}" type="presOf" srcId="{3822C9FD-7934-48FA-AA55-314A1865E17B}" destId="{EE5517B3-A945-40BD-B306-A5357B277290}" srcOrd="0" destOrd="0" presId="urn:microsoft.com/office/officeart/2005/8/layout/target3"/>
    <dgm:cxn modelId="{5BF6ECBA-8FC2-46C5-8E34-0BA1DF8B67E9}" type="presOf" srcId="{46DF29A1-E16C-4B16-97ED-8D67AB5E7D4E}" destId="{0F10EB74-165F-476A-A2DC-3ED1BBC263C2}" srcOrd="0" destOrd="0" presId="urn:microsoft.com/office/officeart/2005/8/layout/target3"/>
    <dgm:cxn modelId="{C71031D5-0722-4388-A198-AE7B22D4C2CE}" type="presOf" srcId="{15623566-39E6-4C70-994E-6A696B2A5487}" destId="{4D906F79-BB89-452C-BDDF-05012062F3CE}" srcOrd="0" destOrd="0" presId="urn:microsoft.com/office/officeart/2005/8/layout/target3"/>
    <dgm:cxn modelId="{AEC154D5-CC73-48E9-8E73-6E34DEBF2392}" srcId="{3822C9FD-7934-48FA-AA55-314A1865E17B}" destId="{1A680A82-90C0-47A1-9B01-B6B8749A4B32}" srcOrd="2" destOrd="0" parTransId="{D42806F1-52CD-49EF-8F54-6AF4034FB00B}" sibTransId="{F3091E5A-BCB5-4CC3-97D4-5E35E0A2AB3E}"/>
    <dgm:cxn modelId="{6157C4DF-67DA-4F86-B895-BF2031E72D21}" srcId="{46DF29A1-E16C-4B16-97ED-8D67AB5E7D4E}" destId="{0A0C9354-CAE1-4383-A370-AD1D7BBD1F0B}" srcOrd="0" destOrd="0" parTransId="{67B06C60-D2BC-4B36-8651-5F075D42CB81}" sibTransId="{36B756CD-299C-435F-BA31-A7A976B14BC6}"/>
    <dgm:cxn modelId="{885B93EB-631D-4C07-9ED7-41A4B95C9D8F}" type="presOf" srcId="{4190EF7B-3A62-4491-8E38-C8CB974045AF}" destId="{5B5366D7-DF44-4896-BBA7-4E8AC2B5BC45}" srcOrd="1" destOrd="0" presId="urn:microsoft.com/office/officeart/2005/8/layout/target3"/>
    <dgm:cxn modelId="{1302CEF4-E9B5-462B-9AEF-378CC0811C97}" type="presOf" srcId="{8D035609-A5D4-4047-9D25-68E0CF46D1A6}" destId="{3D1CC08B-88CE-4BAF-968E-D1AAF727A701}" srcOrd="1" destOrd="0" presId="urn:microsoft.com/office/officeart/2005/8/layout/target3"/>
    <dgm:cxn modelId="{C63D85F9-7EF5-44D8-A3C2-418C62C94821}" type="presOf" srcId="{CF3D83D8-AD60-4223-AE14-5F08BEF2EEB4}" destId="{78A1E917-D3F4-4D0B-B74D-7D8E6B448535}" srcOrd="0" destOrd="0" presId="urn:microsoft.com/office/officeart/2005/8/layout/target3"/>
    <dgm:cxn modelId="{C388222D-9FDF-4265-9BD7-9F09FDDDF31C}" type="presParOf" srcId="{EE5517B3-A945-40BD-B306-A5357B277290}" destId="{D825E2F0-4D81-47D3-8409-EFC395F97A3C}" srcOrd="0" destOrd="0" presId="urn:microsoft.com/office/officeart/2005/8/layout/target3"/>
    <dgm:cxn modelId="{317AD668-DE9C-46CD-827E-471CD63DCFD0}" type="presParOf" srcId="{EE5517B3-A945-40BD-B306-A5357B277290}" destId="{A2B4C41D-F35B-481E-976D-CBFDC8B0B7D4}" srcOrd="1" destOrd="0" presId="urn:microsoft.com/office/officeart/2005/8/layout/target3"/>
    <dgm:cxn modelId="{5FD66422-62DD-456B-9550-EFBC61470434}" type="presParOf" srcId="{EE5517B3-A945-40BD-B306-A5357B277290}" destId="{F770FFAD-E2FB-494E-92A9-714682E6181C}" srcOrd="2" destOrd="0" presId="urn:microsoft.com/office/officeart/2005/8/layout/target3"/>
    <dgm:cxn modelId="{ACC21C93-C15A-4233-A125-0685E9EA3B4C}" type="presParOf" srcId="{EE5517B3-A945-40BD-B306-A5357B277290}" destId="{6BC15385-3C25-41D5-B5C2-1B4A6673C471}" srcOrd="3" destOrd="0" presId="urn:microsoft.com/office/officeart/2005/8/layout/target3"/>
    <dgm:cxn modelId="{69892B58-7D24-49AE-89C8-DE4DA055E1B7}" type="presParOf" srcId="{EE5517B3-A945-40BD-B306-A5357B277290}" destId="{32F7063F-7CA2-477D-80D9-BE3E8016E756}" srcOrd="4" destOrd="0" presId="urn:microsoft.com/office/officeart/2005/8/layout/target3"/>
    <dgm:cxn modelId="{4855835C-268E-40A4-97B8-C4D3356BA901}" type="presParOf" srcId="{EE5517B3-A945-40BD-B306-A5357B277290}" destId="{B98B043F-ED14-4FF8-85E5-8059DFFB10E8}" srcOrd="5" destOrd="0" presId="urn:microsoft.com/office/officeart/2005/8/layout/target3"/>
    <dgm:cxn modelId="{1A8CC0DD-0FA2-4C50-80A2-A048FB62D18D}" type="presParOf" srcId="{EE5517B3-A945-40BD-B306-A5357B277290}" destId="{02D37735-1F77-48FF-9D86-D774538D68D0}" srcOrd="6" destOrd="0" presId="urn:microsoft.com/office/officeart/2005/8/layout/target3"/>
    <dgm:cxn modelId="{8C3A2B0F-5C80-4CF3-BB94-DD8254D40F4A}" type="presParOf" srcId="{EE5517B3-A945-40BD-B306-A5357B277290}" destId="{6E03A095-9F2C-49D0-8FBE-703295D79C8F}" srcOrd="7" destOrd="0" presId="urn:microsoft.com/office/officeart/2005/8/layout/target3"/>
    <dgm:cxn modelId="{DCDE097D-94CE-4351-8CB1-37444A265147}" type="presParOf" srcId="{EE5517B3-A945-40BD-B306-A5357B277290}" destId="{D27B7FB9-D49A-4915-B669-71ECB9173690}" srcOrd="8" destOrd="0" presId="urn:microsoft.com/office/officeart/2005/8/layout/target3"/>
    <dgm:cxn modelId="{78436E50-BB8E-45CA-BEFA-A276DBF2B7A7}" type="presParOf" srcId="{EE5517B3-A945-40BD-B306-A5357B277290}" destId="{D8645249-99F0-45A4-BA09-FEAE82EAB233}" srcOrd="9" destOrd="0" presId="urn:microsoft.com/office/officeart/2005/8/layout/target3"/>
    <dgm:cxn modelId="{E4ADFD85-EA03-4BAA-A4DC-DFEEDD89E88E}" type="presParOf" srcId="{EE5517B3-A945-40BD-B306-A5357B277290}" destId="{212A5B79-C842-4B11-9EF7-782BD5A3609B}" srcOrd="10" destOrd="0" presId="urn:microsoft.com/office/officeart/2005/8/layout/target3"/>
    <dgm:cxn modelId="{ECBA5ECA-AE70-4BAA-B34C-6E739590D1C5}" type="presParOf" srcId="{EE5517B3-A945-40BD-B306-A5357B277290}" destId="{0F10EB74-165F-476A-A2DC-3ED1BBC263C2}" srcOrd="11" destOrd="0" presId="urn:microsoft.com/office/officeart/2005/8/layout/target3"/>
    <dgm:cxn modelId="{2DA9C321-7B7E-418C-835B-CC67638281DD}" type="presParOf" srcId="{EE5517B3-A945-40BD-B306-A5357B277290}" destId="{7026D3EC-47CC-4426-B7F6-058C5B1A1A64}" srcOrd="12" destOrd="0" presId="urn:microsoft.com/office/officeart/2005/8/layout/target3"/>
    <dgm:cxn modelId="{004032D9-CB47-4A57-BA8E-E8DB3F36917C}" type="presParOf" srcId="{EE5517B3-A945-40BD-B306-A5357B277290}" destId="{E26EA155-731B-4A98-BE06-06729A63820C}" srcOrd="13" destOrd="0" presId="urn:microsoft.com/office/officeart/2005/8/layout/target3"/>
    <dgm:cxn modelId="{8507354B-F61D-405B-8B16-70DF52D8D73E}" type="presParOf" srcId="{EE5517B3-A945-40BD-B306-A5357B277290}" destId="{65FA4FE2-AB23-476F-9E92-022BE78CE76D}" srcOrd="14" destOrd="0" presId="urn:microsoft.com/office/officeart/2005/8/layout/target3"/>
    <dgm:cxn modelId="{0844596E-F38E-4683-9F31-F5CA40A4B741}" type="presParOf" srcId="{EE5517B3-A945-40BD-B306-A5357B277290}" destId="{D7159127-341E-4D21-9EC9-00392472FAAC}" srcOrd="15" destOrd="0" presId="urn:microsoft.com/office/officeart/2005/8/layout/target3"/>
    <dgm:cxn modelId="{5CB9104B-7655-4EEE-9C22-C71BB862F287}" type="presParOf" srcId="{EE5517B3-A945-40BD-B306-A5357B277290}" destId="{2C8D4715-4F3B-427E-9067-A95CD9668B22}" srcOrd="16" destOrd="0" presId="urn:microsoft.com/office/officeart/2005/8/layout/target3"/>
    <dgm:cxn modelId="{30F07091-0BC6-4F41-ADFE-07B5D3901883}" type="presParOf" srcId="{EE5517B3-A945-40BD-B306-A5357B277290}" destId="{3D1CC08B-88CE-4BAF-968E-D1AAF727A701}" srcOrd="17" destOrd="0" presId="urn:microsoft.com/office/officeart/2005/8/layout/target3"/>
    <dgm:cxn modelId="{65ED773B-64C6-414B-AB61-A52AA616E9F9}" type="presParOf" srcId="{EE5517B3-A945-40BD-B306-A5357B277290}" destId="{78A1E917-D3F4-4D0B-B74D-7D8E6B448535}" srcOrd="18" destOrd="0" presId="urn:microsoft.com/office/officeart/2005/8/layout/target3"/>
    <dgm:cxn modelId="{AE0E6166-3E03-43A9-BD4C-7BBDDFECD1A7}" type="presParOf" srcId="{EE5517B3-A945-40BD-B306-A5357B277290}" destId="{3F243D18-3094-46BA-BE8C-30DCEC89CFE5}" srcOrd="19" destOrd="0" presId="urn:microsoft.com/office/officeart/2005/8/layout/target3"/>
    <dgm:cxn modelId="{16AE47DA-D6A8-49D6-BA99-601B27B7A3C8}" type="presParOf" srcId="{EE5517B3-A945-40BD-B306-A5357B277290}" destId="{4D906F79-BB89-452C-BDDF-05012062F3CE}" srcOrd="20" destOrd="0" presId="urn:microsoft.com/office/officeart/2005/8/layout/target3"/>
    <dgm:cxn modelId="{05658EE4-13F7-4338-ADDB-A350D3F8CF3D}" type="presParOf" srcId="{EE5517B3-A945-40BD-B306-A5357B277290}" destId="{5542DA13-9632-4DD2-8362-69C836A3C458}" srcOrd="21" destOrd="0" presId="urn:microsoft.com/office/officeart/2005/8/layout/target3"/>
    <dgm:cxn modelId="{26A0C345-F770-4587-A4F5-D36FC06847C9}" type="presParOf" srcId="{EE5517B3-A945-40BD-B306-A5357B277290}" destId="{3396AD05-289C-4F5F-AB78-5EA068E8675F}" srcOrd="22" destOrd="0" presId="urn:microsoft.com/office/officeart/2005/8/layout/target3"/>
    <dgm:cxn modelId="{A4094213-2A0B-4FB8-B5B1-BA45B96602F7}" type="presParOf" srcId="{EE5517B3-A945-40BD-B306-A5357B277290}" destId="{5B5366D7-DF44-4896-BBA7-4E8AC2B5BC45}" srcOrd="23" destOrd="0" presId="urn:microsoft.com/office/officeart/2005/8/layout/target3"/>
    <dgm:cxn modelId="{E41D8BAE-854C-4854-90CC-E16713AE4D70}" type="presParOf" srcId="{EE5517B3-A945-40BD-B306-A5357B277290}" destId="{34DF1CD2-2A1F-44C6-9B58-4DAA7A835E04}" srcOrd="24" destOrd="0" presId="urn:microsoft.com/office/officeart/2005/8/layout/targe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76B2EC4-A1B3-4B02-A173-1829424D0822}" type="doc">
      <dgm:prSet loTypeId="urn:microsoft.com/office/officeart/2005/8/layout/hList1" loCatId="list" qsTypeId="urn:microsoft.com/office/officeart/2005/8/quickstyle/simple1#6" qsCatId="simple" csTypeId="urn:microsoft.com/office/officeart/2005/8/colors/accent4_2#1" csCatId="accent4" phldr="1"/>
      <dgm:spPr/>
      <dgm:t>
        <a:bodyPr/>
        <a:lstStyle/>
        <a:p>
          <a:endParaRPr lang="en-GB"/>
        </a:p>
      </dgm:t>
    </dgm:pt>
    <dgm:pt modelId="{F0553951-5AD7-4DD0-AA2C-96451B10DD8E}">
      <dgm:prSet phldrT="[Text]"/>
      <dgm:spPr/>
      <dgm:t>
        <a:bodyPr/>
        <a:lstStyle/>
        <a:p>
          <a:pPr>
            <a:buNone/>
          </a:pPr>
          <a:r>
            <a:rPr lang="en-GB" b="1" noProof="0" dirty="0"/>
            <a:t>Who this includes</a:t>
          </a:r>
        </a:p>
      </dgm:t>
    </dgm:pt>
    <dgm:pt modelId="{FDEA6ADB-7919-49C4-8A9C-EB46266D1B54}" type="parTrans" cxnId="{CDB7218A-EEEB-48B7-B443-21636A810435}">
      <dgm:prSet/>
      <dgm:spPr/>
      <dgm:t>
        <a:bodyPr/>
        <a:lstStyle/>
        <a:p>
          <a:endParaRPr lang="en-GB"/>
        </a:p>
      </dgm:t>
    </dgm:pt>
    <dgm:pt modelId="{98969713-7F8A-4A22-A6A5-520B45CDCCDB}" type="sibTrans" cxnId="{CDB7218A-EEEB-48B7-B443-21636A810435}">
      <dgm:prSet/>
      <dgm:spPr/>
      <dgm:t>
        <a:bodyPr/>
        <a:lstStyle/>
        <a:p>
          <a:endParaRPr lang="en-GB"/>
        </a:p>
      </dgm:t>
    </dgm:pt>
    <dgm:pt modelId="{92E4D35F-3934-47CC-A060-4425F9CF5866}">
      <dgm:prSet phldrT="[Text]"/>
      <dgm:spPr/>
      <dgm:t>
        <a:bodyPr/>
        <a:lstStyle/>
        <a:p>
          <a:pPr>
            <a:buFont typeface="Arial" panose="020B0604020202020204" pitchFamily="34" charset="0"/>
            <a:buChar char="•"/>
          </a:pPr>
          <a:r>
            <a:rPr lang="en-GB" noProof="0" dirty="0"/>
            <a:t>WNC internal resilience-building and money support. </a:t>
          </a:r>
        </a:p>
      </dgm:t>
    </dgm:pt>
    <dgm:pt modelId="{5B243DDA-3A72-44E8-8679-FA840621BF49}" type="parTrans" cxnId="{D739A430-CD49-411E-BE2C-DB69103B2B23}">
      <dgm:prSet/>
      <dgm:spPr/>
      <dgm:t>
        <a:bodyPr/>
        <a:lstStyle/>
        <a:p>
          <a:endParaRPr lang="en-GB"/>
        </a:p>
      </dgm:t>
    </dgm:pt>
    <dgm:pt modelId="{48A3BB91-B5D9-45B9-BA4C-2FE253C79711}" type="sibTrans" cxnId="{D739A430-CD49-411E-BE2C-DB69103B2B23}">
      <dgm:prSet/>
      <dgm:spPr/>
      <dgm:t>
        <a:bodyPr/>
        <a:lstStyle/>
        <a:p>
          <a:endParaRPr lang="en-GB"/>
        </a:p>
      </dgm:t>
    </dgm:pt>
    <dgm:pt modelId="{194F6271-725C-4111-8B30-F7DFAFB4C92F}">
      <dgm:prSet phldrT="[Text]"/>
      <dgm:spPr/>
      <dgm:t>
        <a:bodyPr/>
        <a:lstStyle/>
        <a:p>
          <a:pPr>
            <a:buFont typeface="Arial" panose="020B0604020202020204" pitchFamily="34" charset="0"/>
            <a:buChar char="•"/>
          </a:pPr>
          <a:r>
            <a:rPr lang="en-GB" noProof="0" dirty="0"/>
            <a:t>FCA-regulated debt advice providers. </a:t>
          </a:r>
        </a:p>
      </dgm:t>
    </dgm:pt>
    <dgm:pt modelId="{097DA46D-27B1-4EC0-B152-C338E7699876}" type="parTrans" cxnId="{4C55B3B3-547B-42F9-A11A-199CF174810C}">
      <dgm:prSet/>
      <dgm:spPr/>
      <dgm:t>
        <a:bodyPr/>
        <a:lstStyle/>
        <a:p>
          <a:endParaRPr lang="en-GB"/>
        </a:p>
      </dgm:t>
    </dgm:pt>
    <dgm:pt modelId="{BEAB2DF2-503D-403C-B1B1-335286AB39B8}" type="sibTrans" cxnId="{4C55B3B3-547B-42F9-A11A-199CF174810C}">
      <dgm:prSet/>
      <dgm:spPr/>
      <dgm:t>
        <a:bodyPr/>
        <a:lstStyle/>
        <a:p>
          <a:endParaRPr lang="en-GB"/>
        </a:p>
      </dgm:t>
    </dgm:pt>
    <dgm:pt modelId="{73182276-7A5B-4AC4-865E-D570CC9203F6}">
      <dgm:prSet phldrT="[Text]"/>
      <dgm:spPr/>
      <dgm:t>
        <a:bodyPr/>
        <a:lstStyle/>
        <a:p>
          <a:pPr>
            <a:buFont typeface="Arial" panose="020B0604020202020204" pitchFamily="34" charset="0"/>
            <a:buChar char="•"/>
          </a:pPr>
          <a:r>
            <a:rPr lang="en-GB" noProof="0" dirty="0"/>
            <a:t>Welfare rights and income maximisation services. </a:t>
          </a:r>
        </a:p>
      </dgm:t>
    </dgm:pt>
    <dgm:pt modelId="{F716673A-2761-4CAA-9AB2-5798AA2174B9}" type="parTrans" cxnId="{01809AB2-F2A5-4263-8D32-6068FD2A36BC}">
      <dgm:prSet/>
      <dgm:spPr/>
      <dgm:t>
        <a:bodyPr/>
        <a:lstStyle/>
        <a:p>
          <a:endParaRPr lang="en-GB"/>
        </a:p>
      </dgm:t>
    </dgm:pt>
    <dgm:pt modelId="{C1060586-A92B-4648-A237-E26EDDB73BC0}" type="sibTrans" cxnId="{01809AB2-F2A5-4263-8D32-6068FD2A36BC}">
      <dgm:prSet/>
      <dgm:spPr/>
      <dgm:t>
        <a:bodyPr/>
        <a:lstStyle/>
        <a:p>
          <a:endParaRPr lang="en-GB"/>
        </a:p>
      </dgm:t>
    </dgm:pt>
    <dgm:pt modelId="{0E503A36-1664-4BAC-A203-4502E9FD1D6E}">
      <dgm:prSet phldrT="[Text]"/>
      <dgm:spPr/>
      <dgm:t>
        <a:bodyPr/>
        <a:lstStyle/>
        <a:p>
          <a:pPr>
            <a:buFont typeface="Arial" panose="020B0604020202020204" pitchFamily="34" charset="0"/>
            <a:buChar char="•"/>
          </a:pPr>
          <a:r>
            <a:rPr lang="en-GB" noProof="0" dirty="0"/>
            <a:t>Housing Associations and housing advice providers.</a:t>
          </a:r>
        </a:p>
      </dgm:t>
    </dgm:pt>
    <dgm:pt modelId="{656F6BFF-7B77-461D-9575-10E21BDEA98F}" type="parTrans" cxnId="{09860B04-DA5C-4DE9-8D58-7720F4F8CF7D}">
      <dgm:prSet/>
      <dgm:spPr/>
      <dgm:t>
        <a:bodyPr/>
        <a:lstStyle/>
        <a:p>
          <a:endParaRPr lang="en-GB"/>
        </a:p>
      </dgm:t>
    </dgm:pt>
    <dgm:pt modelId="{5BAF15C7-2CBD-42C3-84AE-4F9102E9F6B2}" type="sibTrans" cxnId="{09860B04-DA5C-4DE9-8D58-7720F4F8CF7D}">
      <dgm:prSet/>
      <dgm:spPr/>
      <dgm:t>
        <a:bodyPr/>
        <a:lstStyle/>
        <a:p>
          <a:endParaRPr lang="en-GB"/>
        </a:p>
      </dgm:t>
    </dgm:pt>
    <dgm:pt modelId="{E52A3FC9-EF69-4704-9044-A5DD864E90D9}">
      <dgm:prSet phldrT="[Text]"/>
      <dgm:spPr/>
      <dgm:t>
        <a:bodyPr/>
        <a:lstStyle/>
        <a:p>
          <a:pPr>
            <a:buFont typeface="Arial" panose="020B0604020202020204" pitchFamily="34" charset="0"/>
            <a:buChar char="•"/>
          </a:pPr>
          <a:r>
            <a:rPr lang="en-GB" noProof="0" dirty="0"/>
            <a:t>Energy debt / fuel poverty specialists.</a:t>
          </a:r>
        </a:p>
      </dgm:t>
    </dgm:pt>
    <dgm:pt modelId="{0E5B6169-F0C8-4A18-B8F0-E96BB148B02E}" type="parTrans" cxnId="{1BC1AEAA-31AD-47B5-A67A-76D3A6C38151}">
      <dgm:prSet/>
      <dgm:spPr/>
      <dgm:t>
        <a:bodyPr/>
        <a:lstStyle/>
        <a:p>
          <a:endParaRPr lang="en-GB"/>
        </a:p>
      </dgm:t>
    </dgm:pt>
    <dgm:pt modelId="{689BB5C6-9A86-4DE2-BD39-2BDEED2F0DFC}" type="sibTrans" cxnId="{1BC1AEAA-31AD-47B5-A67A-76D3A6C38151}">
      <dgm:prSet/>
      <dgm:spPr/>
      <dgm:t>
        <a:bodyPr/>
        <a:lstStyle/>
        <a:p>
          <a:endParaRPr lang="en-GB"/>
        </a:p>
      </dgm:t>
    </dgm:pt>
    <dgm:pt modelId="{E89A62B4-8A7E-443D-8328-2CECDBB444E8}">
      <dgm:prSet phldrT="[Text]"/>
      <dgm:spPr/>
      <dgm:t>
        <a:bodyPr/>
        <a:lstStyle/>
        <a:p>
          <a:pPr>
            <a:buFont typeface="Arial" panose="020B0604020202020204" pitchFamily="34" charset="0"/>
            <a:buChar char="•"/>
          </a:pPr>
          <a:r>
            <a:rPr lang="en-GB" noProof="0" dirty="0"/>
            <a:t>Other quality-assured providers able to accept warm referrals for casework. </a:t>
          </a:r>
        </a:p>
      </dgm:t>
    </dgm:pt>
    <dgm:pt modelId="{A4DF22C7-9641-4754-BBF2-1B72B3622C87}" type="parTrans" cxnId="{C53CC5C4-B378-4F7C-B23C-7D01B2C26F1E}">
      <dgm:prSet/>
      <dgm:spPr/>
      <dgm:t>
        <a:bodyPr/>
        <a:lstStyle/>
        <a:p>
          <a:endParaRPr lang="en-GB"/>
        </a:p>
      </dgm:t>
    </dgm:pt>
    <dgm:pt modelId="{B5AC06AF-F32A-4B51-925A-CDD03FA88B0E}" type="sibTrans" cxnId="{C53CC5C4-B378-4F7C-B23C-7D01B2C26F1E}">
      <dgm:prSet/>
      <dgm:spPr/>
      <dgm:t>
        <a:bodyPr/>
        <a:lstStyle/>
        <a:p>
          <a:endParaRPr lang="en-GB"/>
        </a:p>
      </dgm:t>
    </dgm:pt>
    <dgm:pt modelId="{FA9F702F-8B9A-4DF1-8A70-53FA07423EC5}">
      <dgm:prSet phldrT="[Text]"/>
      <dgm:spPr/>
      <dgm:t>
        <a:bodyPr/>
        <a:lstStyle/>
        <a:p>
          <a:pPr>
            <a:buNone/>
          </a:pPr>
          <a:r>
            <a:rPr lang="en-GB" b="1" noProof="0" dirty="0"/>
            <a:t>What Tier 1 must be able to do</a:t>
          </a:r>
        </a:p>
      </dgm:t>
    </dgm:pt>
    <dgm:pt modelId="{0A3BB36B-E23F-4B59-BFF5-6F1727227908}" type="parTrans" cxnId="{7E95D294-9253-4680-A80C-2D90A8F5A2A9}">
      <dgm:prSet/>
      <dgm:spPr/>
      <dgm:t>
        <a:bodyPr/>
        <a:lstStyle/>
        <a:p>
          <a:endParaRPr lang="en-GB"/>
        </a:p>
      </dgm:t>
    </dgm:pt>
    <dgm:pt modelId="{BB0BF47A-FFA8-4913-9CCD-2C2C15BB3E83}" type="sibTrans" cxnId="{7E95D294-9253-4680-A80C-2D90A8F5A2A9}">
      <dgm:prSet/>
      <dgm:spPr/>
      <dgm:t>
        <a:bodyPr/>
        <a:lstStyle/>
        <a:p>
          <a:endParaRPr lang="en-GB"/>
        </a:p>
      </dgm:t>
    </dgm:pt>
    <dgm:pt modelId="{D6AA3C51-CA48-43FE-9451-EA9B813F9FAF}">
      <dgm:prSet phldrT="[Text]"/>
      <dgm:spPr/>
      <dgm:t>
        <a:bodyPr/>
        <a:lstStyle/>
        <a:p>
          <a:pPr>
            <a:buFont typeface="Arial" panose="020B0604020202020204" pitchFamily="34" charset="0"/>
            <a:buChar char="•"/>
          </a:pPr>
          <a:r>
            <a:rPr lang="en-GB" noProof="0" dirty="0"/>
            <a:t>Accept warm referrals from Crisis Support, hubs and spokes. </a:t>
          </a:r>
        </a:p>
      </dgm:t>
    </dgm:pt>
    <dgm:pt modelId="{C87C6B5D-F190-42C0-9725-19B93F2E07C2}" type="parTrans" cxnId="{E055DC30-CB42-4DF5-8922-F442565AC628}">
      <dgm:prSet/>
      <dgm:spPr/>
      <dgm:t>
        <a:bodyPr/>
        <a:lstStyle/>
        <a:p>
          <a:endParaRPr lang="en-GB"/>
        </a:p>
      </dgm:t>
    </dgm:pt>
    <dgm:pt modelId="{BE63885C-3208-4474-BAC2-99F419EEDADF}" type="sibTrans" cxnId="{E055DC30-CB42-4DF5-8922-F442565AC628}">
      <dgm:prSet/>
      <dgm:spPr/>
      <dgm:t>
        <a:bodyPr/>
        <a:lstStyle/>
        <a:p>
          <a:endParaRPr lang="en-GB"/>
        </a:p>
      </dgm:t>
    </dgm:pt>
    <dgm:pt modelId="{23037FAD-BDAE-455D-9C03-DB4523284003}">
      <dgm:prSet phldrT="[Text]"/>
      <dgm:spPr/>
      <dgm:t>
        <a:bodyPr/>
        <a:lstStyle/>
        <a:p>
          <a:pPr>
            <a:buFont typeface="Arial" panose="020B0604020202020204" pitchFamily="34" charset="0"/>
            <a:buChar char="•"/>
          </a:pPr>
          <a:r>
            <a:rPr lang="en-GB" noProof="0" dirty="0"/>
            <a:t>Provide structured support, not one-off signposting only.</a:t>
          </a:r>
        </a:p>
      </dgm:t>
    </dgm:pt>
    <dgm:pt modelId="{18919041-6F0D-444F-B6F2-ED859117CFC9}" type="parTrans" cxnId="{46402B84-9220-4402-9300-75D2BA82CE4A}">
      <dgm:prSet/>
      <dgm:spPr/>
      <dgm:t>
        <a:bodyPr/>
        <a:lstStyle/>
        <a:p>
          <a:endParaRPr lang="en-GB"/>
        </a:p>
      </dgm:t>
    </dgm:pt>
    <dgm:pt modelId="{1FF8B84F-6B31-44BE-B0CE-E12DBDED2208}" type="sibTrans" cxnId="{46402B84-9220-4402-9300-75D2BA82CE4A}">
      <dgm:prSet/>
      <dgm:spPr/>
      <dgm:t>
        <a:bodyPr/>
        <a:lstStyle/>
        <a:p>
          <a:endParaRPr lang="en-GB"/>
        </a:p>
      </dgm:t>
    </dgm:pt>
    <dgm:pt modelId="{BBFEDB42-29B9-40D5-9BB4-F0E17BE2C06E}">
      <dgm:prSet phldrT="[Text]"/>
      <dgm:spPr/>
      <dgm:t>
        <a:bodyPr/>
        <a:lstStyle/>
        <a:p>
          <a:pPr>
            <a:buFont typeface="Arial" panose="020B0604020202020204" pitchFamily="34" charset="0"/>
            <a:buChar char="•"/>
          </a:pPr>
          <a:r>
            <a:rPr lang="en-GB" noProof="0" dirty="0"/>
            <a:t>Work with residents to address underlying financial hardship.</a:t>
          </a:r>
        </a:p>
      </dgm:t>
    </dgm:pt>
    <dgm:pt modelId="{E0D05F56-B95E-4A58-B960-7916A51D4F7B}" type="parTrans" cxnId="{D062A7CA-B35B-4D86-9887-6FB607EA66D8}">
      <dgm:prSet/>
      <dgm:spPr/>
      <dgm:t>
        <a:bodyPr/>
        <a:lstStyle/>
        <a:p>
          <a:endParaRPr lang="en-GB"/>
        </a:p>
      </dgm:t>
    </dgm:pt>
    <dgm:pt modelId="{0B11E9BC-ECD6-47E0-8640-8556A92FB43D}" type="sibTrans" cxnId="{D062A7CA-B35B-4D86-9887-6FB607EA66D8}">
      <dgm:prSet/>
      <dgm:spPr/>
      <dgm:t>
        <a:bodyPr/>
        <a:lstStyle/>
        <a:p>
          <a:endParaRPr lang="en-GB"/>
        </a:p>
      </dgm:t>
    </dgm:pt>
    <dgm:pt modelId="{D8AF7C00-6DC7-4592-B3F5-779D57E733F3}">
      <dgm:prSet phldrT="[Text]"/>
      <dgm:spPr/>
      <dgm:t>
        <a:bodyPr/>
        <a:lstStyle/>
        <a:p>
          <a:pPr>
            <a:buFont typeface="Arial" panose="020B0604020202020204" pitchFamily="34" charset="0"/>
            <a:buChar char="•"/>
          </a:pPr>
          <a:r>
            <a:rPr lang="en-GB" noProof="0" dirty="0"/>
            <a:t>Track and report measurable outcomes. </a:t>
          </a:r>
        </a:p>
      </dgm:t>
    </dgm:pt>
    <dgm:pt modelId="{2E44C985-94D9-40B9-9958-51B081AAA45B}" type="parTrans" cxnId="{0EABE50D-183F-417C-930E-F8C53200378A}">
      <dgm:prSet/>
      <dgm:spPr/>
      <dgm:t>
        <a:bodyPr/>
        <a:lstStyle/>
        <a:p>
          <a:endParaRPr lang="en-GB"/>
        </a:p>
      </dgm:t>
    </dgm:pt>
    <dgm:pt modelId="{229EEDDE-A063-446B-A23B-1EA5B9A766B0}" type="sibTrans" cxnId="{0EABE50D-183F-417C-930E-F8C53200378A}">
      <dgm:prSet/>
      <dgm:spPr/>
      <dgm:t>
        <a:bodyPr/>
        <a:lstStyle/>
        <a:p>
          <a:endParaRPr lang="en-GB"/>
        </a:p>
      </dgm:t>
    </dgm:pt>
    <dgm:pt modelId="{5F7F39C6-BAC9-4853-9735-C64DF1BB71B4}">
      <dgm:prSet phldrT="[Text]"/>
      <dgm:spPr/>
      <dgm:t>
        <a:bodyPr/>
        <a:lstStyle/>
        <a:p>
          <a:pPr>
            <a:buNone/>
          </a:pPr>
          <a:r>
            <a:rPr lang="en-GB" b="1" noProof="0" dirty="0"/>
            <a:t>Mandatory, reportable outcomes</a:t>
          </a:r>
        </a:p>
      </dgm:t>
    </dgm:pt>
    <dgm:pt modelId="{D6475138-744A-4A99-9449-705E038326AC}" type="parTrans" cxnId="{BA8B5350-7103-497E-AF74-D0AF1693E5DB}">
      <dgm:prSet/>
      <dgm:spPr/>
      <dgm:t>
        <a:bodyPr/>
        <a:lstStyle/>
        <a:p>
          <a:endParaRPr lang="en-GB"/>
        </a:p>
      </dgm:t>
    </dgm:pt>
    <dgm:pt modelId="{0F5234E4-5646-4677-9F1E-7A3A43B3D9C5}" type="sibTrans" cxnId="{BA8B5350-7103-497E-AF74-D0AF1693E5DB}">
      <dgm:prSet/>
      <dgm:spPr/>
      <dgm:t>
        <a:bodyPr/>
        <a:lstStyle/>
        <a:p>
          <a:endParaRPr lang="en-GB"/>
        </a:p>
      </dgm:t>
    </dgm:pt>
    <dgm:pt modelId="{1836336F-0CA3-4C6B-83B9-D085133EA74E}">
      <dgm:prSet phldrT="[Text]"/>
      <dgm:spPr/>
      <dgm:t>
        <a:bodyPr/>
        <a:lstStyle/>
        <a:p>
          <a:pPr>
            <a:buFont typeface="Arial" panose="020B0604020202020204" pitchFamily="34" charset="0"/>
            <a:buChar char="•"/>
          </a:pPr>
          <a:r>
            <a:rPr lang="en-GB" b="0" i="0" noProof="0" dirty="0"/>
            <a:t>Reduced experiences of material deprivation</a:t>
          </a:r>
          <a:endParaRPr lang="en-GB" noProof="0" dirty="0"/>
        </a:p>
      </dgm:t>
    </dgm:pt>
    <dgm:pt modelId="{85337DE6-7A4B-4BA5-80C6-EAABD90046C5}" type="parTrans" cxnId="{7720BF23-075F-443A-84C0-28DC638C9684}">
      <dgm:prSet/>
      <dgm:spPr/>
      <dgm:t>
        <a:bodyPr/>
        <a:lstStyle/>
        <a:p>
          <a:endParaRPr lang="en-GB"/>
        </a:p>
      </dgm:t>
    </dgm:pt>
    <dgm:pt modelId="{8AAF41FD-217A-4441-A091-A6A8372E27F4}" type="sibTrans" cxnId="{7720BF23-075F-443A-84C0-28DC638C9684}">
      <dgm:prSet/>
      <dgm:spPr/>
      <dgm:t>
        <a:bodyPr/>
        <a:lstStyle/>
        <a:p>
          <a:endParaRPr lang="en-GB"/>
        </a:p>
      </dgm:t>
    </dgm:pt>
    <dgm:pt modelId="{163F27C3-D986-4C7B-9C2B-730317BE390F}">
      <dgm:prSet phldrT="[Text]"/>
      <dgm:spPr/>
      <dgm:t>
        <a:bodyPr/>
        <a:lstStyle/>
        <a:p>
          <a:pPr>
            <a:buFont typeface="Arial" panose="020B0604020202020204" pitchFamily="34" charset="0"/>
            <a:buChar char="•"/>
          </a:pPr>
          <a:r>
            <a:rPr lang="en-GB" b="0" i="0" noProof="0" dirty="0"/>
            <a:t>Maximisation of individuals’ income</a:t>
          </a:r>
          <a:endParaRPr lang="en-GB" noProof="0" dirty="0"/>
        </a:p>
      </dgm:t>
    </dgm:pt>
    <dgm:pt modelId="{8F438826-F183-4C74-9375-B15D5BCFCBE0}" type="parTrans" cxnId="{56C189E4-43F4-4125-9B2D-9A1B64C9D070}">
      <dgm:prSet/>
      <dgm:spPr/>
      <dgm:t>
        <a:bodyPr/>
        <a:lstStyle/>
        <a:p>
          <a:endParaRPr lang="en-GB"/>
        </a:p>
      </dgm:t>
    </dgm:pt>
    <dgm:pt modelId="{251862DF-4356-482F-A819-C5EB5EB998C5}" type="sibTrans" cxnId="{56C189E4-43F4-4125-9B2D-9A1B64C9D070}">
      <dgm:prSet/>
      <dgm:spPr/>
      <dgm:t>
        <a:bodyPr/>
        <a:lstStyle/>
        <a:p>
          <a:endParaRPr lang="en-GB"/>
        </a:p>
      </dgm:t>
    </dgm:pt>
    <dgm:pt modelId="{A557C17D-6BF9-47D0-8489-0A5FC9834E32}">
      <dgm:prSet phldrT="[Text]"/>
      <dgm:spPr/>
      <dgm:t>
        <a:bodyPr/>
        <a:lstStyle/>
        <a:p>
          <a:pPr>
            <a:buFont typeface="Arial" panose="020B0604020202020204" pitchFamily="34" charset="0"/>
            <a:buChar char="•"/>
          </a:pPr>
          <a:r>
            <a:rPr lang="en-GB" b="0" i="0" noProof="0" dirty="0"/>
            <a:t>Reduced need for emergency food parcels</a:t>
          </a:r>
          <a:endParaRPr lang="en-GB" noProof="0" dirty="0"/>
        </a:p>
      </dgm:t>
    </dgm:pt>
    <dgm:pt modelId="{853751C6-7A9C-4A5F-BF70-ECAE81EEED09}" type="parTrans" cxnId="{1EB2D188-FD47-4D52-A4A4-8FC8169C3261}">
      <dgm:prSet/>
      <dgm:spPr/>
      <dgm:t>
        <a:bodyPr/>
        <a:lstStyle/>
        <a:p>
          <a:endParaRPr lang="en-GB"/>
        </a:p>
      </dgm:t>
    </dgm:pt>
    <dgm:pt modelId="{F9EDED0B-7522-41B9-9F0F-827A539CDA49}" type="sibTrans" cxnId="{1EB2D188-FD47-4D52-A4A4-8FC8169C3261}">
      <dgm:prSet/>
      <dgm:spPr/>
      <dgm:t>
        <a:bodyPr/>
        <a:lstStyle/>
        <a:p>
          <a:endParaRPr lang="en-GB"/>
        </a:p>
      </dgm:t>
    </dgm:pt>
    <dgm:pt modelId="{34370318-4FA2-4673-87B3-54C0EDE50F9C}">
      <dgm:prSet phldrT="[Text]"/>
      <dgm:spPr/>
      <dgm:t>
        <a:bodyPr/>
        <a:lstStyle/>
        <a:p>
          <a:pPr>
            <a:buFont typeface="Arial" panose="020B0604020202020204" pitchFamily="34" charset="0"/>
            <a:buChar char="•"/>
          </a:pPr>
          <a:r>
            <a:rPr lang="en-GB" b="0" i="0" noProof="0" dirty="0"/>
            <a:t>Reduction in priority debt</a:t>
          </a:r>
          <a:endParaRPr lang="en-GB" noProof="0" dirty="0"/>
        </a:p>
      </dgm:t>
    </dgm:pt>
    <dgm:pt modelId="{D0DB93DC-1369-46BE-9D7B-D3E980FB1A3F}" type="parTrans" cxnId="{3A72C252-40DB-4475-AFAD-C290F4E85459}">
      <dgm:prSet/>
      <dgm:spPr/>
      <dgm:t>
        <a:bodyPr/>
        <a:lstStyle/>
        <a:p>
          <a:endParaRPr lang="en-GB"/>
        </a:p>
      </dgm:t>
    </dgm:pt>
    <dgm:pt modelId="{FA666DE9-19DF-4617-98F7-61EA89472E45}" type="sibTrans" cxnId="{3A72C252-40DB-4475-AFAD-C290F4E85459}">
      <dgm:prSet/>
      <dgm:spPr/>
      <dgm:t>
        <a:bodyPr/>
        <a:lstStyle/>
        <a:p>
          <a:endParaRPr lang="en-GB"/>
        </a:p>
      </dgm:t>
    </dgm:pt>
    <dgm:pt modelId="{6D86B6A6-6A3F-4550-A488-C8B179B0D127}">
      <dgm:prSet phldrT="[Text]"/>
      <dgm:spPr/>
      <dgm:t>
        <a:bodyPr/>
        <a:lstStyle/>
        <a:p>
          <a:pPr>
            <a:buFont typeface="Arial" panose="020B0604020202020204" pitchFamily="34" charset="0"/>
            <a:buChar char="•"/>
          </a:pPr>
          <a:r>
            <a:rPr lang="en-GB" b="0" i="0" noProof="0" dirty="0"/>
            <a:t>Increased access to appropriate and quality advice services</a:t>
          </a:r>
          <a:endParaRPr lang="en-GB" noProof="0" dirty="0"/>
        </a:p>
      </dgm:t>
    </dgm:pt>
    <dgm:pt modelId="{C29CDFBD-A1D2-4506-BED9-A09678309053}" type="parTrans" cxnId="{7160BCF9-5DDA-4B99-A376-D674D4A35E85}">
      <dgm:prSet/>
      <dgm:spPr/>
      <dgm:t>
        <a:bodyPr/>
        <a:lstStyle/>
        <a:p>
          <a:endParaRPr lang="en-GB"/>
        </a:p>
      </dgm:t>
    </dgm:pt>
    <dgm:pt modelId="{0E799EE9-E462-4891-A30B-A445657B7EFF}" type="sibTrans" cxnId="{7160BCF9-5DDA-4B99-A376-D674D4A35E85}">
      <dgm:prSet/>
      <dgm:spPr/>
      <dgm:t>
        <a:bodyPr/>
        <a:lstStyle/>
        <a:p>
          <a:endParaRPr lang="en-GB"/>
        </a:p>
      </dgm:t>
    </dgm:pt>
    <dgm:pt modelId="{433A3500-6076-40DE-A3CF-C6F8A0ABCB33}">
      <dgm:prSet phldrT="[Text]"/>
      <dgm:spPr/>
      <dgm:t>
        <a:bodyPr/>
        <a:lstStyle/>
        <a:p>
          <a:pPr>
            <a:buFont typeface="Arial" panose="020B0604020202020204" pitchFamily="34" charset="0"/>
            <a:buChar char="•"/>
          </a:pPr>
          <a:r>
            <a:rPr lang="en-GB" b="0" i="0" noProof="0" dirty="0"/>
            <a:t>Increased savings</a:t>
          </a:r>
          <a:endParaRPr lang="en-GB" noProof="0" dirty="0"/>
        </a:p>
      </dgm:t>
    </dgm:pt>
    <dgm:pt modelId="{916876B7-6A66-45BD-B93D-E02176B96DAA}" type="parTrans" cxnId="{2D1EABDA-12B7-4237-9F63-DFC8C6B32C39}">
      <dgm:prSet/>
      <dgm:spPr/>
      <dgm:t>
        <a:bodyPr/>
        <a:lstStyle/>
        <a:p>
          <a:endParaRPr lang="en-GB"/>
        </a:p>
      </dgm:t>
    </dgm:pt>
    <dgm:pt modelId="{AA1C66B6-B9E5-4E70-8B4D-0F018E7FBEA4}" type="sibTrans" cxnId="{2D1EABDA-12B7-4237-9F63-DFC8C6B32C39}">
      <dgm:prSet/>
      <dgm:spPr/>
      <dgm:t>
        <a:bodyPr/>
        <a:lstStyle/>
        <a:p>
          <a:endParaRPr lang="en-GB"/>
        </a:p>
      </dgm:t>
    </dgm:pt>
    <dgm:pt modelId="{4180E2A9-2E6B-4B92-8198-0BE7D7678A19}" type="pres">
      <dgm:prSet presAssocID="{276B2EC4-A1B3-4B02-A173-1829424D0822}" presName="Name0" presStyleCnt="0">
        <dgm:presLayoutVars>
          <dgm:dir/>
          <dgm:animLvl val="lvl"/>
          <dgm:resizeHandles val="exact"/>
        </dgm:presLayoutVars>
      </dgm:prSet>
      <dgm:spPr/>
    </dgm:pt>
    <dgm:pt modelId="{52DA03A5-CA65-446C-96A8-B7C7385E9DB0}" type="pres">
      <dgm:prSet presAssocID="{F0553951-5AD7-4DD0-AA2C-96451B10DD8E}" presName="composite" presStyleCnt="0"/>
      <dgm:spPr/>
    </dgm:pt>
    <dgm:pt modelId="{8F74CA3C-B7EA-4919-AA78-DC069E38C98C}" type="pres">
      <dgm:prSet presAssocID="{F0553951-5AD7-4DD0-AA2C-96451B10DD8E}" presName="parTx" presStyleLbl="alignNode1" presStyleIdx="0" presStyleCnt="3">
        <dgm:presLayoutVars>
          <dgm:chMax val="0"/>
          <dgm:chPref val="0"/>
          <dgm:bulletEnabled val="1"/>
        </dgm:presLayoutVars>
      </dgm:prSet>
      <dgm:spPr/>
    </dgm:pt>
    <dgm:pt modelId="{D7C8D116-DCD6-4894-91EC-B386D1A19D80}" type="pres">
      <dgm:prSet presAssocID="{F0553951-5AD7-4DD0-AA2C-96451B10DD8E}" presName="desTx" presStyleLbl="alignAccFollowNode1" presStyleIdx="0" presStyleCnt="3">
        <dgm:presLayoutVars>
          <dgm:bulletEnabled val="1"/>
        </dgm:presLayoutVars>
      </dgm:prSet>
      <dgm:spPr/>
    </dgm:pt>
    <dgm:pt modelId="{3B216E3A-A0CD-46D8-85FD-D90EB89C2F34}" type="pres">
      <dgm:prSet presAssocID="{98969713-7F8A-4A22-A6A5-520B45CDCCDB}" presName="space" presStyleCnt="0"/>
      <dgm:spPr/>
    </dgm:pt>
    <dgm:pt modelId="{ADA00971-7710-4230-82DF-BD96A32575C2}" type="pres">
      <dgm:prSet presAssocID="{FA9F702F-8B9A-4DF1-8A70-53FA07423EC5}" presName="composite" presStyleCnt="0"/>
      <dgm:spPr/>
    </dgm:pt>
    <dgm:pt modelId="{0D1A71CD-CEAF-49A7-A7A6-2393F8ED455D}" type="pres">
      <dgm:prSet presAssocID="{FA9F702F-8B9A-4DF1-8A70-53FA07423EC5}" presName="parTx" presStyleLbl="alignNode1" presStyleIdx="1" presStyleCnt="3">
        <dgm:presLayoutVars>
          <dgm:chMax val="0"/>
          <dgm:chPref val="0"/>
          <dgm:bulletEnabled val="1"/>
        </dgm:presLayoutVars>
      </dgm:prSet>
      <dgm:spPr/>
    </dgm:pt>
    <dgm:pt modelId="{65EF0A01-8086-43BF-9DED-37D8A7FF4706}" type="pres">
      <dgm:prSet presAssocID="{FA9F702F-8B9A-4DF1-8A70-53FA07423EC5}" presName="desTx" presStyleLbl="alignAccFollowNode1" presStyleIdx="1" presStyleCnt="3">
        <dgm:presLayoutVars>
          <dgm:bulletEnabled val="1"/>
        </dgm:presLayoutVars>
      </dgm:prSet>
      <dgm:spPr/>
    </dgm:pt>
    <dgm:pt modelId="{C378461C-7222-4C3E-819B-6503EABE124F}" type="pres">
      <dgm:prSet presAssocID="{BB0BF47A-FFA8-4913-9CCD-2C2C15BB3E83}" presName="space" presStyleCnt="0"/>
      <dgm:spPr/>
    </dgm:pt>
    <dgm:pt modelId="{2449F16E-8F8B-47A2-BBFF-031F9A84AC7D}" type="pres">
      <dgm:prSet presAssocID="{5F7F39C6-BAC9-4853-9735-C64DF1BB71B4}" presName="composite" presStyleCnt="0"/>
      <dgm:spPr/>
    </dgm:pt>
    <dgm:pt modelId="{39269B01-7319-4A02-B963-8266B844F195}" type="pres">
      <dgm:prSet presAssocID="{5F7F39C6-BAC9-4853-9735-C64DF1BB71B4}" presName="parTx" presStyleLbl="alignNode1" presStyleIdx="2" presStyleCnt="3">
        <dgm:presLayoutVars>
          <dgm:chMax val="0"/>
          <dgm:chPref val="0"/>
          <dgm:bulletEnabled val="1"/>
        </dgm:presLayoutVars>
      </dgm:prSet>
      <dgm:spPr/>
    </dgm:pt>
    <dgm:pt modelId="{A638B24D-EA2E-42FE-99BC-90E3C01D5029}" type="pres">
      <dgm:prSet presAssocID="{5F7F39C6-BAC9-4853-9735-C64DF1BB71B4}" presName="desTx" presStyleLbl="alignAccFollowNode1" presStyleIdx="2" presStyleCnt="3">
        <dgm:presLayoutVars>
          <dgm:bulletEnabled val="1"/>
        </dgm:presLayoutVars>
      </dgm:prSet>
      <dgm:spPr/>
    </dgm:pt>
  </dgm:ptLst>
  <dgm:cxnLst>
    <dgm:cxn modelId="{09860B04-DA5C-4DE9-8D58-7720F4F8CF7D}" srcId="{F0553951-5AD7-4DD0-AA2C-96451B10DD8E}" destId="{0E503A36-1664-4BAC-A203-4502E9FD1D6E}" srcOrd="3" destOrd="0" parTransId="{656F6BFF-7B77-461D-9575-10E21BDEA98F}" sibTransId="{5BAF15C7-2CBD-42C3-84AE-4F9102E9F6B2}"/>
    <dgm:cxn modelId="{0EABE50D-183F-417C-930E-F8C53200378A}" srcId="{FA9F702F-8B9A-4DF1-8A70-53FA07423EC5}" destId="{D8AF7C00-6DC7-4592-B3F5-779D57E733F3}" srcOrd="3" destOrd="0" parTransId="{2E44C985-94D9-40B9-9958-51B081AAA45B}" sibTransId="{229EEDDE-A063-446B-A23B-1EA5B9A766B0}"/>
    <dgm:cxn modelId="{CA4E0517-9552-4B16-ACB4-F35D316274AB}" type="presOf" srcId="{276B2EC4-A1B3-4B02-A173-1829424D0822}" destId="{4180E2A9-2E6B-4B92-8198-0BE7D7678A19}" srcOrd="0" destOrd="0" presId="urn:microsoft.com/office/officeart/2005/8/layout/hList1"/>
    <dgm:cxn modelId="{2F5F201B-E705-4BDF-872D-F7D3D5396061}" type="presOf" srcId="{BBFEDB42-29B9-40D5-9BB4-F0E17BE2C06E}" destId="{65EF0A01-8086-43BF-9DED-37D8A7FF4706}" srcOrd="0" destOrd="2" presId="urn:microsoft.com/office/officeart/2005/8/layout/hList1"/>
    <dgm:cxn modelId="{7720BF23-075F-443A-84C0-28DC638C9684}" srcId="{5F7F39C6-BAC9-4853-9735-C64DF1BB71B4}" destId="{1836336F-0CA3-4C6B-83B9-D085133EA74E}" srcOrd="0" destOrd="0" parTransId="{85337DE6-7A4B-4BA5-80C6-EAABD90046C5}" sibTransId="{8AAF41FD-217A-4441-A091-A6A8372E27F4}"/>
    <dgm:cxn modelId="{FD2BA72C-DEA5-4478-9F5D-9089DFAA76EE}" type="presOf" srcId="{6D86B6A6-6A3F-4550-A488-C8B179B0D127}" destId="{A638B24D-EA2E-42FE-99BC-90E3C01D5029}" srcOrd="0" destOrd="3" presId="urn:microsoft.com/office/officeart/2005/8/layout/hList1"/>
    <dgm:cxn modelId="{D739A430-CD49-411E-BE2C-DB69103B2B23}" srcId="{F0553951-5AD7-4DD0-AA2C-96451B10DD8E}" destId="{92E4D35F-3934-47CC-A060-4425F9CF5866}" srcOrd="0" destOrd="0" parTransId="{5B243DDA-3A72-44E8-8679-FA840621BF49}" sibTransId="{48A3BB91-B5D9-45B9-BA4C-2FE253C79711}"/>
    <dgm:cxn modelId="{E055DC30-CB42-4DF5-8922-F442565AC628}" srcId="{FA9F702F-8B9A-4DF1-8A70-53FA07423EC5}" destId="{D6AA3C51-CA48-43FE-9451-EA9B813F9FAF}" srcOrd="0" destOrd="0" parTransId="{C87C6B5D-F190-42C0-9725-19B93F2E07C2}" sibTransId="{BE63885C-3208-4474-BAC2-99F419EEDADF}"/>
    <dgm:cxn modelId="{1959FF3E-43A3-45BF-8B1A-87CEA6D07EC8}" type="presOf" srcId="{34370318-4FA2-4673-87B3-54C0EDE50F9C}" destId="{A638B24D-EA2E-42FE-99BC-90E3C01D5029}" srcOrd="0" destOrd="2" presId="urn:microsoft.com/office/officeart/2005/8/layout/hList1"/>
    <dgm:cxn modelId="{324A4E61-337F-4993-A2F0-437F66435B53}" type="presOf" srcId="{163F27C3-D986-4C7B-9C2B-730317BE390F}" destId="{A638B24D-EA2E-42FE-99BC-90E3C01D5029}" srcOrd="0" destOrd="5" presId="urn:microsoft.com/office/officeart/2005/8/layout/hList1"/>
    <dgm:cxn modelId="{B5C3F345-661F-48C0-B5AB-423CBA42EEBD}" type="presOf" srcId="{E89A62B4-8A7E-443D-8328-2CECDBB444E8}" destId="{D7C8D116-DCD6-4894-91EC-B386D1A19D80}" srcOrd="0" destOrd="5" presId="urn:microsoft.com/office/officeart/2005/8/layout/hList1"/>
    <dgm:cxn modelId="{5B263B6F-54FB-4FB2-BD90-4B7352532E15}" type="presOf" srcId="{5F7F39C6-BAC9-4853-9735-C64DF1BB71B4}" destId="{39269B01-7319-4A02-B963-8266B844F195}" srcOrd="0" destOrd="0" presId="urn:microsoft.com/office/officeart/2005/8/layout/hList1"/>
    <dgm:cxn modelId="{BA8B5350-7103-497E-AF74-D0AF1693E5DB}" srcId="{276B2EC4-A1B3-4B02-A173-1829424D0822}" destId="{5F7F39C6-BAC9-4853-9735-C64DF1BB71B4}" srcOrd="2" destOrd="0" parTransId="{D6475138-744A-4A99-9449-705E038326AC}" sibTransId="{0F5234E4-5646-4677-9F1E-7A3A43B3D9C5}"/>
    <dgm:cxn modelId="{3A72C252-40DB-4475-AFAD-C290F4E85459}" srcId="{5F7F39C6-BAC9-4853-9735-C64DF1BB71B4}" destId="{34370318-4FA2-4673-87B3-54C0EDE50F9C}" srcOrd="2" destOrd="0" parTransId="{D0DB93DC-1369-46BE-9D7B-D3E980FB1A3F}" sibTransId="{FA666DE9-19DF-4617-98F7-61EA89472E45}"/>
    <dgm:cxn modelId="{7D19E079-5EE3-4B0D-A32E-497C20AD81B1}" type="presOf" srcId="{23037FAD-BDAE-455D-9C03-DB4523284003}" destId="{65EF0A01-8086-43BF-9DED-37D8A7FF4706}" srcOrd="0" destOrd="1" presId="urn:microsoft.com/office/officeart/2005/8/layout/hList1"/>
    <dgm:cxn modelId="{2A11B67D-7920-4871-96FA-74F0CCA74401}" type="presOf" srcId="{F0553951-5AD7-4DD0-AA2C-96451B10DD8E}" destId="{8F74CA3C-B7EA-4919-AA78-DC069E38C98C}" srcOrd="0" destOrd="0" presId="urn:microsoft.com/office/officeart/2005/8/layout/hList1"/>
    <dgm:cxn modelId="{46402B84-9220-4402-9300-75D2BA82CE4A}" srcId="{FA9F702F-8B9A-4DF1-8A70-53FA07423EC5}" destId="{23037FAD-BDAE-455D-9C03-DB4523284003}" srcOrd="1" destOrd="0" parTransId="{18919041-6F0D-444F-B6F2-ED859117CFC9}" sibTransId="{1FF8B84F-6B31-44BE-B0CE-E12DBDED2208}"/>
    <dgm:cxn modelId="{C63A7086-2553-4BA1-8639-31B8E0E86D5A}" type="presOf" srcId="{1836336F-0CA3-4C6B-83B9-D085133EA74E}" destId="{A638B24D-EA2E-42FE-99BC-90E3C01D5029}" srcOrd="0" destOrd="0" presId="urn:microsoft.com/office/officeart/2005/8/layout/hList1"/>
    <dgm:cxn modelId="{1EB2D188-FD47-4D52-A4A4-8FC8169C3261}" srcId="{5F7F39C6-BAC9-4853-9735-C64DF1BB71B4}" destId="{A557C17D-6BF9-47D0-8489-0A5FC9834E32}" srcOrd="1" destOrd="0" parTransId="{853751C6-7A9C-4A5F-BF70-ECAE81EEED09}" sibTransId="{F9EDED0B-7522-41B9-9F0F-827A539CDA49}"/>
    <dgm:cxn modelId="{CDB7218A-EEEB-48B7-B443-21636A810435}" srcId="{276B2EC4-A1B3-4B02-A173-1829424D0822}" destId="{F0553951-5AD7-4DD0-AA2C-96451B10DD8E}" srcOrd="0" destOrd="0" parTransId="{FDEA6ADB-7919-49C4-8A9C-EB46266D1B54}" sibTransId="{98969713-7F8A-4A22-A6A5-520B45CDCCDB}"/>
    <dgm:cxn modelId="{51D1B194-0039-4AA7-A011-BA4415A0A9CA}" type="presOf" srcId="{FA9F702F-8B9A-4DF1-8A70-53FA07423EC5}" destId="{0D1A71CD-CEAF-49A7-A7A6-2393F8ED455D}" srcOrd="0" destOrd="0" presId="urn:microsoft.com/office/officeart/2005/8/layout/hList1"/>
    <dgm:cxn modelId="{7E95D294-9253-4680-A80C-2D90A8F5A2A9}" srcId="{276B2EC4-A1B3-4B02-A173-1829424D0822}" destId="{FA9F702F-8B9A-4DF1-8A70-53FA07423EC5}" srcOrd="1" destOrd="0" parTransId="{0A3BB36B-E23F-4B59-BFF5-6F1727227908}" sibTransId="{BB0BF47A-FFA8-4913-9CCD-2C2C15BB3E83}"/>
    <dgm:cxn modelId="{B6E7829B-3071-4D75-A57B-2712789849FB}" type="presOf" srcId="{E52A3FC9-EF69-4704-9044-A5DD864E90D9}" destId="{D7C8D116-DCD6-4894-91EC-B386D1A19D80}" srcOrd="0" destOrd="4" presId="urn:microsoft.com/office/officeart/2005/8/layout/hList1"/>
    <dgm:cxn modelId="{91276BAA-CCE2-4F78-AB63-744BDE2B0989}" type="presOf" srcId="{D8AF7C00-6DC7-4592-B3F5-779D57E733F3}" destId="{65EF0A01-8086-43BF-9DED-37D8A7FF4706}" srcOrd="0" destOrd="3" presId="urn:microsoft.com/office/officeart/2005/8/layout/hList1"/>
    <dgm:cxn modelId="{1BC1AEAA-31AD-47B5-A67A-76D3A6C38151}" srcId="{F0553951-5AD7-4DD0-AA2C-96451B10DD8E}" destId="{E52A3FC9-EF69-4704-9044-A5DD864E90D9}" srcOrd="4" destOrd="0" parTransId="{0E5B6169-F0C8-4A18-B8F0-E96BB148B02E}" sibTransId="{689BB5C6-9A86-4DE2-BD39-2BDEED2F0DFC}"/>
    <dgm:cxn modelId="{E290E5AB-BA1E-45BD-8675-4F270D8C1ADE}" type="presOf" srcId="{92E4D35F-3934-47CC-A060-4425F9CF5866}" destId="{D7C8D116-DCD6-4894-91EC-B386D1A19D80}" srcOrd="0" destOrd="0" presId="urn:microsoft.com/office/officeart/2005/8/layout/hList1"/>
    <dgm:cxn modelId="{01809AB2-F2A5-4263-8D32-6068FD2A36BC}" srcId="{F0553951-5AD7-4DD0-AA2C-96451B10DD8E}" destId="{73182276-7A5B-4AC4-865E-D570CC9203F6}" srcOrd="2" destOrd="0" parTransId="{F716673A-2761-4CAA-9AB2-5798AA2174B9}" sibTransId="{C1060586-A92B-4648-A237-E26EDDB73BC0}"/>
    <dgm:cxn modelId="{4C55B3B3-547B-42F9-A11A-199CF174810C}" srcId="{F0553951-5AD7-4DD0-AA2C-96451B10DD8E}" destId="{194F6271-725C-4111-8B30-F7DFAFB4C92F}" srcOrd="1" destOrd="0" parTransId="{097DA46D-27B1-4EC0-B152-C338E7699876}" sibTransId="{BEAB2DF2-503D-403C-B1B1-335286AB39B8}"/>
    <dgm:cxn modelId="{35F0BDBA-D0CD-4BBC-984D-2ACAEE7997E2}" type="presOf" srcId="{433A3500-6076-40DE-A3CF-C6F8A0ABCB33}" destId="{A638B24D-EA2E-42FE-99BC-90E3C01D5029}" srcOrd="0" destOrd="4" presId="urn:microsoft.com/office/officeart/2005/8/layout/hList1"/>
    <dgm:cxn modelId="{C53CC5C4-B378-4F7C-B23C-7D01B2C26F1E}" srcId="{F0553951-5AD7-4DD0-AA2C-96451B10DD8E}" destId="{E89A62B4-8A7E-443D-8328-2CECDBB444E8}" srcOrd="5" destOrd="0" parTransId="{A4DF22C7-9641-4754-BBF2-1B72B3622C87}" sibTransId="{B5AC06AF-F32A-4B51-925A-CDD03FA88B0E}"/>
    <dgm:cxn modelId="{D062A7CA-B35B-4D86-9887-6FB607EA66D8}" srcId="{FA9F702F-8B9A-4DF1-8A70-53FA07423EC5}" destId="{BBFEDB42-29B9-40D5-9BB4-F0E17BE2C06E}" srcOrd="2" destOrd="0" parTransId="{E0D05F56-B95E-4A58-B960-7916A51D4F7B}" sibTransId="{0B11E9BC-ECD6-47E0-8640-8556A92FB43D}"/>
    <dgm:cxn modelId="{C2A9CBD1-5FEF-482E-9419-45A9EF8D079F}" type="presOf" srcId="{73182276-7A5B-4AC4-865E-D570CC9203F6}" destId="{D7C8D116-DCD6-4894-91EC-B386D1A19D80}" srcOrd="0" destOrd="2" presId="urn:microsoft.com/office/officeart/2005/8/layout/hList1"/>
    <dgm:cxn modelId="{296C93DA-E507-4A1D-879D-2547059996BC}" type="presOf" srcId="{194F6271-725C-4111-8B30-F7DFAFB4C92F}" destId="{D7C8D116-DCD6-4894-91EC-B386D1A19D80}" srcOrd="0" destOrd="1" presId="urn:microsoft.com/office/officeart/2005/8/layout/hList1"/>
    <dgm:cxn modelId="{2D1EABDA-12B7-4237-9F63-DFC8C6B32C39}" srcId="{5F7F39C6-BAC9-4853-9735-C64DF1BB71B4}" destId="{433A3500-6076-40DE-A3CF-C6F8A0ABCB33}" srcOrd="4" destOrd="0" parTransId="{916876B7-6A66-45BD-B93D-E02176B96DAA}" sibTransId="{AA1C66B6-B9E5-4E70-8B4D-0F018E7FBEA4}"/>
    <dgm:cxn modelId="{072F7AE4-4E75-480A-89E2-5C37A5101BBF}" type="presOf" srcId="{A557C17D-6BF9-47D0-8489-0A5FC9834E32}" destId="{A638B24D-EA2E-42FE-99BC-90E3C01D5029}" srcOrd="0" destOrd="1" presId="urn:microsoft.com/office/officeart/2005/8/layout/hList1"/>
    <dgm:cxn modelId="{56C189E4-43F4-4125-9B2D-9A1B64C9D070}" srcId="{5F7F39C6-BAC9-4853-9735-C64DF1BB71B4}" destId="{163F27C3-D986-4C7B-9C2B-730317BE390F}" srcOrd="5" destOrd="0" parTransId="{8F438826-F183-4C74-9375-B15D5BCFCBE0}" sibTransId="{251862DF-4356-482F-A819-C5EB5EB998C5}"/>
    <dgm:cxn modelId="{F4D831F0-2069-43FA-8680-BBC2ECB0EB68}" type="presOf" srcId="{0E503A36-1664-4BAC-A203-4502E9FD1D6E}" destId="{D7C8D116-DCD6-4894-91EC-B386D1A19D80}" srcOrd="0" destOrd="3" presId="urn:microsoft.com/office/officeart/2005/8/layout/hList1"/>
    <dgm:cxn modelId="{7160BCF9-5DDA-4B99-A376-D674D4A35E85}" srcId="{5F7F39C6-BAC9-4853-9735-C64DF1BB71B4}" destId="{6D86B6A6-6A3F-4550-A488-C8B179B0D127}" srcOrd="3" destOrd="0" parTransId="{C29CDFBD-A1D2-4506-BED9-A09678309053}" sibTransId="{0E799EE9-E462-4891-A30B-A445657B7EFF}"/>
    <dgm:cxn modelId="{647DA3FD-4D7B-4D46-AD38-0EE0EDDA3064}" type="presOf" srcId="{D6AA3C51-CA48-43FE-9451-EA9B813F9FAF}" destId="{65EF0A01-8086-43BF-9DED-37D8A7FF4706}" srcOrd="0" destOrd="0" presId="urn:microsoft.com/office/officeart/2005/8/layout/hList1"/>
    <dgm:cxn modelId="{65F940E0-7570-4BB2-8579-AAE1963C726E}" type="presParOf" srcId="{4180E2A9-2E6B-4B92-8198-0BE7D7678A19}" destId="{52DA03A5-CA65-446C-96A8-B7C7385E9DB0}" srcOrd="0" destOrd="0" presId="urn:microsoft.com/office/officeart/2005/8/layout/hList1"/>
    <dgm:cxn modelId="{CFA90E97-BB10-49D5-98F2-75601DC7F73B}" type="presParOf" srcId="{52DA03A5-CA65-446C-96A8-B7C7385E9DB0}" destId="{8F74CA3C-B7EA-4919-AA78-DC069E38C98C}" srcOrd="0" destOrd="0" presId="urn:microsoft.com/office/officeart/2005/8/layout/hList1"/>
    <dgm:cxn modelId="{3FDDD940-187D-4472-9444-5CE45FEBB144}" type="presParOf" srcId="{52DA03A5-CA65-446C-96A8-B7C7385E9DB0}" destId="{D7C8D116-DCD6-4894-91EC-B386D1A19D80}" srcOrd="1" destOrd="0" presId="urn:microsoft.com/office/officeart/2005/8/layout/hList1"/>
    <dgm:cxn modelId="{4A9406E3-B3F2-4743-8753-0C837814C6B1}" type="presParOf" srcId="{4180E2A9-2E6B-4B92-8198-0BE7D7678A19}" destId="{3B216E3A-A0CD-46D8-85FD-D90EB89C2F34}" srcOrd="1" destOrd="0" presId="urn:microsoft.com/office/officeart/2005/8/layout/hList1"/>
    <dgm:cxn modelId="{89BABE2E-9643-4822-A591-D40F97A36B15}" type="presParOf" srcId="{4180E2A9-2E6B-4B92-8198-0BE7D7678A19}" destId="{ADA00971-7710-4230-82DF-BD96A32575C2}" srcOrd="2" destOrd="0" presId="urn:microsoft.com/office/officeart/2005/8/layout/hList1"/>
    <dgm:cxn modelId="{3820E1F9-10FB-4725-A1D0-C6D1CD046B28}" type="presParOf" srcId="{ADA00971-7710-4230-82DF-BD96A32575C2}" destId="{0D1A71CD-CEAF-49A7-A7A6-2393F8ED455D}" srcOrd="0" destOrd="0" presId="urn:microsoft.com/office/officeart/2005/8/layout/hList1"/>
    <dgm:cxn modelId="{4F534469-F2B9-4311-8B69-2E8F7F845458}" type="presParOf" srcId="{ADA00971-7710-4230-82DF-BD96A32575C2}" destId="{65EF0A01-8086-43BF-9DED-37D8A7FF4706}" srcOrd="1" destOrd="0" presId="urn:microsoft.com/office/officeart/2005/8/layout/hList1"/>
    <dgm:cxn modelId="{6129E17A-5148-4340-9596-9F05A8B1E56A}" type="presParOf" srcId="{4180E2A9-2E6B-4B92-8198-0BE7D7678A19}" destId="{C378461C-7222-4C3E-819B-6503EABE124F}" srcOrd="3" destOrd="0" presId="urn:microsoft.com/office/officeart/2005/8/layout/hList1"/>
    <dgm:cxn modelId="{925BB474-48C7-491E-8AC2-DA11A2C1341D}" type="presParOf" srcId="{4180E2A9-2E6B-4B92-8198-0BE7D7678A19}" destId="{2449F16E-8F8B-47A2-BBFF-031F9A84AC7D}" srcOrd="4" destOrd="0" presId="urn:microsoft.com/office/officeart/2005/8/layout/hList1"/>
    <dgm:cxn modelId="{0B1FE325-E297-4125-BB7B-D7648B4E6A88}" type="presParOf" srcId="{2449F16E-8F8B-47A2-BBFF-031F9A84AC7D}" destId="{39269B01-7319-4A02-B963-8266B844F195}" srcOrd="0" destOrd="0" presId="urn:microsoft.com/office/officeart/2005/8/layout/hList1"/>
    <dgm:cxn modelId="{9CE42E05-588A-4DDD-BB11-B3F88D87058B}" type="presParOf" srcId="{2449F16E-8F8B-47A2-BBFF-031F9A84AC7D}" destId="{A638B24D-EA2E-42FE-99BC-90E3C01D5029}"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4B0C1A4-55BE-486A-83A9-A70A0E5CB36E}" type="doc">
      <dgm:prSet loTypeId="urn:microsoft.com/office/officeart/2005/8/layout/default" loCatId="list" qsTypeId="urn:microsoft.com/office/officeart/2005/8/quickstyle/simple1#8" qsCatId="simple" csTypeId="urn:microsoft.com/office/officeart/2005/8/colors/accent4_2#2" csCatId="accent4" phldr="1"/>
      <dgm:spPr/>
      <dgm:t>
        <a:bodyPr/>
        <a:lstStyle/>
        <a:p>
          <a:endParaRPr lang="en-GB"/>
        </a:p>
      </dgm:t>
    </dgm:pt>
    <dgm:pt modelId="{C3CCBF39-BC60-4FC4-B8FE-FC4EE22260B3}">
      <dgm:prSet phldrT="[Text]" custT="1"/>
      <dgm:spPr/>
      <dgm:t>
        <a:bodyPr/>
        <a:lstStyle/>
        <a:p>
          <a:pPr algn="ctr">
            <a:buNone/>
          </a:pPr>
          <a:r>
            <a:rPr lang="en-GB" sz="1600" b="1" i="0" noProof="0" dirty="0"/>
            <a:t>Money and debt</a:t>
          </a:r>
          <a:endParaRPr lang="en-GB" sz="1600" noProof="0" dirty="0"/>
        </a:p>
      </dgm:t>
    </dgm:pt>
    <dgm:pt modelId="{2FFB3EE6-0DA3-4609-A368-6ECAFAB53BF8}" type="parTrans" cxnId="{DB212FA1-2C80-43F4-8CE9-A251CC76F1AB}">
      <dgm:prSet/>
      <dgm:spPr/>
      <dgm:t>
        <a:bodyPr/>
        <a:lstStyle/>
        <a:p>
          <a:endParaRPr lang="en-GB" sz="1800"/>
        </a:p>
      </dgm:t>
    </dgm:pt>
    <dgm:pt modelId="{FFB23E09-5A40-4879-AEDC-9C9FF85C4A05}" type="sibTrans" cxnId="{DB212FA1-2C80-43F4-8CE9-A251CC76F1AB}">
      <dgm:prSet/>
      <dgm:spPr/>
      <dgm:t>
        <a:bodyPr/>
        <a:lstStyle/>
        <a:p>
          <a:endParaRPr lang="en-GB" sz="1800"/>
        </a:p>
      </dgm:t>
    </dgm:pt>
    <dgm:pt modelId="{A40195B2-4895-4C47-8735-4D7112EC9E01}">
      <dgm:prSet custT="1"/>
      <dgm:spPr/>
      <dgm:t>
        <a:bodyPr/>
        <a:lstStyle/>
        <a:p>
          <a:pPr algn="l">
            <a:buFont typeface="Arial" panose="020B0604020202020204" pitchFamily="34" charset="0"/>
            <a:buChar char="•"/>
          </a:pPr>
          <a:r>
            <a:rPr lang="en-GB" sz="1200" b="0" i="0" noProof="0" dirty="0"/>
            <a:t>Debt advice</a:t>
          </a:r>
        </a:p>
      </dgm:t>
    </dgm:pt>
    <dgm:pt modelId="{E9E0FA2E-058F-40DE-9092-B035E93B602F}" type="parTrans" cxnId="{21447239-503B-4277-A8AE-1407EBC3E869}">
      <dgm:prSet/>
      <dgm:spPr/>
      <dgm:t>
        <a:bodyPr/>
        <a:lstStyle/>
        <a:p>
          <a:endParaRPr lang="en-GB" sz="1800"/>
        </a:p>
      </dgm:t>
    </dgm:pt>
    <dgm:pt modelId="{F7E5BA5C-1909-472C-A2EA-87C256696EDD}" type="sibTrans" cxnId="{21447239-503B-4277-A8AE-1407EBC3E869}">
      <dgm:prSet/>
      <dgm:spPr/>
      <dgm:t>
        <a:bodyPr/>
        <a:lstStyle/>
        <a:p>
          <a:endParaRPr lang="en-GB" sz="1800"/>
        </a:p>
      </dgm:t>
    </dgm:pt>
    <dgm:pt modelId="{8A913CF3-E766-4A03-B008-5B0ADE102BA3}">
      <dgm:prSet custT="1"/>
      <dgm:spPr/>
      <dgm:t>
        <a:bodyPr/>
        <a:lstStyle/>
        <a:p>
          <a:pPr algn="l">
            <a:buFont typeface="Arial" panose="020B0604020202020204" pitchFamily="34" charset="0"/>
            <a:buChar char="•"/>
          </a:pPr>
          <a:r>
            <a:rPr lang="en-GB" sz="1200" b="0" i="0" noProof="0" dirty="0"/>
            <a:t>Budgeting support</a:t>
          </a:r>
        </a:p>
      </dgm:t>
    </dgm:pt>
    <dgm:pt modelId="{614D2674-2BFA-486A-B4FF-594E17D0C173}" type="parTrans" cxnId="{14E4CE21-83E0-44D5-A153-0C036584FFD7}">
      <dgm:prSet/>
      <dgm:spPr/>
      <dgm:t>
        <a:bodyPr/>
        <a:lstStyle/>
        <a:p>
          <a:endParaRPr lang="en-GB" sz="1800"/>
        </a:p>
      </dgm:t>
    </dgm:pt>
    <dgm:pt modelId="{7E057B60-0EC8-4597-BCAF-6EF792AC85BE}" type="sibTrans" cxnId="{14E4CE21-83E0-44D5-A153-0C036584FFD7}">
      <dgm:prSet/>
      <dgm:spPr/>
      <dgm:t>
        <a:bodyPr/>
        <a:lstStyle/>
        <a:p>
          <a:endParaRPr lang="en-GB" sz="1800"/>
        </a:p>
      </dgm:t>
    </dgm:pt>
    <dgm:pt modelId="{B016842C-EA8F-402F-9D40-409949F8E21D}">
      <dgm:prSet custT="1"/>
      <dgm:spPr/>
      <dgm:t>
        <a:bodyPr/>
        <a:lstStyle/>
        <a:p>
          <a:pPr algn="l">
            <a:buFont typeface="Arial" panose="020B0604020202020204" pitchFamily="34" charset="0"/>
            <a:buChar char="•"/>
          </a:pPr>
          <a:r>
            <a:rPr lang="en-GB" sz="1200" b="0" i="0" noProof="0" dirty="0"/>
            <a:t>Income maximisation</a:t>
          </a:r>
        </a:p>
      </dgm:t>
    </dgm:pt>
    <dgm:pt modelId="{B1CA7BAF-6615-4A6C-89B1-C91FAB4B81E8}" type="parTrans" cxnId="{6DD467D8-3CD0-431C-980D-64FA90657148}">
      <dgm:prSet/>
      <dgm:spPr/>
      <dgm:t>
        <a:bodyPr/>
        <a:lstStyle/>
        <a:p>
          <a:endParaRPr lang="en-GB" sz="1800"/>
        </a:p>
      </dgm:t>
    </dgm:pt>
    <dgm:pt modelId="{6489B401-1A1A-4D00-B71B-66CBAA1D3352}" type="sibTrans" cxnId="{6DD467D8-3CD0-431C-980D-64FA90657148}">
      <dgm:prSet/>
      <dgm:spPr/>
      <dgm:t>
        <a:bodyPr/>
        <a:lstStyle/>
        <a:p>
          <a:endParaRPr lang="en-GB" sz="1800"/>
        </a:p>
      </dgm:t>
    </dgm:pt>
    <dgm:pt modelId="{CF7F60BF-BBEB-4161-9C93-008DD8E6AC32}">
      <dgm:prSet custT="1"/>
      <dgm:spPr/>
      <dgm:t>
        <a:bodyPr/>
        <a:lstStyle/>
        <a:p>
          <a:pPr algn="l">
            <a:buFont typeface="Arial" panose="020B0604020202020204" pitchFamily="34" charset="0"/>
            <a:buChar char="•"/>
          </a:pPr>
          <a:r>
            <a:rPr lang="en-GB" sz="1200" b="0" i="0" noProof="0" dirty="0"/>
            <a:t>Benefit checks</a:t>
          </a:r>
        </a:p>
      </dgm:t>
    </dgm:pt>
    <dgm:pt modelId="{DE557674-12FA-4B32-9E86-C1135194E469}" type="parTrans" cxnId="{CA67D62D-AED6-4A85-B121-9121806A9AD3}">
      <dgm:prSet/>
      <dgm:spPr/>
      <dgm:t>
        <a:bodyPr/>
        <a:lstStyle/>
        <a:p>
          <a:endParaRPr lang="en-GB" sz="1800"/>
        </a:p>
      </dgm:t>
    </dgm:pt>
    <dgm:pt modelId="{08AAA0DD-CAB4-4775-9E8D-2F91AE2A69AC}" type="sibTrans" cxnId="{CA67D62D-AED6-4A85-B121-9121806A9AD3}">
      <dgm:prSet/>
      <dgm:spPr/>
      <dgm:t>
        <a:bodyPr/>
        <a:lstStyle/>
        <a:p>
          <a:endParaRPr lang="en-GB" sz="1800"/>
        </a:p>
      </dgm:t>
    </dgm:pt>
    <dgm:pt modelId="{EFEFDE0B-E72C-4AC9-8D2E-9D74B3485D6F}">
      <dgm:prSet custT="1"/>
      <dgm:spPr/>
      <dgm:t>
        <a:bodyPr/>
        <a:lstStyle/>
        <a:p>
          <a:pPr algn="l">
            <a:buFont typeface="Arial" panose="020B0604020202020204" pitchFamily="34" charset="0"/>
            <a:buChar char="•"/>
          </a:pPr>
          <a:r>
            <a:rPr lang="en-GB" sz="1200" b="0" i="0" noProof="0" dirty="0"/>
            <a:t>Affordable credit / savings support</a:t>
          </a:r>
        </a:p>
      </dgm:t>
    </dgm:pt>
    <dgm:pt modelId="{09917582-5601-4D58-BE8C-35DBA672ABB9}" type="parTrans" cxnId="{63DBDCC6-A256-48AF-9428-5487A485491C}">
      <dgm:prSet/>
      <dgm:spPr/>
      <dgm:t>
        <a:bodyPr/>
        <a:lstStyle/>
        <a:p>
          <a:endParaRPr lang="en-GB" sz="1800"/>
        </a:p>
      </dgm:t>
    </dgm:pt>
    <dgm:pt modelId="{3FB9E2FC-A42B-420E-B6B6-80F3BB9B8982}" type="sibTrans" cxnId="{63DBDCC6-A256-48AF-9428-5487A485491C}">
      <dgm:prSet/>
      <dgm:spPr/>
      <dgm:t>
        <a:bodyPr/>
        <a:lstStyle/>
        <a:p>
          <a:endParaRPr lang="en-GB" sz="1800"/>
        </a:p>
      </dgm:t>
    </dgm:pt>
    <dgm:pt modelId="{AA7CF16A-6189-42D4-BA1C-96483523E53C}">
      <dgm:prSet custT="1"/>
      <dgm:spPr/>
      <dgm:t>
        <a:bodyPr/>
        <a:lstStyle/>
        <a:p>
          <a:pPr algn="ctr">
            <a:buNone/>
          </a:pPr>
          <a:r>
            <a:rPr lang="en-GB" sz="1600" b="1" i="0" noProof="0" dirty="0"/>
            <a:t>Housing and stability</a:t>
          </a:r>
          <a:endParaRPr lang="en-GB" sz="1600" noProof="0" dirty="0"/>
        </a:p>
      </dgm:t>
    </dgm:pt>
    <dgm:pt modelId="{E96F421B-734D-4D7A-A2D6-F9F238077AC8}" type="parTrans" cxnId="{3A1E0B37-9BC3-4EF6-BDE2-D511F7DAD647}">
      <dgm:prSet/>
      <dgm:spPr/>
      <dgm:t>
        <a:bodyPr/>
        <a:lstStyle/>
        <a:p>
          <a:endParaRPr lang="en-GB" sz="1800"/>
        </a:p>
      </dgm:t>
    </dgm:pt>
    <dgm:pt modelId="{00DF0EAE-0B23-4332-B277-0C0E2357C659}" type="sibTrans" cxnId="{3A1E0B37-9BC3-4EF6-BDE2-D511F7DAD647}">
      <dgm:prSet/>
      <dgm:spPr/>
      <dgm:t>
        <a:bodyPr/>
        <a:lstStyle/>
        <a:p>
          <a:endParaRPr lang="en-GB" sz="1800"/>
        </a:p>
      </dgm:t>
    </dgm:pt>
    <dgm:pt modelId="{5A59F9BC-5C85-46FF-999D-C5F35C4943F2}">
      <dgm:prSet custT="1"/>
      <dgm:spPr/>
      <dgm:t>
        <a:bodyPr/>
        <a:lstStyle/>
        <a:p>
          <a:pPr algn="l">
            <a:buFont typeface="Arial" panose="020B0604020202020204" pitchFamily="34" charset="0"/>
            <a:buChar char="•"/>
          </a:pPr>
          <a:r>
            <a:rPr lang="en-GB" sz="1200" b="0" i="0" noProof="0" dirty="0"/>
            <a:t>Tenancy sustainment</a:t>
          </a:r>
        </a:p>
      </dgm:t>
    </dgm:pt>
    <dgm:pt modelId="{52ED0F33-E3A6-434F-B574-C05DCA44910C}" type="parTrans" cxnId="{CB9DA80F-620F-420C-BBA0-3DAABB4AB426}">
      <dgm:prSet/>
      <dgm:spPr/>
      <dgm:t>
        <a:bodyPr/>
        <a:lstStyle/>
        <a:p>
          <a:endParaRPr lang="en-GB" sz="1800"/>
        </a:p>
      </dgm:t>
    </dgm:pt>
    <dgm:pt modelId="{4A485936-C994-45B6-B4A0-48392B8A4FBC}" type="sibTrans" cxnId="{CB9DA80F-620F-420C-BBA0-3DAABB4AB426}">
      <dgm:prSet/>
      <dgm:spPr/>
      <dgm:t>
        <a:bodyPr/>
        <a:lstStyle/>
        <a:p>
          <a:endParaRPr lang="en-GB" sz="1800"/>
        </a:p>
      </dgm:t>
    </dgm:pt>
    <dgm:pt modelId="{7C61BF1C-98BA-4379-90FC-5B1EC62D8F80}">
      <dgm:prSet custT="1"/>
      <dgm:spPr/>
      <dgm:t>
        <a:bodyPr/>
        <a:lstStyle/>
        <a:p>
          <a:pPr algn="l">
            <a:buFont typeface="Arial" panose="020B0604020202020204" pitchFamily="34" charset="0"/>
            <a:buChar char="•"/>
          </a:pPr>
          <a:r>
            <a:rPr lang="en-GB" sz="1200" b="0" i="0" noProof="0" dirty="0"/>
            <a:t>Rent arrears prevention</a:t>
          </a:r>
        </a:p>
      </dgm:t>
    </dgm:pt>
    <dgm:pt modelId="{7AF6A119-5ACB-4DEF-814B-9041901FF70E}" type="parTrans" cxnId="{69B62B93-4193-4BC5-BFB8-FA39BA02173B}">
      <dgm:prSet/>
      <dgm:spPr/>
      <dgm:t>
        <a:bodyPr/>
        <a:lstStyle/>
        <a:p>
          <a:endParaRPr lang="en-GB" sz="1800"/>
        </a:p>
      </dgm:t>
    </dgm:pt>
    <dgm:pt modelId="{4BDB317D-1304-400B-949D-D881C765A460}" type="sibTrans" cxnId="{69B62B93-4193-4BC5-BFB8-FA39BA02173B}">
      <dgm:prSet/>
      <dgm:spPr/>
      <dgm:t>
        <a:bodyPr/>
        <a:lstStyle/>
        <a:p>
          <a:endParaRPr lang="en-GB" sz="1800"/>
        </a:p>
      </dgm:t>
    </dgm:pt>
    <dgm:pt modelId="{605099DC-1A95-45C3-A276-9164F400398D}">
      <dgm:prSet custT="1"/>
      <dgm:spPr/>
      <dgm:t>
        <a:bodyPr/>
        <a:lstStyle/>
        <a:p>
          <a:pPr algn="l">
            <a:buFont typeface="Arial" panose="020B0604020202020204" pitchFamily="34" charset="0"/>
            <a:buChar char="•"/>
          </a:pPr>
          <a:r>
            <a:rPr lang="en-GB" sz="1200" b="0" i="0" noProof="0" dirty="0"/>
            <a:t>Homelessness prevention</a:t>
          </a:r>
        </a:p>
      </dgm:t>
    </dgm:pt>
    <dgm:pt modelId="{C3A1AC14-49BC-4EDC-B75D-6D84B814B199}" type="parTrans" cxnId="{6F128D9A-5C8A-4136-9E7E-C938979F73BE}">
      <dgm:prSet/>
      <dgm:spPr/>
      <dgm:t>
        <a:bodyPr/>
        <a:lstStyle/>
        <a:p>
          <a:endParaRPr lang="en-GB" sz="1800"/>
        </a:p>
      </dgm:t>
    </dgm:pt>
    <dgm:pt modelId="{CD2C23D3-9235-439F-99DA-E7E170D3E5F6}" type="sibTrans" cxnId="{6F128D9A-5C8A-4136-9E7E-C938979F73BE}">
      <dgm:prSet/>
      <dgm:spPr/>
      <dgm:t>
        <a:bodyPr/>
        <a:lstStyle/>
        <a:p>
          <a:endParaRPr lang="en-GB" sz="1800"/>
        </a:p>
      </dgm:t>
    </dgm:pt>
    <dgm:pt modelId="{4AC4F580-5536-4EC2-A34B-F57C3F056DEA}">
      <dgm:prSet custT="1"/>
      <dgm:spPr/>
      <dgm:t>
        <a:bodyPr/>
        <a:lstStyle/>
        <a:p>
          <a:pPr algn="l">
            <a:buFont typeface="Arial" panose="020B0604020202020204" pitchFamily="34" charset="0"/>
            <a:buChar char="•"/>
          </a:pPr>
          <a:r>
            <a:rPr lang="en-GB" sz="1200" b="0" i="0" noProof="0" dirty="0"/>
            <a:t>Housing Association support</a:t>
          </a:r>
        </a:p>
      </dgm:t>
    </dgm:pt>
    <dgm:pt modelId="{06538772-B891-4657-BE95-8304B7370FEB}" type="parTrans" cxnId="{05C256F2-AD80-405F-8880-A3C558683893}">
      <dgm:prSet/>
      <dgm:spPr/>
      <dgm:t>
        <a:bodyPr/>
        <a:lstStyle/>
        <a:p>
          <a:endParaRPr lang="en-GB" sz="1800"/>
        </a:p>
      </dgm:t>
    </dgm:pt>
    <dgm:pt modelId="{3C6AD94B-8F4A-4442-802A-64A4965E24BC}" type="sibTrans" cxnId="{05C256F2-AD80-405F-8880-A3C558683893}">
      <dgm:prSet/>
      <dgm:spPr/>
      <dgm:t>
        <a:bodyPr/>
        <a:lstStyle/>
        <a:p>
          <a:endParaRPr lang="en-GB" sz="1800"/>
        </a:p>
      </dgm:t>
    </dgm:pt>
    <dgm:pt modelId="{F140A769-F463-4070-98CA-EBE8EB961E46}">
      <dgm:prSet custT="1"/>
      <dgm:spPr/>
      <dgm:t>
        <a:bodyPr/>
        <a:lstStyle/>
        <a:p>
          <a:pPr algn="ctr">
            <a:buNone/>
          </a:pPr>
          <a:r>
            <a:rPr lang="en-GB" sz="1600" b="1" i="0" noProof="0" dirty="0"/>
            <a:t>Education and Skills</a:t>
          </a:r>
          <a:endParaRPr lang="en-GB" sz="1600" noProof="0" dirty="0"/>
        </a:p>
      </dgm:t>
    </dgm:pt>
    <dgm:pt modelId="{69774FA0-D59B-4A1D-B1E6-8410ADBBDEBC}" type="parTrans" cxnId="{59BB1C46-0EB6-47F4-B4A9-612B3180E260}">
      <dgm:prSet/>
      <dgm:spPr/>
      <dgm:t>
        <a:bodyPr/>
        <a:lstStyle/>
        <a:p>
          <a:endParaRPr lang="en-GB" sz="1800"/>
        </a:p>
      </dgm:t>
    </dgm:pt>
    <dgm:pt modelId="{396CD2FF-8FDD-4141-A25F-B3B008BB4647}" type="sibTrans" cxnId="{59BB1C46-0EB6-47F4-B4A9-612B3180E260}">
      <dgm:prSet/>
      <dgm:spPr/>
      <dgm:t>
        <a:bodyPr/>
        <a:lstStyle/>
        <a:p>
          <a:endParaRPr lang="en-GB" sz="1800"/>
        </a:p>
      </dgm:t>
    </dgm:pt>
    <dgm:pt modelId="{714AA926-2E38-4A7B-B7DF-C30811612BBD}">
      <dgm:prSet custT="1"/>
      <dgm:spPr/>
      <dgm:t>
        <a:bodyPr/>
        <a:lstStyle/>
        <a:p>
          <a:pPr algn="l">
            <a:buFont typeface="Arial" panose="020B0604020202020204" pitchFamily="34" charset="0"/>
            <a:buChar char="•"/>
          </a:pPr>
          <a:r>
            <a:rPr lang="en-GB" sz="1200" b="0" i="0" noProof="0" dirty="0"/>
            <a:t>Affordable food and essentials pathways</a:t>
          </a:r>
        </a:p>
      </dgm:t>
    </dgm:pt>
    <dgm:pt modelId="{3E3861C3-9773-4908-A688-C76D1FD51865}" type="parTrans" cxnId="{7C68A113-848F-42C2-AAB4-E79ABAD88483}">
      <dgm:prSet/>
      <dgm:spPr/>
      <dgm:t>
        <a:bodyPr/>
        <a:lstStyle/>
        <a:p>
          <a:endParaRPr lang="en-GB" sz="1800"/>
        </a:p>
      </dgm:t>
    </dgm:pt>
    <dgm:pt modelId="{FA6029C7-8F22-4428-96BA-B983C8DBE626}" type="sibTrans" cxnId="{7C68A113-848F-42C2-AAB4-E79ABAD88483}">
      <dgm:prSet/>
      <dgm:spPr/>
      <dgm:t>
        <a:bodyPr/>
        <a:lstStyle/>
        <a:p>
          <a:endParaRPr lang="en-GB" sz="1800"/>
        </a:p>
      </dgm:t>
    </dgm:pt>
    <dgm:pt modelId="{38789E85-1474-4CBF-AFC4-6099E7BDBD45}">
      <dgm:prSet custT="1"/>
      <dgm:spPr/>
      <dgm:t>
        <a:bodyPr/>
        <a:lstStyle/>
        <a:p>
          <a:pPr algn="l">
            <a:buFont typeface="Arial" panose="020B0604020202020204" pitchFamily="34" charset="0"/>
            <a:buChar char="•"/>
          </a:pPr>
          <a:r>
            <a:rPr lang="en-GB" sz="1200" b="0" i="0" noProof="0" dirty="0"/>
            <a:t>Affordable furniture / white goods</a:t>
          </a:r>
        </a:p>
      </dgm:t>
    </dgm:pt>
    <dgm:pt modelId="{D8706A60-ADBD-457D-A454-FBF34AC5ECD0}" type="parTrans" cxnId="{B46BFE89-84B3-4DDA-B02C-76D9BFF2BAA9}">
      <dgm:prSet/>
      <dgm:spPr/>
      <dgm:t>
        <a:bodyPr/>
        <a:lstStyle/>
        <a:p>
          <a:endParaRPr lang="en-GB" sz="1800"/>
        </a:p>
      </dgm:t>
    </dgm:pt>
    <dgm:pt modelId="{F6A31F8B-AE09-4B2C-AF5F-ACEA9E806888}" type="sibTrans" cxnId="{B46BFE89-84B3-4DDA-B02C-76D9BFF2BAA9}">
      <dgm:prSet/>
      <dgm:spPr/>
      <dgm:t>
        <a:bodyPr/>
        <a:lstStyle/>
        <a:p>
          <a:endParaRPr lang="en-GB" sz="1800"/>
        </a:p>
      </dgm:t>
    </dgm:pt>
    <dgm:pt modelId="{49B8562E-C010-4551-A2BF-C94A0F475A21}">
      <dgm:prSet custT="1"/>
      <dgm:spPr/>
      <dgm:t>
        <a:bodyPr/>
        <a:lstStyle/>
        <a:p>
          <a:pPr algn="l">
            <a:buFont typeface="Arial" panose="020B0604020202020204" pitchFamily="34" charset="0"/>
            <a:buChar char="•"/>
          </a:pPr>
          <a:r>
            <a:rPr lang="en-GB" sz="1200" b="0" i="0" noProof="0" dirty="0"/>
            <a:t>Digital access and support</a:t>
          </a:r>
        </a:p>
      </dgm:t>
    </dgm:pt>
    <dgm:pt modelId="{D41E1B29-1A67-43A2-BAB1-2E40E537F971}" type="parTrans" cxnId="{674D7286-B17D-42D0-A1F5-DFD5C149807A}">
      <dgm:prSet/>
      <dgm:spPr/>
      <dgm:t>
        <a:bodyPr/>
        <a:lstStyle/>
        <a:p>
          <a:endParaRPr lang="en-GB" sz="1800"/>
        </a:p>
      </dgm:t>
    </dgm:pt>
    <dgm:pt modelId="{870CF37E-95D4-4C6C-8B12-C921D3D9B542}" type="sibTrans" cxnId="{674D7286-B17D-42D0-A1F5-DFD5C149807A}">
      <dgm:prSet/>
      <dgm:spPr/>
      <dgm:t>
        <a:bodyPr/>
        <a:lstStyle/>
        <a:p>
          <a:endParaRPr lang="en-GB" sz="1800"/>
        </a:p>
      </dgm:t>
    </dgm:pt>
    <dgm:pt modelId="{ADD0637E-B341-45CC-8AD8-7F69A3AC7963}">
      <dgm:prSet custT="1"/>
      <dgm:spPr/>
      <dgm:t>
        <a:bodyPr/>
        <a:lstStyle/>
        <a:p>
          <a:pPr algn="ctr">
            <a:buNone/>
          </a:pPr>
          <a:r>
            <a:rPr lang="en-GB" sz="1600" b="1" i="0" noProof="0" dirty="0"/>
            <a:t>Health and wellbeing links</a:t>
          </a:r>
          <a:endParaRPr lang="en-GB" sz="1600" noProof="0" dirty="0"/>
        </a:p>
      </dgm:t>
    </dgm:pt>
    <dgm:pt modelId="{C4890F3F-044D-4789-8904-4DD6B85FB390}" type="parTrans" cxnId="{07A087DC-2317-4EB7-88AE-8F21C79E4CD8}">
      <dgm:prSet/>
      <dgm:spPr/>
      <dgm:t>
        <a:bodyPr/>
        <a:lstStyle/>
        <a:p>
          <a:endParaRPr lang="en-GB" sz="1800"/>
        </a:p>
      </dgm:t>
    </dgm:pt>
    <dgm:pt modelId="{E176609D-2C33-4983-828D-792FFAF695DA}" type="sibTrans" cxnId="{07A087DC-2317-4EB7-88AE-8F21C79E4CD8}">
      <dgm:prSet/>
      <dgm:spPr/>
      <dgm:t>
        <a:bodyPr/>
        <a:lstStyle/>
        <a:p>
          <a:endParaRPr lang="en-GB" sz="1800"/>
        </a:p>
      </dgm:t>
    </dgm:pt>
    <dgm:pt modelId="{5A84CE05-351A-412C-80DC-0106DE973239}">
      <dgm:prSet custT="1"/>
      <dgm:spPr/>
      <dgm:t>
        <a:bodyPr/>
        <a:lstStyle/>
        <a:p>
          <a:pPr algn="l">
            <a:buFont typeface="Arial" panose="020B0604020202020204" pitchFamily="34" charset="0"/>
            <a:buChar char="•"/>
          </a:pPr>
          <a:r>
            <a:rPr lang="en-GB" sz="1200" b="0" i="0" noProof="0" dirty="0"/>
            <a:t>Mental wellbeing support</a:t>
          </a:r>
        </a:p>
      </dgm:t>
    </dgm:pt>
    <dgm:pt modelId="{16D05DB6-4CB0-46DC-B27A-F18B2FC0D8F5}" type="parTrans" cxnId="{CE31EA42-4BD2-4490-8735-A1BB630C7FC2}">
      <dgm:prSet/>
      <dgm:spPr/>
      <dgm:t>
        <a:bodyPr/>
        <a:lstStyle/>
        <a:p>
          <a:endParaRPr lang="en-GB" sz="1800"/>
        </a:p>
      </dgm:t>
    </dgm:pt>
    <dgm:pt modelId="{DD823224-9DC8-49CD-A9BF-D3E80CB9BBB1}" type="sibTrans" cxnId="{CE31EA42-4BD2-4490-8735-A1BB630C7FC2}">
      <dgm:prSet/>
      <dgm:spPr/>
      <dgm:t>
        <a:bodyPr/>
        <a:lstStyle/>
        <a:p>
          <a:endParaRPr lang="en-GB" sz="1800"/>
        </a:p>
      </dgm:t>
    </dgm:pt>
    <dgm:pt modelId="{69D751F3-45C3-460C-98BE-9EB3795EFAE9}">
      <dgm:prSet custT="1"/>
      <dgm:spPr/>
      <dgm:t>
        <a:bodyPr/>
        <a:lstStyle/>
        <a:p>
          <a:pPr algn="l">
            <a:buFont typeface="Arial" panose="020B0604020202020204" pitchFamily="34" charset="0"/>
            <a:buChar char="•"/>
          </a:pPr>
          <a:r>
            <a:rPr lang="en-GB" sz="1200" b="0" i="0" noProof="0" dirty="0"/>
            <a:t>Gambling-related harm support</a:t>
          </a:r>
        </a:p>
      </dgm:t>
    </dgm:pt>
    <dgm:pt modelId="{2970B9A9-9284-4A28-87A0-D8FDA560C4BF}" type="parTrans" cxnId="{EBE28189-3C9C-4ADD-8962-AC266AAA766F}">
      <dgm:prSet/>
      <dgm:spPr/>
      <dgm:t>
        <a:bodyPr/>
        <a:lstStyle/>
        <a:p>
          <a:endParaRPr lang="en-GB" sz="1800"/>
        </a:p>
      </dgm:t>
    </dgm:pt>
    <dgm:pt modelId="{3FA77DA9-4957-4D71-BE96-FE04C8E645BC}" type="sibTrans" cxnId="{EBE28189-3C9C-4ADD-8962-AC266AAA766F}">
      <dgm:prSet/>
      <dgm:spPr/>
      <dgm:t>
        <a:bodyPr/>
        <a:lstStyle/>
        <a:p>
          <a:endParaRPr lang="en-GB" sz="1800"/>
        </a:p>
      </dgm:t>
    </dgm:pt>
    <dgm:pt modelId="{EDC784C2-BE8D-47C2-9E8A-7020495BEEAE}">
      <dgm:prSet custT="1"/>
      <dgm:spPr/>
      <dgm:t>
        <a:bodyPr/>
        <a:lstStyle/>
        <a:p>
          <a:pPr algn="l">
            <a:buFont typeface="Arial" panose="020B0604020202020204" pitchFamily="34" charset="0"/>
            <a:buChar char="•"/>
          </a:pPr>
          <a:r>
            <a:rPr lang="en-GB" sz="1200" b="0" i="0" noProof="0" dirty="0"/>
            <a:t>Substance misuse support</a:t>
          </a:r>
        </a:p>
      </dgm:t>
    </dgm:pt>
    <dgm:pt modelId="{17BBA679-0F37-48FF-B648-703110F8BC10}" type="parTrans" cxnId="{1AC38AF0-926F-4790-BC36-AE0D19376699}">
      <dgm:prSet/>
      <dgm:spPr/>
      <dgm:t>
        <a:bodyPr/>
        <a:lstStyle/>
        <a:p>
          <a:endParaRPr lang="en-GB" sz="1800"/>
        </a:p>
      </dgm:t>
    </dgm:pt>
    <dgm:pt modelId="{EF4FCD33-16AC-4A66-A0C7-5FC3232183ED}" type="sibTrans" cxnId="{1AC38AF0-926F-4790-BC36-AE0D19376699}">
      <dgm:prSet/>
      <dgm:spPr/>
      <dgm:t>
        <a:bodyPr/>
        <a:lstStyle/>
        <a:p>
          <a:endParaRPr lang="en-GB" sz="1800"/>
        </a:p>
      </dgm:t>
    </dgm:pt>
    <dgm:pt modelId="{88426601-B5AC-4EE4-878A-63EE2AD91247}">
      <dgm:prSet custT="1"/>
      <dgm:spPr/>
      <dgm:t>
        <a:bodyPr/>
        <a:lstStyle/>
        <a:p>
          <a:pPr algn="l">
            <a:buFont typeface="Arial" panose="020B0604020202020204" pitchFamily="34" charset="0"/>
            <a:buChar char="•"/>
          </a:pPr>
          <a:r>
            <a:rPr lang="en-GB" sz="1200" b="0" i="0" noProof="0" dirty="0"/>
            <a:t>Social prescribing</a:t>
          </a:r>
        </a:p>
      </dgm:t>
    </dgm:pt>
    <dgm:pt modelId="{FECDDC66-CDD8-48A9-B25C-AA0B014A05ED}" type="parTrans" cxnId="{D9D839A2-C486-4D7D-8165-6C4FDFD5FB78}">
      <dgm:prSet/>
      <dgm:spPr/>
      <dgm:t>
        <a:bodyPr/>
        <a:lstStyle/>
        <a:p>
          <a:endParaRPr lang="en-GB" sz="1800"/>
        </a:p>
      </dgm:t>
    </dgm:pt>
    <dgm:pt modelId="{1F14C631-2757-4BCE-931F-0F4A3C44ED3D}" type="sibTrans" cxnId="{D9D839A2-C486-4D7D-8165-6C4FDFD5FB78}">
      <dgm:prSet/>
      <dgm:spPr/>
      <dgm:t>
        <a:bodyPr/>
        <a:lstStyle/>
        <a:p>
          <a:endParaRPr lang="en-GB" sz="1800"/>
        </a:p>
      </dgm:t>
    </dgm:pt>
    <dgm:pt modelId="{09410796-91EB-4CB5-AE77-DEE189115951}">
      <dgm:prSet custT="1"/>
      <dgm:spPr/>
      <dgm:t>
        <a:bodyPr/>
        <a:lstStyle/>
        <a:p>
          <a:pPr algn="l">
            <a:buFont typeface="Arial" panose="020B0604020202020204" pitchFamily="34" charset="0"/>
            <a:buChar char="•"/>
          </a:pPr>
          <a:r>
            <a:rPr lang="en-GB" sz="1200" b="0" i="0" noProof="0" dirty="0"/>
            <a:t>Carer support</a:t>
          </a:r>
        </a:p>
      </dgm:t>
    </dgm:pt>
    <dgm:pt modelId="{8D90D01C-7842-4BBA-9DF7-A22D1A117FBE}" type="parTrans" cxnId="{84BF0978-7392-4E2D-87B7-BDC88A7D51FC}">
      <dgm:prSet/>
      <dgm:spPr/>
      <dgm:t>
        <a:bodyPr/>
        <a:lstStyle/>
        <a:p>
          <a:endParaRPr lang="en-GB" sz="1800"/>
        </a:p>
      </dgm:t>
    </dgm:pt>
    <dgm:pt modelId="{6C36B1F2-0A64-400A-BE71-8614E0BB6D7F}" type="sibTrans" cxnId="{84BF0978-7392-4E2D-87B7-BDC88A7D51FC}">
      <dgm:prSet/>
      <dgm:spPr/>
      <dgm:t>
        <a:bodyPr/>
        <a:lstStyle/>
        <a:p>
          <a:endParaRPr lang="en-GB" sz="1800"/>
        </a:p>
      </dgm:t>
    </dgm:pt>
    <dgm:pt modelId="{FA8ED2A7-7780-44EA-A30F-F9707CC84589}">
      <dgm:prSet custT="1"/>
      <dgm:spPr/>
      <dgm:t>
        <a:bodyPr/>
        <a:lstStyle/>
        <a:p>
          <a:pPr algn="ctr">
            <a:buNone/>
          </a:pPr>
          <a:r>
            <a:rPr lang="en-GB" sz="1600" b="1" i="0" noProof="0" dirty="0"/>
            <a:t>Navigation and referral</a:t>
          </a:r>
          <a:endParaRPr lang="en-GB" sz="1600" noProof="0" dirty="0"/>
        </a:p>
      </dgm:t>
    </dgm:pt>
    <dgm:pt modelId="{C468D7F3-1A05-4AD8-A3A1-78FFB035FF22}" type="parTrans" cxnId="{D57D19D0-B8A3-4496-BE7B-C75B44CB75E8}">
      <dgm:prSet/>
      <dgm:spPr/>
      <dgm:t>
        <a:bodyPr/>
        <a:lstStyle/>
        <a:p>
          <a:endParaRPr lang="en-GB" sz="1800"/>
        </a:p>
      </dgm:t>
    </dgm:pt>
    <dgm:pt modelId="{575E7FDB-6922-4871-925F-0670E88E2570}" type="sibTrans" cxnId="{D57D19D0-B8A3-4496-BE7B-C75B44CB75E8}">
      <dgm:prSet/>
      <dgm:spPr/>
      <dgm:t>
        <a:bodyPr/>
        <a:lstStyle/>
        <a:p>
          <a:endParaRPr lang="en-GB" sz="1800"/>
        </a:p>
      </dgm:t>
    </dgm:pt>
    <dgm:pt modelId="{3FC69F76-586B-4823-8629-3F4865A078EA}">
      <dgm:prSet custT="1"/>
      <dgm:spPr/>
      <dgm:t>
        <a:bodyPr/>
        <a:lstStyle/>
        <a:p>
          <a:pPr algn="l">
            <a:buFont typeface="Arial" panose="020B0604020202020204" pitchFamily="34" charset="0"/>
            <a:buChar char="•"/>
          </a:pPr>
          <a:r>
            <a:rPr lang="en-GB" sz="1200" b="0" i="0" noProof="0" dirty="0"/>
            <a:t>Warm referrals into Tier 1 casework</a:t>
          </a:r>
        </a:p>
      </dgm:t>
    </dgm:pt>
    <dgm:pt modelId="{B94FC862-7CC6-43A7-AE22-A668CAC77C79}" type="parTrans" cxnId="{1323F653-368C-4E45-8645-196CFDCE3B79}">
      <dgm:prSet/>
      <dgm:spPr/>
      <dgm:t>
        <a:bodyPr/>
        <a:lstStyle/>
        <a:p>
          <a:endParaRPr lang="en-GB" sz="1800"/>
        </a:p>
      </dgm:t>
    </dgm:pt>
    <dgm:pt modelId="{55BFC95A-EDC5-4876-B908-394AA4690DC2}" type="sibTrans" cxnId="{1323F653-368C-4E45-8645-196CFDCE3B79}">
      <dgm:prSet/>
      <dgm:spPr/>
      <dgm:t>
        <a:bodyPr/>
        <a:lstStyle/>
        <a:p>
          <a:endParaRPr lang="en-GB" sz="1800"/>
        </a:p>
      </dgm:t>
    </dgm:pt>
    <dgm:pt modelId="{188B7287-E8D2-46E2-B447-1A8DDA120D25}">
      <dgm:prSet custT="1"/>
      <dgm:spPr/>
      <dgm:t>
        <a:bodyPr/>
        <a:lstStyle/>
        <a:p>
          <a:pPr algn="l">
            <a:buFont typeface="Arial" panose="020B0604020202020204" pitchFamily="34" charset="0"/>
            <a:buChar char="•"/>
          </a:pPr>
          <a:r>
            <a:rPr lang="en-GB" sz="1200" b="0" i="0" noProof="0" dirty="0"/>
            <a:t>Supported access to Crisis Support</a:t>
          </a:r>
        </a:p>
      </dgm:t>
    </dgm:pt>
    <dgm:pt modelId="{0963714C-EF43-488F-9BD5-8B40B328BCB6}" type="parTrans" cxnId="{36FBA6A1-90E4-49EC-93DA-E77A0EFD0986}">
      <dgm:prSet/>
      <dgm:spPr/>
      <dgm:t>
        <a:bodyPr/>
        <a:lstStyle/>
        <a:p>
          <a:endParaRPr lang="en-GB" sz="1800"/>
        </a:p>
      </dgm:t>
    </dgm:pt>
    <dgm:pt modelId="{D1341DE8-104C-4B9B-A7D0-CCC57EAFF2CE}" type="sibTrans" cxnId="{36FBA6A1-90E4-49EC-93DA-E77A0EFD0986}">
      <dgm:prSet/>
      <dgm:spPr/>
      <dgm:t>
        <a:bodyPr/>
        <a:lstStyle/>
        <a:p>
          <a:endParaRPr lang="en-GB" sz="1800"/>
        </a:p>
      </dgm:t>
    </dgm:pt>
    <dgm:pt modelId="{73E7FC08-9A26-436D-88D5-87CA784B24AD}">
      <dgm:prSet custT="1"/>
      <dgm:spPr/>
      <dgm:t>
        <a:bodyPr/>
        <a:lstStyle/>
        <a:p>
          <a:pPr algn="l">
            <a:buFont typeface="Arial" panose="020B0604020202020204" pitchFamily="34" charset="0"/>
            <a:buChar char="•"/>
          </a:pPr>
          <a:r>
            <a:rPr lang="en-GB" sz="1200" b="0" i="0" noProof="0" dirty="0"/>
            <a:t>Clear pathways into local community support</a:t>
          </a:r>
        </a:p>
      </dgm:t>
    </dgm:pt>
    <dgm:pt modelId="{0B3A3304-449F-4E3E-BE57-F392563AB3EF}" type="parTrans" cxnId="{E5BFDBF2-21E8-4DF5-B4FC-0BC2814B3449}">
      <dgm:prSet/>
      <dgm:spPr/>
      <dgm:t>
        <a:bodyPr/>
        <a:lstStyle/>
        <a:p>
          <a:endParaRPr lang="en-GB" sz="1800"/>
        </a:p>
      </dgm:t>
    </dgm:pt>
    <dgm:pt modelId="{AE823651-1AEE-471B-BA22-BA457FF4F37C}" type="sibTrans" cxnId="{E5BFDBF2-21E8-4DF5-B4FC-0BC2814B3449}">
      <dgm:prSet/>
      <dgm:spPr/>
      <dgm:t>
        <a:bodyPr/>
        <a:lstStyle/>
        <a:p>
          <a:endParaRPr lang="en-GB" sz="1800"/>
        </a:p>
      </dgm:t>
    </dgm:pt>
    <dgm:pt modelId="{B5EE16C5-7F10-470F-81C6-772C5E1EC939}">
      <dgm:prSet custT="1"/>
      <dgm:spPr/>
      <dgm:t>
        <a:bodyPr/>
        <a:lstStyle/>
        <a:p>
          <a:pPr algn="l">
            <a:buFont typeface="Arial" panose="020B0604020202020204" pitchFamily="34" charset="0"/>
            <a:buChar char="•"/>
          </a:pPr>
          <a:r>
            <a:rPr lang="en-GB" sz="1200" b="0" i="0" noProof="0" dirty="0"/>
            <a:t>Follow-up where appropriate</a:t>
          </a:r>
        </a:p>
      </dgm:t>
    </dgm:pt>
    <dgm:pt modelId="{1062B092-426C-45B0-9F6D-D3E9A1FC72B0}" type="parTrans" cxnId="{77C081BA-6CD0-4073-9A55-33C2DEB46982}">
      <dgm:prSet/>
      <dgm:spPr/>
      <dgm:t>
        <a:bodyPr/>
        <a:lstStyle/>
        <a:p>
          <a:endParaRPr lang="en-GB" sz="1800"/>
        </a:p>
      </dgm:t>
    </dgm:pt>
    <dgm:pt modelId="{B25DDD22-B43E-4E57-84AF-3846F4A849AA}" type="sibTrans" cxnId="{77C081BA-6CD0-4073-9A55-33C2DEB46982}">
      <dgm:prSet/>
      <dgm:spPr/>
      <dgm:t>
        <a:bodyPr/>
        <a:lstStyle/>
        <a:p>
          <a:endParaRPr lang="en-GB" sz="1800"/>
        </a:p>
      </dgm:t>
    </dgm:pt>
    <dgm:pt modelId="{CEC28FE5-1C71-43AB-A44D-F9A5A1C5C9A0}">
      <dgm:prSet custT="1"/>
      <dgm:spPr/>
      <dgm:t>
        <a:bodyPr/>
        <a:lstStyle/>
        <a:p>
          <a:pPr algn="ctr">
            <a:buNone/>
          </a:pPr>
          <a:r>
            <a:rPr lang="en-GB" sz="1600" b="1" i="0" noProof="0" dirty="0"/>
            <a:t>Practical help</a:t>
          </a:r>
          <a:endParaRPr lang="en-GB" sz="1600" noProof="0" dirty="0"/>
        </a:p>
      </dgm:t>
    </dgm:pt>
    <dgm:pt modelId="{DA7E084C-D867-4713-B82E-EC2570308138}" type="parTrans" cxnId="{5C66E5CE-4581-4C21-BB1F-E1028DFD9802}">
      <dgm:prSet/>
      <dgm:spPr/>
      <dgm:t>
        <a:bodyPr/>
        <a:lstStyle/>
        <a:p>
          <a:endParaRPr lang="en-GB" sz="1600"/>
        </a:p>
      </dgm:t>
    </dgm:pt>
    <dgm:pt modelId="{4DB1931D-40C9-4E9D-96BB-79F3FF8744AC}" type="sibTrans" cxnId="{5C66E5CE-4581-4C21-BB1F-E1028DFD9802}">
      <dgm:prSet/>
      <dgm:spPr/>
      <dgm:t>
        <a:bodyPr/>
        <a:lstStyle/>
        <a:p>
          <a:endParaRPr lang="en-GB" sz="1600"/>
        </a:p>
      </dgm:t>
    </dgm:pt>
    <dgm:pt modelId="{6C2C66F5-ED0D-4E2B-A426-AFB97DE2060A}">
      <dgm:prSet custT="1"/>
      <dgm:spPr/>
      <dgm:t>
        <a:bodyPr/>
        <a:lstStyle/>
        <a:p>
          <a:pPr algn="l">
            <a:buFont typeface="Arial" panose="020B0604020202020204" pitchFamily="34" charset="0"/>
            <a:buChar char="•"/>
          </a:pPr>
          <a:r>
            <a:rPr lang="en-GB" sz="1200" b="0" i="0" noProof="0" dirty="0"/>
            <a:t>Energy advice &amp; accessing social tariffs</a:t>
          </a:r>
          <a:endParaRPr lang="en-GB" sz="1200" noProof="0" dirty="0"/>
        </a:p>
      </dgm:t>
    </dgm:pt>
    <dgm:pt modelId="{72C191C5-A460-4B9B-8768-A3CBE76411EC}" type="parTrans" cxnId="{90BAAB9A-1688-445E-A639-628C38DB536B}">
      <dgm:prSet/>
      <dgm:spPr/>
      <dgm:t>
        <a:bodyPr/>
        <a:lstStyle/>
        <a:p>
          <a:endParaRPr lang="en-GB" sz="1600"/>
        </a:p>
      </dgm:t>
    </dgm:pt>
    <dgm:pt modelId="{78B5BD5A-2DC4-4165-8E40-17B2110E944D}" type="sibTrans" cxnId="{90BAAB9A-1688-445E-A639-628C38DB536B}">
      <dgm:prSet/>
      <dgm:spPr/>
      <dgm:t>
        <a:bodyPr/>
        <a:lstStyle/>
        <a:p>
          <a:endParaRPr lang="en-GB" sz="1600"/>
        </a:p>
      </dgm:t>
    </dgm:pt>
    <dgm:pt modelId="{92E5905F-BBEB-46BC-BC33-CEA00DB09030}">
      <dgm:prSet custT="1"/>
      <dgm:spPr/>
      <dgm:t>
        <a:bodyPr/>
        <a:lstStyle/>
        <a:p>
          <a:pPr algn="l">
            <a:buFont typeface="Arial" panose="020B0604020202020204" pitchFamily="34" charset="0"/>
            <a:buChar char="•"/>
          </a:pPr>
          <a:r>
            <a:rPr lang="en-GB" sz="1200" b="0" i="0" noProof="0" dirty="0"/>
            <a:t>Affordable childcare</a:t>
          </a:r>
          <a:endParaRPr lang="en-GB" sz="1200" noProof="0" dirty="0"/>
        </a:p>
      </dgm:t>
    </dgm:pt>
    <dgm:pt modelId="{792DF363-3F90-4BC7-B4D9-47A638F7CC88}" type="parTrans" cxnId="{31297C57-532B-455D-BCA9-549299BFB3E0}">
      <dgm:prSet/>
      <dgm:spPr/>
      <dgm:t>
        <a:bodyPr/>
        <a:lstStyle/>
        <a:p>
          <a:endParaRPr lang="en-GB" sz="1600"/>
        </a:p>
      </dgm:t>
    </dgm:pt>
    <dgm:pt modelId="{FB35353E-C714-4A53-A0B6-635B43078FD8}" type="sibTrans" cxnId="{31297C57-532B-455D-BCA9-549299BFB3E0}">
      <dgm:prSet/>
      <dgm:spPr/>
      <dgm:t>
        <a:bodyPr/>
        <a:lstStyle/>
        <a:p>
          <a:endParaRPr lang="en-GB" sz="1600"/>
        </a:p>
      </dgm:t>
    </dgm:pt>
    <dgm:pt modelId="{FF3BAD0C-54DC-4778-8203-B4D59A9600D5}">
      <dgm:prSet custT="1"/>
      <dgm:spPr/>
      <dgm:t>
        <a:bodyPr/>
        <a:lstStyle/>
        <a:p>
          <a:pPr algn="l">
            <a:buFont typeface="Arial" panose="020B0604020202020204" pitchFamily="34" charset="0"/>
            <a:buChar char="•"/>
          </a:pPr>
          <a:r>
            <a:rPr lang="en-GB" sz="1200" noProof="0" dirty="0"/>
            <a:t>Transport costs</a:t>
          </a:r>
        </a:p>
      </dgm:t>
    </dgm:pt>
    <dgm:pt modelId="{4B479677-9B1F-41EC-ADD4-B1838902DB08}" type="parTrans" cxnId="{829303A3-FFC9-43CC-A5B1-8A09F08DD4C5}">
      <dgm:prSet/>
      <dgm:spPr/>
      <dgm:t>
        <a:bodyPr/>
        <a:lstStyle/>
        <a:p>
          <a:endParaRPr lang="en-GB" sz="1600"/>
        </a:p>
      </dgm:t>
    </dgm:pt>
    <dgm:pt modelId="{295E80DD-B423-4D5E-A3F4-622A013EDD90}" type="sibTrans" cxnId="{829303A3-FFC9-43CC-A5B1-8A09F08DD4C5}">
      <dgm:prSet/>
      <dgm:spPr/>
      <dgm:t>
        <a:bodyPr/>
        <a:lstStyle/>
        <a:p>
          <a:endParaRPr lang="en-GB" sz="1600"/>
        </a:p>
      </dgm:t>
    </dgm:pt>
    <dgm:pt modelId="{F62468F4-FF4B-428C-B512-184CD452A19D}">
      <dgm:prSet custT="1"/>
      <dgm:spPr/>
      <dgm:t>
        <a:bodyPr/>
        <a:lstStyle/>
        <a:p>
          <a:pPr algn="l">
            <a:buFont typeface="Arial" panose="020B0604020202020204" pitchFamily="34" charset="0"/>
            <a:buChar char="•"/>
          </a:pPr>
          <a:r>
            <a:rPr lang="en-GB" sz="1200" b="0" i="0" noProof="0" dirty="0"/>
            <a:t>Domestic violence &amp; coercive control support</a:t>
          </a:r>
        </a:p>
      </dgm:t>
    </dgm:pt>
    <dgm:pt modelId="{0D3B540D-9F97-4FBA-B753-B9DCE91F3656}" type="parTrans" cxnId="{BB9C8809-1606-4019-922D-F07FA13C4116}">
      <dgm:prSet/>
      <dgm:spPr/>
      <dgm:t>
        <a:bodyPr/>
        <a:lstStyle/>
        <a:p>
          <a:endParaRPr lang="en-GB" sz="1600"/>
        </a:p>
      </dgm:t>
    </dgm:pt>
    <dgm:pt modelId="{7F7C1F7D-9B5F-4694-9C5E-CE943307B01C}" type="sibTrans" cxnId="{BB9C8809-1606-4019-922D-F07FA13C4116}">
      <dgm:prSet/>
      <dgm:spPr/>
      <dgm:t>
        <a:bodyPr/>
        <a:lstStyle/>
        <a:p>
          <a:endParaRPr lang="en-GB" sz="1600"/>
        </a:p>
      </dgm:t>
    </dgm:pt>
    <dgm:pt modelId="{398429E5-9589-4B20-8633-BA49F7CCA4CC}">
      <dgm:prSet custT="1"/>
      <dgm:spPr/>
      <dgm:t>
        <a:bodyPr/>
        <a:lstStyle/>
        <a:p>
          <a:pPr algn="l">
            <a:buFont typeface="Arial" panose="020B0604020202020204" pitchFamily="34" charset="0"/>
            <a:buChar char="•"/>
          </a:pPr>
          <a:r>
            <a:rPr lang="en-GB" sz="1200" noProof="0" dirty="0"/>
            <a:t>Making your money go further</a:t>
          </a:r>
        </a:p>
      </dgm:t>
    </dgm:pt>
    <dgm:pt modelId="{36E95305-683A-407E-98C4-0EB2AAADE995}" type="parTrans" cxnId="{AA4C5B7C-96CD-435D-96FC-4D3E2EA4296F}">
      <dgm:prSet/>
      <dgm:spPr/>
      <dgm:t>
        <a:bodyPr/>
        <a:lstStyle/>
        <a:p>
          <a:endParaRPr lang="en-GB" sz="1600"/>
        </a:p>
      </dgm:t>
    </dgm:pt>
    <dgm:pt modelId="{EBBC8F1E-F14A-4A1B-A016-03AB00BA98A7}" type="sibTrans" cxnId="{AA4C5B7C-96CD-435D-96FC-4D3E2EA4296F}">
      <dgm:prSet/>
      <dgm:spPr/>
      <dgm:t>
        <a:bodyPr/>
        <a:lstStyle/>
        <a:p>
          <a:endParaRPr lang="en-GB" sz="1600"/>
        </a:p>
      </dgm:t>
    </dgm:pt>
    <dgm:pt modelId="{E0F51595-DA1E-4AA2-84CD-91944A9C924D}">
      <dgm:prSet custT="1"/>
      <dgm:spPr/>
      <dgm:t>
        <a:bodyPr/>
        <a:lstStyle/>
        <a:p>
          <a:pPr algn="l">
            <a:buFont typeface="Arial" panose="020B0604020202020204" pitchFamily="34" charset="0"/>
            <a:buChar char="•"/>
          </a:pPr>
          <a:r>
            <a:rPr lang="en-GB" sz="1200" noProof="0" dirty="0"/>
            <a:t>Financial Education</a:t>
          </a:r>
        </a:p>
      </dgm:t>
    </dgm:pt>
    <dgm:pt modelId="{1B8C90E4-BFE3-472D-955B-4E701C777D63}" type="parTrans" cxnId="{A684A92C-8218-467A-B312-6D292B7E2D7A}">
      <dgm:prSet/>
      <dgm:spPr/>
      <dgm:t>
        <a:bodyPr/>
        <a:lstStyle/>
        <a:p>
          <a:endParaRPr lang="en-GB" sz="1600"/>
        </a:p>
      </dgm:t>
    </dgm:pt>
    <dgm:pt modelId="{752BD973-E048-4B5C-AD5B-D916E58BDB42}" type="sibTrans" cxnId="{A684A92C-8218-467A-B312-6D292B7E2D7A}">
      <dgm:prSet/>
      <dgm:spPr/>
      <dgm:t>
        <a:bodyPr/>
        <a:lstStyle/>
        <a:p>
          <a:endParaRPr lang="en-GB" sz="1600"/>
        </a:p>
      </dgm:t>
    </dgm:pt>
    <dgm:pt modelId="{FB3C3B7B-A9A4-4B3C-A873-F0CBF42F10E3}">
      <dgm:prSet custT="1"/>
      <dgm:spPr/>
      <dgm:t>
        <a:bodyPr/>
        <a:lstStyle/>
        <a:p>
          <a:pPr algn="ctr">
            <a:buNone/>
          </a:pPr>
          <a:r>
            <a:rPr lang="en-GB" sz="1600" b="1" i="0" noProof="0" dirty="0"/>
            <a:t>Everyday Costs</a:t>
          </a:r>
          <a:endParaRPr lang="en-GB" sz="1600" noProof="0" dirty="0"/>
        </a:p>
      </dgm:t>
    </dgm:pt>
    <dgm:pt modelId="{15C31A18-693B-4512-9779-A1685698B1C1}" type="parTrans" cxnId="{2A1D704B-9765-448E-9722-A69DA0B5A74C}">
      <dgm:prSet/>
      <dgm:spPr/>
      <dgm:t>
        <a:bodyPr/>
        <a:lstStyle/>
        <a:p>
          <a:endParaRPr lang="en-GB" sz="1600"/>
        </a:p>
      </dgm:t>
    </dgm:pt>
    <dgm:pt modelId="{D8E21ADF-FA8A-416A-AE9F-C43FE08A620A}" type="sibTrans" cxnId="{2A1D704B-9765-448E-9722-A69DA0B5A74C}">
      <dgm:prSet/>
      <dgm:spPr/>
      <dgm:t>
        <a:bodyPr/>
        <a:lstStyle/>
        <a:p>
          <a:endParaRPr lang="en-GB" sz="1600"/>
        </a:p>
      </dgm:t>
    </dgm:pt>
    <dgm:pt modelId="{C831A2D4-04D7-4FC8-BE55-0F2836D6DB02}">
      <dgm:prSet custT="1"/>
      <dgm:spPr/>
      <dgm:t>
        <a:bodyPr/>
        <a:lstStyle/>
        <a:p>
          <a:pPr algn="l">
            <a:buFont typeface="Arial" panose="020B0604020202020204" pitchFamily="34" charset="0"/>
            <a:buChar char="•"/>
          </a:pPr>
          <a:r>
            <a:rPr lang="en-GB" sz="1200" noProof="0" dirty="0"/>
            <a:t>Employment support</a:t>
          </a:r>
        </a:p>
      </dgm:t>
    </dgm:pt>
    <dgm:pt modelId="{73AE5F2F-D6DC-4BD6-9B16-34C4D5B9A1E1}" type="parTrans" cxnId="{25C40AFE-0AE4-4563-86AF-C3FB0E35B2F5}">
      <dgm:prSet/>
      <dgm:spPr/>
      <dgm:t>
        <a:bodyPr/>
        <a:lstStyle/>
        <a:p>
          <a:endParaRPr lang="en-GB" sz="1600"/>
        </a:p>
      </dgm:t>
    </dgm:pt>
    <dgm:pt modelId="{BECFA257-1503-459B-A0A8-9E68C8C36756}" type="sibTrans" cxnId="{25C40AFE-0AE4-4563-86AF-C3FB0E35B2F5}">
      <dgm:prSet/>
      <dgm:spPr/>
      <dgm:t>
        <a:bodyPr/>
        <a:lstStyle/>
        <a:p>
          <a:endParaRPr lang="en-GB" sz="1600"/>
        </a:p>
      </dgm:t>
    </dgm:pt>
    <dgm:pt modelId="{6C3026F1-E3CC-4FEB-A6CC-188BA8CB68DB}">
      <dgm:prSet custT="1"/>
      <dgm:spPr/>
      <dgm:t>
        <a:bodyPr/>
        <a:lstStyle/>
        <a:p>
          <a:pPr algn="l">
            <a:buFont typeface="Arial" panose="020B0604020202020204" pitchFamily="34" charset="0"/>
            <a:buChar char="•"/>
          </a:pPr>
          <a:r>
            <a:rPr lang="en-GB" sz="1200" b="0" i="0" noProof="0" dirty="0"/>
            <a:t>Development of practical money-saving skills</a:t>
          </a:r>
          <a:endParaRPr lang="en-GB" sz="1200" noProof="0" dirty="0"/>
        </a:p>
      </dgm:t>
    </dgm:pt>
    <dgm:pt modelId="{DD1DE371-8AD0-44AE-9A9B-57D601153787}" type="parTrans" cxnId="{8D9109C0-B0B4-4DB3-B9FE-581D023B2435}">
      <dgm:prSet/>
      <dgm:spPr/>
      <dgm:t>
        <a:bodyPr/>
        <a:lstStyle/>
        <a:p>
          <a:endParaRPr lang="en-GB" sz="1600"/>
        </a:p>
      </dgm:t>
    </dgm:pt>
    <dgm:pt modelId="{2801C045-46DA-41E4-B0EF-33983AA00375}" type="sibTrans" cxnId="{8D9109C0-B0B4-4DB3-B9FE-581D023B2435}">
      <dgm:prSet/>
      <dgm:spPr/>
      <dgm:t>
        <a:bodyPr/>
        <a:lstStyle/>
        <a:p>
          <a:endParaRPr lang="en-GB" sz="1600"/>
        </a:p>
      </dgm:t>
    </dgm:pt>
    <dgm:pt modelId="{F2FCEB33-FC6F-4929-90EF-84A4F137E1E6}">
      <dgm:prSet phldrT="[Text]" custT="1"/>
      <dgm:spPr>
        <a:solidFill>
          <a:schemeClr val="accent5"/>
        </a:solidFill>
      </dgm:spPr>
      <dgm:t>
        <a:bodyPr/>
        <a:lstStyle/>
        <a:p>
          <a:pPr algn="l">
            <a:buFont typeface="Arial" panose="020B0604020202020204" pitchFamily="34" charset="0"/>
            <a:buChar char="•"/>
          </a:pPr>
          <a:r>
            <a:rPr lang="en-GB" sz="1200" b="0" i="0" noProof="0" dirty="0"/>
            <a:t>Reduced priority debt</a:t>
          </a:r>
        </a:p>
      </dgm:t>
    </dgm:pt>
    <dgm:pt modelId="{790EE42E-D574-48ED-A742-A157C67D27DE}" type="parTrans" cxnId="{43DF09B2-9DA5-40A6-9F3F-1DD3B5639504}">
      <dgm:prSet/>
      <dgm:spPr/>
      <dgm:t>
        <a:bodyPr/>
        <a:lstStyle/>
        <a:p>
          <a:endParaRPr lang="en-GB" sz="1600"/>
        </a:p>
      </dgm:t>
    </dgm:pt>
    <dgm:pt modelId="{A16A1A48-0D33-4862-9D22-F52A3F3441B4}" type="sibTrans" cxnId="{43DF09B2-9DA5-40A6-9F3F-1DD3B5639504}">
      <dgm:prSet/>
      <dgm:spPr/>
      <dgm:t>
        <a:bodyPr/>
        <a:lstStyle/>
        <a:p>
          <a:endParaRPr lang="en-GB" sz="1600"/>
        </a:p>
      </dgm:t>
    </dgm:pt>
    <dgm:pt modelId="{58981C1C-0F3B-4BAA-909A-5A024A61D85C}">
      <dgm:prSet phldrT="[Text]" custT="1"/>
      <dgm:spPr>
        <a:solidFill>
          <a:schemeClr val="accent5"/>
        </a:solidFill>
      </dgm:spPr>
      <dgm:t>
        <a:bodyPr/>
        <a:lstStyle/>
        <a:p>
          <a:pPr algn="l">
            <a:buFont typeface="Arial" panose="020B0604020202020204" pitchFamily="34" charset="0"/>
            <a:buChar char="•"/>
          </a:pPr>
          <a:r>
            <a:rPr lang="en-GB" sz="1200" b="0" i="0" noProof="0" dirty="0"/>
            <a:t>Reduced material deprivation</a:t>
          </a:r>
        </a:p>
      </dgm:t>
    </dgm:pt>
    <dgm:pt modelId="{C087553C-840C-4BDD-BCAE-8592C53787B8}" type="parTrans" cxnId="{1692E481-9439-47E8-96D6-4B0FD202D633}">
      <dgm:prSet/>
      <dgm:spPr/>
      <dgm:t>
        <a:bodyPr/>
        <a:lstStyle/>
        <a:p>
          <a:endParaRPr lang="en-GB" sz="1600"/>
        </a:p>
      </dgm:t>
    </dgm:pt>
    <dgm:pt modelId="{DCE082AF-A18F-4FB8-B8F6-A34C4EE271EF}" type="sibTrans" cxnId="{1692E481-9439-47E8-96D6-4B0FD202D633}">
      <dgm:prSet/>
      <dgm:spPr/>
      <dgm:t>
        <a:bodyPr/>
        <a:lstStyle/>
        <a:p>
          <a:endParaRPr lang="en-GB" sz="1600"/>
        </a:p>
      </dgm:t>
    </dgm:pt>
    <dgm:pt modelId="{ED6FE72E-29ED-4A33-A13A-A772331E8E40}">
      <dgm:prSet phldrT="[Text]" custT="1"/>
      <dgm:spPr>
        <a:solidFill>
          <a:schemeClr val="accent5"/>
        </a:solidFill>
      </dgm:spPr>
      <dgm:t>
        <a:bodyPr/>
        <a:lstStyle/>
        <a:p>
          <a:pPr algn="l">
            <a:buFont typeface="Arial" panose="020B0604020202020204" pitchFamily="34" charset="0"/>
            <a:buChar char="•"/>
          </a:pPr>
          <a:r>
            <a:rPr lang="en-GB" sz="1200" b="0" i="0" noProof="0" dirty="0"/>
            <a:t>Reduced need for emergency food aid</a:t>
          </a:r>
        </a:p>
      </dgm:t>
    </dgm:pt>
    <dgm:pt modelId="{58D15AD7-7D58-4FFB-9841-E3A4B7096560}" type="parTrans" cxnId="{CF37500F-B0D9-4172-A46E-9BAF1FA349DF}">
      <dgm:prSet/>
      <dgm:spPr/>
      <dgm:t>
        <a:bodyPr/>
        <a:lstStyle/>
        <a:p>
          <a:endParaRPr lang="en-GB" sz="1600"/>
        </a:p>
      </dgm:t>
    </dgm:pt>
    <dgm:pt modelId="{F2E7160E-840E-47C6-97D3-A42A9DC76FA1}" type="sibTrans" cxnId="{CF37500F-B0D9-4172-A46E-9BAF1FA349DF}">
      <dgm:prSet/>
      <dgm:spPr/>
      <dgm:t>
        <a:bodyPr/>
        <a:lstStyle/>
        <a:p>
          <a:endParaRPr lang="en-GB" sz="1600"/>
        </a:p>
      </dgm:t>
    </dgm:pt>
    <dgm:pt modelId="{55F65087-4B39-40A6-952D-BB8F99E31652}">
      <dgm:prSet phldrT="[Text]" custT="1"/>
      <dgm:spPr>
        <a:solidFill>
          <a:schemeClr val="accent5"/>
        </a:solidFill>
      </dgm:spPr>
      <dgm:t>
        <a:bodyPr/>
        <a:lstStyle/>
        <a:p>
          <a:pPr algn="l">
            <a:buFont typeface="Arial" panose="020B0604020202020204" pitchFamily="34" charset="0"/>
            <a:buChar char="•"/>
          </a:pPr>
          <a:r>
            <a:rPr lang="en-GB" sz="1200" b="0" i="0" noProof="0" dirty="0"/>
            <a:t>Income maximisation</a:t>
          </a:r>
        </a:p>
      </dgm:t>
    </dgm:pt>
    <dgm:pt modelId="{E2C9250C-A139-49B8-823E-64401D021889}" type="parTrans" cxnId="{DA4BDAD8-B078-4764-8C63-79082EF4885F}">
      <dgm:prSet/>
      <dgm:spPr/>
      <dgm:t>
        <a:bodyPr/>
        <a:lstStyle/>
        <a:p>
          <a:endParaRPr lang="en-GB" sz="1600"/>
        </a:p>
      </dgm:t>
    </dgm:pt>
    <dgm:pt modelId="{CF8E6898-F289-42E1-A779-2D16CF6B209C}" type="sibTrans" cxnId="{DA4BDAD8-B078-4764-8C63-79082EF4885F}">
      <dgm:prSet/>
      <dgm:spPr/>
      <dgm:t>
        <a:bodyPr/>
        <a:lstStyle/>
        <a:p>
          <a:endParaRPr lang="en-GB" sz="1600"/>
        </a:p>
      </dgm:t>
    </dgm:pt>
    <dgm:pt modelId="{58CFB304-4AA6-4E66-B61C-11D70DE7B30C}">
      <dgm:prSet phldrT="[Text]" custT="1"/>
      <dgm:spPr>
        <a:solidFill>
          <a:schemeClr val="accent5"/>
        </a:solidFill>
      </dgm:spPr>
      <dgm:t>
        <a:bodyPr/>
        <a:lstStyle/>
        <a:p>
          <a:pPr algn="l">
            <a:buFont typeface="Arial" panose="020B0604020202020204" pitchFamily="34" charset="0"/>
            <a:buChar char="•"/>
          </a:pPr>
          <a:r>
            <a:rPr lang="en-GB" sz="1200" b="0" i="0" noProof="0" dirty="0"/>
            <a:t>Increased savings</a:t>
          </a:r>
        </a:p>
      </dgm:t>
    </dgm:pt>
    <dgm:pt modelId="{DDE33B1D-DA61-4838-8CCD-DCB37DB7F4F0}" type="parTrans" cxnId="{247E5F92-EFD1-4D1B-B1C7-1670E307D701}">
      <dgm:prSet/>
      <dgm:spPr/>
      <dgm:t>
        <a:bodyPr/>
        <a:lstStyle/>
        <a:p>
          <a:endParaRPr lang="en-GB" sz="1600"/>
        </a:p>
      </dgm:t>
    </dgm:pt>
    <dgm:pt modelId="{0DB3CBD2-2F0E-4034-8EF3-EBBEC1F01EEC}" type="sibTrans" cxnId="{247E5F92-EFD1-4D1B-B1C7-1670E307D701}">
      <dgm:prSet/>
      <dgm:spPr/>
      <dgm:t>
        <a:bodyPr/>
        <a:lstStyle/>
        <a:p>
          <a:endParaRPr lang="en-GB" sz="1600"/>
        </a:p>
      </dgm:t>
    </dgm:pt>
    <dgm:pt modelId="{60F3D28C-AD3C-4F4B-BBEF-7B15C4D2C86A}">
      <dgm:prSet phldrT="[Text]" custT="1"/>
      <dgm:spPr>
        <a:solidFill>
          <a:schemeClr val="accent5"/>
        </a:solidFill>
      </dgm:spPr>
      <dgm:t>
        <a:bodyPr/>
        <a:lstStyle/>
        <a:p>
          <a:pPr algn="l">
            <a:buFont typeface="Arial" panose="020B0604020202020204" pitchFamily="34" charset="0"/>
            <a:buChar char="•"/>
          </a:pPr>
          <a:r>
            <a:rPr lang="en-GB" sz="1200" b="0" i="0" noProof="0" dirty="0"/>
            <a:t>Increased access to quality advice services</a:t>
          </a:r>
        </a:p>
      </dgm:t>
    </dgm:pt>
    <dgm:pt modelId="{3982AE6E-B332-4C4B-A860-436520B9117F}" type="parTrans" cxnId="{3D542762-5DCE-4459-B46C-11FD6BC651F6}">
      <dgm:prSet/>
      <dgm:spPr/>
      <dgm:t>
        <a:bodyPr/>
        <a:lstStyle/>
        <a:p>
          <a:endParaRPr lang="en-GB" sz="1600"/>
        </a:p>
      </dgm:t>
    </dgm:pt>
    <dgm:pt modelId="{D96DDFBF-3C8E-411B-BFFB-9DC59BDB65B1}" type="sibTrans" cxnId="{3D542762-5DCE-4459-B46C-11FD6BC651F6}">
      <dgm:prSet/>
      <dgm:spPr/>
      <dgm:t>
        <a:bodyPr/>
        <a:lstStyle/>
        <a:p>
          <a:endParaRPr lang="en-GB" sz="1600"/>
        </a:p>
      </dgm:t>
    </dgm:pt>
    <dgm:pt modelId="{3C02587F-F6B9-4D9B-815A-7227EF13BD97}">
      <dgm:prSet custT="1"/>
      <dgm:spPr>
        <a:solidFill>
          <a:schemeClr val="accent5"/>
        </a:solidFill>
      </dgm:spPr>
      <dgm:t>
        <a:bodyPr/>
        <a:lstStyle/>
        <a:p>
          <a:pPr algn="l">
            <a:buFont typeface="Arial" panose="020B0604020202020204" pitchFamily="34" charset="0"/>
            <a:buChar char="•"/>
          </a:pPr>
          <a:r>
            <a:rPr lang="en-GB" sz="1200" b="1" u="none" noProof="0" dirty="0"/>
            <a:t>All support must demonstrate and measure all the following outcomes:</a:t>
          </a:r>
          <a:endParaRPr lang="en-GB" sz="1200" b="0" i="0" noProof="0" dirty="0"/>
        </a:p>
      </dgm:t>
    </dgm:pt>
    <dgm:pt modelId="{603A1CF3-9989-4325-A5CD-2A85A539B3D2}" type="parTrans" cxnId="{CEC168B9-08A0-4AE5-9A77-A32F5851B6BE}">
      <dgm:prSet/>
      <dgm:spPr/>
      <dgm:t>
        <a:bodyPr/>
        <a:lstStyle/>
        <a:p>
          <a:endParaRPr lang="en-GB" sz="2400"/>
        </a:p>
      </dgm:t>
    </dgm:pt>
    <dgm:pt modelId="{05736F5F-403E-4007-AC32-0D3888C6E2CE}" type="sibTrans" cxnId="{CEC168B9-08A0-4AE5-9A77-A32F5851B6BE}">
      <dgm:prSet/>
      <dgm:spPr/>
      <dgm:t>
        <a:bodyPr/>
        <a:lstStyle/>
        <a:p>
          <a:endParaRPr lang="en-GB" sz="2400"/>
        </a:p>
      </dgm:t>
    </dgm:pt>
    <dgm:pt modelId="{D4195118-D005-42DF-83D8-85AD64F16C29}" type="pres">
      <dgm:prSet presAssocID="{24B0C1A4-55BE-486A-83A9-A70A0E5CB36E}" presName="diagram" presStyleCnt="0">
        <dgm:presLayoutVars>
          <dgm:dir/>
          <dgm:resizeHandles val="exact"/>
        </dgm:presLayoutVars>
      </dgm:prSet>
      <dgm:spPr/>
    </dgm:pt>
    <dgm:pt modelId="{3FF32990-032F-43F5-8A82-EB3546EBEE7A}" type="pres">
      <dgm:prSet presAssocID="{C3CCBF39-BC60-4FC4-B8FE-FC4EE22260B3}" presName="node" presStyleLbl="node1" presStyleIdx="0" presStyleCnt="8" custScaleY="107886">
        <dgm:presLayoutVars>
          <dgm:bulletEnabled val="1"/>
        </dgm:presLayoutVars>
      </dgm:prSet>
      <dgm:spPr/>
    </dgm:pt>
    <dgm:pt modelId="{AC6AFBDD-0369-48F2-99B5-CAC0568FE6B9}" type="pres">
      <dgm:prSet presAssocID="{FFB23E09-5A40-4879-AEDC-9C9FF85C4A05}" presName="sibTrans" presStyleCnt="0"/>
      <dgm:spPr/>
    </dgm:pt>
    <dgm:pt modelId="{1DC665C8-9472-4974-828A-5460B56947A3}" type="pres">
      <dgm:prSet presAssocID="{AA7CF16A-6189-42D4-BA1C-96483523E53C}" presName="node" presStyleLbl="node1" presStyleIdx="1" presStyleCnt="8" custScaleY="107886">
        <dgm:presLayoutVars>
          <dgm:bulletEnabled val="1"/>
        </dgm:presLayoutVars>
      </dgm:prSet>
      <dgm:spPr/>
    </dgm:pt>
    <dgm:pt modelId="{C9A795C1-F851-4322-B0AE-2373A66EC333}" type="pres">
      <dgm:prSet presAssocID="{00DF0EAE-0B23-4332-B277-0C0E2357C659}" presName="sibTrans" presStyleCnt="0"/>
      <dgm:spPr/>
    </dgm:pt>
    <dgm:pt modelId="{0BFA5303-9455-4B1F-BB92-355C19418C00}" type="pres">
      <dgm:prSet presAssocID="{F140A769-F463-4070-98CA-EBE8EB961E46}" presName="node" presStyleLbl="node1" presStyleIdx="2" presStyleCnt="8" custScaleY="107886">
        <dgm:presLayoutVars>
          <dgm:bulletEnabled val="1"/>
        </dgm:presLayoutVars>
      </dgm:prSet>
      <dgm:spPr/>
    </dgm:pt>
    <dgm:pt modelId="{28147524-E434-456D-A3CF-446324D36EC1}" type="pres">
      <dgm:prSet presAssocID="{396CD2FF-8FDD-4141-A25F-B3B008BB4647}" presName="sibTrans" presStyleCnt="0"/>
      <dgm:spPr/>
    </dgm:pt>
    <dgm:pt modelId="{1589B70C-7B66-4FC7-8E65-C2EB8E57E908}" type="pres">
      <dgm:prSet presAssocID="{FB3C3B7B-A9A4-4B3C-A873-F0CBF42F10E3}" presName="node" presStyleLbl="node1" presStyleIdx="3" presStyleCnt="8" custScaleY="107886">
        <dgm:presLayoutVars>
          <dgm:bulletEnabled val="1"/>
        </dgm:presLayoutVars>
      </dgm:prSet>
      <dgm:spPr/>
    </dgm:pt>
    <dgm:pt modelId="{D7A77369-120A-42FB-B506-12FD08FCBE01}" type="pres">
      <dgm:prSet presAssocID="{D8E21ADF-FA8A-416A-AE9F-C43FE08A620A}" presName="sibTrans" presStyleCnt="0"/>
      <dgm:spPr/>
    </dgm:pt>
    <dgm:pt modelId="{86138D90-5763-4A2B-A491-E9B32C96F954}" type="pres">
      <dgm:prSet presAssocID="{CEC28FE5-1C71-43AB-A44D-F9A5A1C5C9A0}" presName="node" presStyleLbl="node1" presStyleIdx="4" presStyleCnt="8" custScaleY="107886">
        <dgm:presLayoutVars>
          <dgm:bulletEnabled val="1"/>
        </dgm:presLayoutVars>
      </dgm:prSet>
      <dgm:spPr/>
    </dgm:pt>
    <dgm:pt modelId="{9BEB74F6-FB71-4A26-9F20-556814B0935C}" type="pres">
      <dgm:prSet presAssocID="{4DB1931D-40C9-4E9D-96BB-79F3FF8744AC}" presName="sibTrans" presStyleCnt="0"/>
      <dgm:spPr/>
    </dgm:pt>
    <dgm:pt modelId="{3661279D-AF9E-403C-9394-3E8FA199D9F3}" type="pres">
      <dgm:prSet presAssocID="{ADD0637E-B341-45CC-8AD8-7F69A3AC7963}" presName="node" presStyleLbl="node1" presStyleIdx="5" presStyleCnt="8" custScaleY="107886">
        <dgm:presLayoutVars>
          <dgm:bulletEnabled val="1"/>
        </dgm:presLayoutVars>
      </dgm:prSet>
      <dgm:spPr/>
    </dgm:pt>
    <dgm:pt modelId="{99E4997D-F946-4F17-B234-DFAD2B5D3B15}" type="pres">
      <dgm:prSet presAssocID="{E176609D-2C33-4983-828D-792FFAF695DA}" presName="sibTrans" presStyleCnt="0"/>
      <dgm:spPr/>
    </dgm:pt>
    <dgm:pt modelId="{F6D36FF5-A6A5-47DD-B038-BC3F7C70CA50}" type="pres">
      <dgm:prSet presAssocID="{FA8ED2A7-7780-44EA-A30F-F9707CC84589}" presName="node" presStyleLbl="node1" presStyleIdx="6" presStyleCnt="8" custScaleY="107886">
        <dgm:presLayoutVars>
          <dgm:bulletEnabled val="1"/>
        </dgm:presLayoutVars>
      </dgm:prSet>
      <dgm:spPr/>
    </dgm:pt>
    <dgm:pt modelId="{11B373C6-8A63-4BB7-AFBA-9B12EF64A63C}" type="pres">
      <dgm:prSet presAssocID="{575E7FDB-6922-4871-925F-0670E88E2570}" presName="sibTrans" presStyleCnt="0"/>
      <dgm:spPr/>
    </dgm:pt>
    <dgm:pt modelId="{B9EF62C8-9B6F-4CF2-BDFB-495910751045}" type="pres">
      <dgm:prSet presAssocID="{3C02587F-F6B9-4D9B-815A-7227EF13BD97}" presName="node" presStyleLbl="node1" presStyleIdx="7" presStyleCnt="8" custScaleY="107886">
        <dgm:presLayoutVars>
          <dgm:bulletEnabled val="1"/>
        </dgm:presLayoutVars>
      </dgm:prSet>
      <dgm:spPr/>
    </dgm:pt>
  </dgm:ptLst>
  <dgm:cxnLst>
    <dgm:cxn modelId="{1C31D003-09EA-48E1-83A2-04D68EE52E80}" type="presOf" srcId="{69D751F3-45C3-460C-98BE-9EB3795EFAE9}" destId="{3661279D-AF9E-403C-9394-3E8FA199D9F3}" srcOrd="0" destOrd="2" presId="urn:microsoft.com/office/officeart/2005/8/layout/default"/>
    <dgm:cxn modelId="{BB9C8809-1606-4019-922D-F07FA13C4116}" srcId="{ADD0637E-B341-45CC-8AD8-7F69A3AC7963}" destId="{F62468F4-FF4B-428C-B512-184CD452A19D}" srcOrd="5" destOrd="0" parTransId="{0D3B540D-9F97-4FBA-B753-B9DCE91F3656}" sibTransId="{7F7C1F7D-9B5F-4694-9C5E-CE943307B01C}"/>
    <dgm:cxn modelId="{D0E16B0C-9265-4BA7-B950-F94C710BEEF0}" type="presOf" srcId="{58CFB304-4AA6-4E66-B61C-11D70DE7B30C}" destId="{B9EF62C8-9B6F-4CF2-BDFB-495910751045}" srcOrd="0" destOrd="5" presId="urn:microsoft.com/office/officeart/2005/8/layout/default"/>
    <dgm:cxn modelId="{5067900E-AF61-4F9F-A176-B4946EC94F6E}" type="presOf" srcId="{714AA926-2E38-4A7B-B7DF-C30811612BBD}" destId="{86138D90-5763-4A2B-A491-E9B32C96F954}" srcOrd="0" destOrd="1" presId="urn:microsoft.com/office/officeart/2005/8/layout/default"/>
    <dgm:cxn modelId="{59C3910E-5A1C-413B-A706-366BCAF09726}" type="presOf" srcId="{38789E85-1474-4CBF-AFC4-6099E7BDBD45}" destId="{86138D90-5763-4A2B-A491-E9B32C96F954}" srcOrd="0" destOrd="2" presId="urn:microsoft.com/office/officeart/2005/8/layout/default"/>
    <dgm:cxn modelId="{CF37500F-B0D9-4172-A46E-9BAF1FA349DF}" srcId="{3C02587F-F6B9-4D9B-815A-7227EF13BD97}" destId="{ED6FE72E-29ED-4A33-A13A-A772331E8E40}" srcOrd="2" destOrd="0" parTransId="{58D15AD7-7D58-4FFB-9841-E3A4B7096560}" sibTransId="{F2E7160E-840E-47C6-97D3-A42A9DC76FA1}"/>
    <dgm:cxn modelId="{CB9DA80F-620F-420C-BBA0-3DAABB4AB426}" srcId="{AA7CF16A-6189-42D4-BA1C-96483523E53C}" destId="{5A59F9BC-5C85-46FF-999D-C5F35C4943F2}" srcOrd="0" destOrd="0" parTransId="{52ED0F33-E3A6-434F-B574-C05DCA44910C}" sibTransId="{4A485936-C994-45B6-B4A0-48392B8A4FBC}"/>
    <dgm:cxn modelId="{8C43BB0F-7C00-4107-AE4E-F7CC85E6F808}" type="presOf" srcId="{5A84CE05-351A-412C-80DC-0106DE973239}" destId="{3661279D-AF9E-403C-9394-3E8FA199D9F3}" srcOrd="0" destOrd="1" presId="urn:microsoft.com/office/officeart/2005/8/layout/default"/>
    <dgm:cxn modelId="{7C68A113-848F-42C2-AAB4-E79ABAD88483}" srcId="{CEC28FE5-1C71-43AB-A44D-F9A5A1C5C9A0}" destId="{714AA926-2E38-4A7B-B7DF-C30811612BBD}" srcOrd="0" destOrd="0" parTransId="{3E3861C3-9773-4908-A688-C76D1FD51865}" sibTransId="{FA6029C7-8F22-4428-96BA-B983C8DBE626}"/>
    <dgm:cxn modelId="{0600481C-B07F-43FA-AF7D-376AEAF487A7}" type="presOf" srcId="{EFEFDE0B-E72C-4AC9-8D2E-9D74B3485D6F}" destId="{3FF32990-032F-43F5-8A82-EB3546EBEE7A}" srcOrd="0" destOrd="5" presId="urn:microsoft.com/office/officeart/2005/8/layout/default"/>
    <dgm:cxn modelId="{8F875E20-9026-410B-BEB7-2BD5549B7F60}" type="presOf" srcId="{58981C1C-0F3B-4BAA-909A-5A024A61D85C}" destId="{B9EF62C8-9B6F-4CF2-BDFB-495910751045}" srcOrd="0" destOrd="2" presId="urn:microsoft.com/office/officeart/2005/8/layout/default"/>
    <dgm:cxn modelId="{14E4CE21-83E0-44D5-A153-0C036584FFD7}" srcId="{C3CCBF39-BC60-4FC4-B8FE-FC4EE22260B3}" destId="{8A913CF3-E766-4A03-B008-5B0ADE102BA3}" srcOrd="1" destOrd="0" parTransId="{614D2674-2BFA-486A-B4FF-594E17D0C173}" sibTransId="{7E057B60-0EC8-4597-BCAF-6EF792AC85BE}"/>
    <dgm:cxn modelId="{F3CF8C22-5A4C-4268-B918-D1282C09F28D}" type="presOf" srcId="{B016842C-EA8F-402F-9D40-409949F8E21D}" destId="{3FF32990-032F-43F5-8A82-EB3546EBEE7A}" srcOrd="0" destOrd="3" presId="urn:microsoft.com/office/officeart/2005/8/layout/default"/>
    <dgm:cxn modelId="{8CCF2D25-973A-40F4-83B3-712495F09A67}" type="presOf" srcId="{188B7287-E8D2-46E2-B447-1A8DDA120D25}" destId="{F6D36FF5-A6A5-47DD-B038-BC3F7C70CA50}" srcOrd="0" destOrd="2" presId="urn:microsoft.com/office/officeart/2005/8/layout/default"/>
    <dgm:cxn modelId="{BCCBD725-E5C5-43C1-8927-8AB433EEBA24}" type="presOf" srcId="{60F3D28C-AD3C-4F4B-BBEF-7B15C4D2C86A}" destId="{B9EF62C8-9B6F-4CF2-BDFB-495910751045}" srcOrd="0" destOrd="6" presId="urn:microsoft.com/office/officeart/2005/8/layout/default"/>
    <dgm:cxn modelId="{DDE1842A-5CF4-497E-BDD3-DBA02559DC6D}" type="presOf" srcId="{55F65087-4B39-40A6-952D-BB8F99E31652}" destId="{B9EF62C8-9B6F-4CF2-BDFB-495910751045}" srcOrd="0" destOrd="4" presId="urn:microsoft.com/office/officeart/2005/8/layout/default"/>
    <dgm:cxn modelId="{38C88E2B-335C-4183-BBDA-59D21245938C}" type="presOf" srcId="{8A913CF3-E766-4A03-B008-5B0ADE102BA3}" destId="{3FF32990-032F-43F5-8A82-EB3546EBEE7A}" srcOrd="0" destOrd="2" presId="urn:microsoft.com/office/officeart/2005/8/layout/default"/>
    <dgm:cxn modelId="{A684A92C-8218-467A-B312-6D292B7E2D7A}" srcId="{F140A769-F463-4070-98CA-EBE8EB961E46}" destId="{E0F51595-DA1E-4AA2-84CD-91944A9C924D}" srcOrd="0" destOrd="0" parTransId="{1B8C90E4-BFE3-472D-955B-4E701C777D63}" sibTransId="{752BD973-E048-4B5C-AD5B-D916E58BDB42}"/>
    <dgm:cxn modelId="{CA67D62D-AED6-4A85-B121-9121806A9AD3}" srcId="{C3CCBF39-BC60-4FC4-B8FE-FC4EE22260B3}" destId="{CF7F60BF-BBEB-4161-9C93-008DD8E6AC32}" srcOrd="3" destOrd="0" parTransId="{DE557674-12FA-4B32-9E86-C1135194E469}" sibTransId="{08AAA0DD-CAB4-4775-9E8D-2F91AE2A69AC}"/>
    <dgm:cxn modelId="{D8F71D33-FDDA-4737-B1F2-03BF0B01125B}" type="presOf" srcId="{CEC28FE5-1C71-43AB-A44D-F9A5A1C5C9A0}" destId="{86138D90-5763-4A2B-A491-E9B32C96F954}" srcOrd="0" destOrd="0" presId="urn:microsoft.com/office/officeart/2005/8/layout/default"/>
    <dgm:cxn modelId="{3A1E0B37-9BC3-4EF6-BDE2-D511F7DAD647}" srcId="{24B0C1A4-55BE-486A-83A9-A70A0E5CB36E}" destId="{AA7CF16A-6189-42D4-BA1C-96483523E53C}" srcOrd="1" destOrd="0" parTransId="{E96F421B-734D-4D7A-A2D6-F9F238077AC8}" sibTransId="{00DF0EAE-0B23-4332-B277-0C0E2357C659}"/>
    <dgm:cxn modelId="{21447239-503B-4277-A8AE-1407EBC3E869}" srcId="{C3CCBF39-BC60-4FC4-B8FE-FC4EE22260B3}" destId="{A40195B2-4895-4C47-8735-4D7112EC9E01}" srcOrd="0" destOrd="0" parTransId="{E9E0FA2E-058F-40DE-9092-B035E93B602F}" sibTransId="{F7E5BA5C-1909-472C-A2EA-87C256696EDD}"/>
    <dgm:cxn modelId="{4D481E61-B8E6-4113-9F87-33E29E62FCA3}" type="presOf" srcId="{A40195B2-4895-4C47-8735-4D7112EC9E01}" destId="{3FF32990-032F-43F5-8A82-EB3546EBEE7A}" srcOrd="0" destOrd="1" presId="urn:microsoft.com/office/officeart/2005/8/layout/default"/>
    <dgm:cxn modelId="{3D542762-5DCE-4459-B46C-11FD6BC651F6}" srcId="{3C02587F-F6B9-4D9B-815A-7227EF13BD97}" destId="{60F3D28C-AD3C-4F4B-BBEF-7B15C4D2C86A}" srcOrd="5" destOrd="0" parTransId="{3982AE6E-B332-4C4B-A860-436520B9117F}" sibTransId="{D96DDFBF-3C8E-411B-BFFB-9DC59BDB65B1}"/>
    <dgm:cxn modelId="{CE31EA42-4BD2-4490-8735-A1BB630C7FC2}" srcId="{ADD0637E-B341-45CC-8AD8-7F69A3AC7963}" destId="{5A84CE05-351A-412C-80DC-0106DE973239}" srcOrd="0" destOrd="0" parTransId="{16D05DB6-4CB0-46DC-B27A-F18B2FC0D8F5}" sibTransId="{DD823224-9DC8-49CD-A9BF-D3E80CB9BBB1}"/>
    <dgm:cxn modelId="{59BB1C46-0EB6-47F4-B4A9-612B3180E260}" srcId="{24B0C1A4-55BE-486A-83A9-A70A0E5CB36E}" destId="{F140A769-F463-4070-98CA-EBE8EB961E46}" srcOrd="2" destOrd="0" parTransId="{69774FA0-D59B-4A1D-B1E6-8410ADBBDEBC}" sibTransId="{396CD2FF-8FDD-4141-A25F-B3B008BB4647}"/>
    <dgm:cxn modelId="{2A1D704B-9765-448E-9722-A69DA0B5A74C}" srcId="{24B0C1A4-55BE-486A-83A9-A70A0E5CB36E}" destId="{FB3C3B7B-A9A4-4B3C-A873-F0CBF42F10E3}" srcOrd="3" destOrd="0" parTransId="{15C31A18-693B-4512-9779-A1685698B1C1}" sibTransId="{D8E21ADF-FA8A-416A-AE9F-C43FE08A620A}"/>
    <dgm:cxn modelId="{325A9D6B-6D46-4FDA-B621-A4EEECEE5C25}" type="presOf" srcId="{B5EE16C5-7F10-470F-81C6-772C5E1EC939}" destId="{F6D36FF5-A6A5-47DD-B038-BC3F7C70CA50}" srcOrd="0" destOrd="4" presId="urn:microsoft.com/office/officeart/2005/8/layout/default"/>
    <dgm:cxn modelId="{49F03370-E196-4779-930D-1F1B144952F5}" type="presOf" srcId="{FB3C3B7B-A9A4-4B3C-A873-F0CBF42F10E3}" destId="{1589B70C-7B66-4FC7-8E65-C2EB8E57E908}" srcOrd="0" destOrd="0" presId="urn:microsoft.com/office/officeart/2005/8/layout/default"/>
    <dgm:cxn modelId="{1323F653-368C-4E45-8645-196CFDCE3B79}" srcId="{FA8ED2A7-7780-44EA-A30F-F9707CC84589}" destId="{3FC69F76-586B-4823-8629-3F4865A078EA}" srcOrd="0" destOrd="0" parTransId="{B94FC862-7CC6-43A7-AE22-A668CAC77C79}" sibTransId="{55BFC95A-EDC5-4876-B908-394AA4690DC2}"/>
    <dgm:cxn modelId="{31297C57-532B-455D-BCA9-549299BFB3E0}" srcId="{FB3C3B7B-A9A4-4B3C-A873-F0CBF42F10E3}" destId="{92E5905F-BBEB-46BC-BC33-CEA00DB09030}" srcOrd="1" destOrd="0" parTransId="{792DF363-3F90-4BC7-B4D9-47A638F7CC88}" sibTransId="{FB35353E-C714-4A53-A0B6-635B43078FD8}"/>
    <dgm:cxn modelId="{F5B0ED57-D618-4E05-80E5-9988049FEEBF}" type="presOf" srcId="{49B8562E-C010-4551-A2BF-C94A0F475A21}" destId="{86138D90-5763-4A2B-A491-E9B32C96F954}" srcOrd="0" destOrd="3" presId="urn:microsoft.com/office/officeart/2005/8/layout/default"/>
    <dgm:cxn modelId="{84BF0978-7392-4E2D-87B7-BDC88A7D51FC}" srcId="{ADD0637E-B341-45CC-8AD8-7F69A3AC7963}" destId="{09410796-91EB-4CB5-AE77-DEE189115951}" srcOrd="4" destOrd="0" parTransId="{8D90D01C-7842-4BBA-9DF7-A22D1A117FBE}" sibTransId="{6C36B1F2-0A64-400A-BE71-8614E0BB6D7F}"/>
    <dgm:cxn modelId="{392B8B7B-FF4F-479C-8030-7388E238179E}" type="presOf" srcId="{F62468F4-FF4B-428C-B512-184CD452A19D}" destId="{3661279D-AF9E-403C-9394-3E8FA199D9F3}" srcOrd="0" destOrd="6" presId="urn:microsoft.com/office/officeart/2005/8/layout/default"/>
    <dgm:cxn modelId="{AA4C5B7C-96CD-435D-96FC-4D3E2EA4296F}" srcId="{FB3C3B7B-A9A4-4B3C-A873-F0CBF42F10E3}" destId="{398429E5-9589-4B20-8633-BA49F7CCA4CC}" srcOrd="3" destOrd="0" parTransId="{36E95305-683A-407E-98C4-0EB2AAADE995}" sibTransId="{EBBC8F1E-F14A-4A1B-A016-03AB00BA98A7}"/>
    <dgm:cxn modelId="{1692E481-9439-47E8-96D6-4B0FD202D633}" srcId="{3C02587F-F6B9-4D9B-815A-7227EF13BD97}" destId="{58981C1C-0F3B-4BAA-909A-5A024A61D85C}" srcOrd="1" destOrd="0" parTransId="{C087553C-840C-4BDD-BCAE-8592C53787B8}" sibTransId="{DCE082AF-A18F-4FB8-B8F6-A34C4EE271EF}"/>
    <dgm:cxn modelId="{3E4C1082-233D-4B35-B876-05CD96F7A36B}" type="presOf" srcId="{FA8ED2A7-7780-44EA-A30F-F9707CC84589}" destId="{F6D36FF5-A6A5-47DD-B038-BC3F7C70CA50}" srcOrd="0" destOrd="0" presId="urn:microsoft.com/office/officeart/2005/8/layout/default"/>
    <dgm:cxn modelId="{650F5F85-A24C-4088-B0CA-A61EA1799823}" type="presOf" srcId="{FF3BAD0C-54DC-4778-8203-B4D59A9600D5}" destId="{1589B70C-7B66-4FC7-8E65-C2EB8E57E908}" srcOrd="0" destOrd="3" presId="urn:microsoft.com/office/officeart/2005/8/layout/default"/>
    <dgm:cxn modelId="{674D7286-B17D-42D0-A1F5-DFD5C149807A}" srcId="{CEC28FE5-1C71-43AB-A44D-F9A5A1C5C9A0}" destId="{49B8562E-C010-4551-A2BF-C94A0F475A21}" srcOrd="2" destOrd="0" parTransId="{D41E1B29-1A67-43A2-BAB1-2E40E537F971}" sibTransId="{870CF37E-95D4-4C6C-8B12-C921D3D9B542}"/>
    <dgm:cxn modelId="{EBE28189-3C9C-4ADD-8962-AC266AAA766F}" srcId="{ADD0637E-B341-45CC-8AD8-7F69A3AC7963}" destId="{69D751F3-45C3-460C-98BE-9EB3795EFAE9}" srcOrd="1" destOrd="0" parTransId="{2970B9A9-9284-4A28-87A0-D8FDA560C4BF}" sibTransId="{3FA77DA9-4957-4D71-BE96-FE04C8E645BC}"/>
    <dgm:cxn modelId="{B46BFE89-84B3-4DDA-B02C-76D9BFF2BAA9}" srcId="{CEC28FE5-1C71-43AB-A44D-F9A5A1C5C9A0}" destId="{38789E85-1474-4CBF-AFC4-6099E7BDBD45}" srcOrd="1" destOrd="0" parTransId="{D8706A60-ADBD-457D-A454-FBF34AC5ECD0}" sibTransId="{F6A31F8B-AE09-4B2C-AF5F-ACEA9E806888}"/>
    <dgm:cxn modelId="{41421290-BE75-4EB7-845D-BAA60E8DAE87}" type="presOf" srcId="{6C3026F1-E3CC-4FEB-A6CC-188BA8CB68DB}" destId="{0BFA5303-9455-4B1F-BB92-355C19418C00}" srcOrd="0" destOrd="3" presId="urn:microsoft.com/office/officeart/2005/8/layout/default"/>
    <dgm:cxn modelId="{247E5F92-EFD1-4D1B-B1C7-1670E307D701}" srcId="{3C02587F-F6B9-4D9B-815A-7227EF13BD97}" destId="{58CFB304-4AA6-4E66-B61C-11D70DE7B30C}" srcOrd="4" destOrd="0" parTransId="{DDE33B1D-DA61-4838-8CCD-DCB37DB7F4F0}" sibTransId="{0DB3CBD2-2F0E-4034-8EF3-EBBEC1F01EEC}"/>
    <dgm:cxn modelId="{69B62B93-4193-4BC5-BFB8-FA39BA02173B}" srcId="{AA7CF16A-6189-42D4-BA1C-96483523E53C}" destId="{7C61BF1C-98BA-4379-90FC-5B1EC62D8F80}" srcOrd="1" destOrd="0" parTransId="{7AF6A119-5ACB-4DEF-814B-9041901FF70E}" sibTransId="{4BDB317D-1304-400B-949D-D881C765A460}"/>
    <dgm:cxn modelId="{6F128D9A-5C8A-4136-9E7E-C938979F73BE}" srcId="{AA7CF16A-6189-42D4-BA1C-96483523E53C}" destId="{605099DC-1A95-45C3-A276-9164F400398D}" srcOrd="2" destOrd="0" parTransId="{C3A1AC14-49BC-4EDC-B75D-6D84B814B199}" sibTransId="{CD2C23D3-9235-439F-99DA-E7E170D3E5F6}"/>
    <dgm:cxn modelId="{90BAAB9A-1688-445E-A639-628C38DB536B}" srcId="{FB3C3B7B-A9A4-4B3C-A873-F0CBF42F10E3}" destId="{6C2C66F5-ED0D-4E2B-A426-AFB97DE2060A}" srcOrd="0" destOrd="0" parTransId="{72C191C5-A460-4B9B-8768-A3CBE76411EC}" sibTransId="{78B5BD5A-2DC4-4165-8E40-17B2110E944D}"/>
    <dgm:cxn modelId="{8617F09C-201C-4D55-8588-696FCE5BA02B}" type="presOf" srcId="{AA7CF16A-6189-42D4-BA1C-96483523E53C}" destId="{1DC665C8-9472-4974-828A-5460B56947A3}" srcOrd="0" destOrd="0" presId="urn:microsoft.com/office/officeart/2005/8/layout/default"/>
    <dgm:cxn modelId="{DB1AB29D-481B-453C-BFE8-442FFBB4C38B}" type="presOf" srcId="{ADD0637E-B341-45CC-8AD8-7F69A3AC7963}" destId="{3661279D-AF9E-403C-9394-3E8FA199D9F3}" srcOrd="0" destOrd="0" presId="urn:microsoft.com/office/officeart/2005/8/layout/default"/>
    <dgm:cxn modelId="{E19D1C9F-AC42-480C-B608-645C96F4F27D}" type="presOf" srcId="{3FC69F76-586B-4823-8629-3F4865A078EA}" destId="{F6D36FF5-A6A5-47DD-B038-BC3F7C70CA50}" srcOrd="0" destOrd="1" presId="urn:microsoft.com/office/officeart/2005/8/layout/default"/>
    <dgm:cxn modelId="{543FD8A0-2F4E-4506-816A-08C36C93046B}" type="presOf" srcId="{24B0C1A4-55BE-486A-83A9-A70A0E5CB36E}" destId="{D4195118-D005-42DF-83D8-85AD64F16C29}" srcOrd="0" destOrd="0" presId="urn:microsoft.com/office/officeart/2005/8/layout/default"/>
    <dgm:cxn modelId="{DB212FA1-2C80-43F4-8CE9-A251CC76F1AB}" srcId="{24B0C1A4-55BE-486A-83A9-A70A0E5CB36E}" destId="{C3CCBF39-BC60-4FC4-B8FE-FC4EE22260B3}" srcOrd="0" destOrd="0" parTransId="{2FFB3EE6-0DA3-4609-A368-6ECAFAB53BF8}" sibTransId="{FFB23E09-5A40-4879-AEDC-9C9FF85C4A05}"/>
    <dgm:cxn modelId="{36FBA6A1-90E4-49EC-93DA-E77A0EFD0986}" srcId="{FA8ED2A7-7780-44EA-A30F-F9707CC84589}" destId="{188B7287-E8D2-46E2-B447-1A8DDA120D25}" srcOrd="1" destOrd="0" parTransId="{0963714C-EF43-488F-9BD5-8B40B328BCB6}" sibTransId="{D1341DE8-104C-4B9B-A7D0-CCC57EAFF2CE}"/>
    <dgm:cxn modelId="{D9D839A2-C486-4D7D-8165-6C4FDFD5FB78}" srcId="{ADD0637E-B341-45CC-8AD8-7F69A3AC7963}" destId="{88426601-B5AC-4EE4-878A-63EE2AD91247}" srcOrd="3" destOrd="0" parTransId="{FECDDC66-CDD8-48A9-B25C-AA0B014A05ED}" sibTransId="{1F14C631-2757-4BCE-931F-0F4A3C44ED3D}"/>
    <dgm:cxn modelId="{256B54A2-291C-402A-AD23-2DFC02508808}" type="presOf" srcId="{605099DC-1A95-45C3-A276-9164F400398D}" destId="{1DC665C8-9472-4974-828A-5460B56947A3}" srcOrd="0" destOrd="3" presId="urn:microsoft.com/office/officeart/2005/8/layout/default"/>
    <dgm:cxn modelId="{829303A3-FFC9-43CC-A5B1-8A09F08DD4C5}" srcId="{FB3C3B7B-A9A4-4B3C-A873-F0CBF42F10E3}" destId="{FF3BAD0C-54DC-4778-8203-B4D59A9600D5}" srcOrd="2" destOrd="0" parTransId="{4B479677-9B1F-41EC-ADD4-B1838902DB08}" sibTransId="{295E80DD-B423-4D5E-A3F4-622A013EDD90}"/>
    <dgm:cxn modelId="{C35750A3-B505-40AD-95EB-C60E0C575D79}" type="presOf" srcId="{ED6FE72E-29ED-4A33-A13A-A772331E8E40}" destId="{B9EF62C8-9B6F-4CF2-BDFB-495910751045}" srcOrd="0" destOrd="3" presId="urn:microsoft.com/office/officeart/2005/8/layout/default"/>
    <dgm:cxn modelId="{1D3728A6-413C-4BE4-92B7-65C888B67230}" type="presOf" srcId="{6C2C66F5-ED0D-4E2B-A426-AFB97DE2060A}" destId="{1589B70C-7B66-4FC7-8E65-C2EB8E57E908}" srcOrd="0" destOrd="1" presId="urn:microsoft.com/office/officeart/2005/8/layout/default"/>
    <dgm:cxn modelId="{43DF09B2-9DA5-40A6-9F3F-1DD3B5639504}" srcId="{3C02587F-F6B9-4D9B-815A-7227EF13BD97}" destId="{F2FCEB33-FC6F-4929-90EF-84A4F137E1E6}" srcOrd="0" destOrd="0" parTransId="{790EE42E-D574-48ED-A742-A157C67D27DE}" sibTransId="{A16A1A48-0D33-4862-9D22-F52A3F3441B4}"/>
    <dgm:cxn modelId="{9A001BB3-5C90-47DC-BF28-F1157B827425}" type="presOf" srcId="{7C61BF1C-98BA-4379-90FC-5B1EC62D8F80}" destId="{1DC665C8-9472-4974-828A-5460B56947A3}" srcOrd="0" destOrd="2" presId="urn:microsoft.com/office/officeart/2005/8/layout/default"/>
    <dgm:cxn modelId="{852F73B7-D98F-4208-9891-C0DC57528903}" type="presOf" srcId="{CF7F60BF-BBEB-4161-9C93-008DD8E6AC32}" destId="{3FF32990-032F-43F5-8A82-EB3546EBEE7A}" srcOrd="0" destOrd="4" presId="urn:microsoft.com/office/officeart/2005/8/layout/default"/>
    <dgm:cxn modelId="{CEC168B9-08A0-4AE5-9A77-A32F5851B6BE}" srcId="{24B0C1A4-55BE-486A-83A9-A70A0E5CB36E}" destId="{3C02587F-F6B9-4D9B-815A-7227EF13BD97}" srcOrd="7" destOrd="0" parTransId="{603A1CF3-9989-4325-A5CD-2A85A539B3D2}" sibTransId="{05736F5F-403E-4007-AC32-0D3888C6E2CE}"/>
    <dgm:cxn modelId="{77C081BA-6CD0-4073-9A55-33C2DEB46982}" srcId="{FA8ED2A7-7780-44EA-A30F-F9707CC84589}" destId="{B5EE16C5-7F10-470F-81C6-772C5E1EC939}" srcOrd="3" destOrd="0" parTransId="{1062B092-426C-45B0-9F6D-D3E9A1FC72B0}" sibTransId="{B25DDD22-B43E-4E57-84AF-3846F4A849AA}"/>
    <dgm:cxn modelId="{06A126BB-5060-4B8A-9C75-5D7E112AAB6C}" type="presOf" srcId="{88426601-B5AC-4EE4-878A-63EE2AD91247}" destId="{3661279D-AF9E-403C-9394-3E8FA199D9F3}" srcOrd="0" destOrd="4" presId="urn:microsoft.com/office/officeart/2005/8/layout/default"/>
    <dgm:cxn modelId="{ADA42DBF-9E60-46D9-AC18-0FFE196175A3}" type="presOf" srcId="{5A59F9BC-5C85-46FF-999D-C5F35C4943F2}" destId="{1DC665C8-9472-4974-828A-5460B56947A3}" srcOrd="0" destOrd="1" presId="urn:microsoft.com/office/officeart/2005/8/layout/default"/>
    <dgm:cxn modelId="{8D9109C0-B0B4-4DB3-B9FE-581D023B2435}" srcId="{F140A769-F463-4070-98CA-EBE8EB961E46}" destId="{6C3026F1-E3CC-4FEB-A6CC-188BA8CB68DB}" srcOrd="2" destOrd="0" parTransId="{DD1DE371-8AD0-44AE-9A9B-57D601153787}" sibTransId="{2801C045-46DA-41E4-B0EF-33983AA00375}"/>
    <dgm:cxn modelId="{63DBDCC6-A256-48AF-9428-5487A485491C}" srcId="{C3CCBF39-BC60-4FC4-B8FE-FC4EE22260B3}" destId="{EFEFDE0B-E72C-4AC9-8D2E-9D74B3485D6F}" srcOrd="4" destOrd="0" parTransId="{09917582-5601-4D58-BE8C-35DBA672ABB9}" sibTransId="{3FB9E2FC-A42B-420E-B6B6-80F3BB9B8982}"/>
    <dgm:cxn modelId="{6267A1C9-8539-4371-A718-4B65976F6D27}" type="presOf" srcId="{F140A769-F463-4070-98CA-EBE8EB961E46}" destId="{0BFA5303-9455-4B1F-BB92-355C19418C00}" srcOrd="0" destOrd="0" presId="urn:microsoft.com/office/officeart/2005/8/layout/default"/>
    <dgm:cxn modelId="{BF3CB3CB-3AC4-48CF-B310-09D2960078E0}" type="presOf" srcId="{EDC784C2-BE8D-47C2-9E8A-7020495BEEAE}" destId="{3661279D-AF9E-403C-9394-3E8FA199D9F3}" srcOrd="0" destOrd="3" presId="urn:microsoft.com/office/officeart/2005/8/layout/default"/>
    <dgm:cxn modelId="{5C66E5CE-4581-4C21-BB1F-E1028DFD9802}" srcId="{24B0C1A4-55BE-486A-83A9-A70A0E5CB36E}" destId="{CEC28FE5-1C71-43AB-A44D-F9A5A1C5C9A0}" srcOrd="4" destOrd="0" parTransId="{DA7E084C-D867-4713-B82E-EC2570308138}" sibTransId="{4DB1931D-40C9-4E9D-96BB-79F3FF8744AC}"/>
    <dgm:cxn modelId="{D57D19D0-B8A3-4496-BE7B-C75B44CB75E8}" srcId="{24B0C1A4-55BE-486A-83A9-A70A0E5CB36E}" destId="{FA8ED2A7-7780-44EA-A30F-F9707CC84589}" srcOrd="6" destOrd="0" parTransId="{C468D7F3-1A05-4AD8-A3A1-78FFB035FF22}" sibTransId="{575E7FDB-6922-4871-925F-0670E88E2570}"/>
    <dgm:cxn modelId="{A8FE3AD1-A0BE-49BD-A92A-C1AD337D7FA2}" type="presOf" srcId="{09410796-91EB-4CB5-AE77-DEE189115951}" destId="{3661279D-AF9E-403C-9394-3E8FA199D9F3}" srcOrd="0" destOrd="5" presId="urn:microsoft.com/office/officeart/2005/8/layout/default"/>
    <dgm:cxn modelId="{23D45ED1-83D6-4B33-B02B-A4B44F848460}" type="presOf" srcId="{92E5905F-BBEB-46BC-BC33-CEA00DB09030}" destId="{1589B70C-7B66-4FC7-8E65-C2EB8E57E908}" srcOrd="0" destOrd="2" presId="urn:microsoft.com/office/officeart/2005/8/layout/default"/>
    <dgm:cxn modelId="{6DD467D8-3CD0-431C-980D-64FA90657148}" srcId="{C3CCBF39-BC60-4FC4-B8FE-FC4EE22260B3}" destId="{B016842C-EA8F-402F-9D40-409949F8E21D}" srcOrd="2" destOrd="0" parTransId="{B1CA7BAF-6615-4A6C-89B1-C91FAB4B81E8}" sibTransId="{6489B401-1A1A-4D00-B71B-66CBAA1D3352}"/>
    <dgm:cxn modelId="{DA4BDAD8-B078-4764-8C63-79082EF4885F}" srcId="{3C02587F-F6B9-4D9B-815A-7227EF13BD97}" destId="{55F65087-4B39-40A6-952D-BB8F99E31652}" srcOrd="3" destOrd="0" parTransId="{E2C9250C-A139-49B8-823E-64401D021889}" sibTransId="{CF8E6898-F289-42E1-A779-2D16CF6B209C}"/>
    <dgm:cxn modelId="{07A087DC-2317-4EB7-88AE-8F21C79E4CD8}" srcId="{24B0C1A4-55BE-486A-83A9-A70A0E5CB36E}" destId="{ADD0637E-B341-45CC-8AD8-7F69A3AC7963}" srcOrd="5" destOrd="0" parTransId="{C4890F3F-044D-4789-8904-4DD6B85FB390}" sibTransId="{E176609D-2C33-4983-828D-792FFAF695DA}"/>
    <dgm:cxn modelId="{CC2598DD-165E-4934-9976-AFE746B3CA7F}" type="presOf" srcId="{F2FCEB33-FC6F-4929-90EF-84A4F137E1E6}" destId="{B9EF62C8-9B6F-4CF2-BDFB-495910751045}" srcOrd="0" destOrd="1" presId="urn:microsoft.com/office/officeart/2005/8/layout/default"/>
    <dgm:cxn modelId="{0CE7B5E0-2698-4537-80AC-59F94F1098F3}" type="presOf" srcId="{398429E5-9589-4B20-8633-BA49F7CCA4CC}" destId="{1589B70C-7B66-4FC7-8E65-C2EB8E57E908}" srcOrd="0" destOrd="4" presId="urn:microsoft.com/office/officeart/2005/8/layout/default"/>
    <dgm:cxn modelId="{1AC38AF0-926F-4790-BC36-AE0D19376699}" srcId="{ADD0637E-B341-45CC-8AD8-7F69A3AC7963}" destId="{EDC784C2-BE8D-47C2-9E8A-7020495BEEAE}" srcOrd="2" destOrd="0" parTransId="{17BBA679-0F37-48FF-B648-703110F8BC10}" sibTransId="{EF4FCD33-16AC-4A66-A0C7-5FC3232183ED}"/>
    <dgm:cxn modelId="{05C256F2-AD80-405F-8880-A3C558683893}" srcId="{AA7CF16A-6189-42D4-BA1C-96483523E53C}" destId="{4AC4F580-5536-4EC2-A34B-F57C3F056DEA}" srcOrd="3" destOrd="0" parTransId="{06538772-B891-4657-BE95-8304B7370FEB}" sibTransId="{3C6AD94B-8F4A-4442-802A-64A4965E24BC}"/>
    <dgm:cxn modelId="{E5BFDBF2-21E8-4DF5-B4FC-0BC2814B3449}" srcId="{FA8ED2A7-7780-44EA-A30F-F9707CC84589}" destId="{73E7FC08-9A26-436D-88D5-87CA784B24AD}" srcOrd="2" destOrd="0" parTransId="{0B3A3304-449F-4E3E-BE57-F392563AB3EF}" sibTransId="{AE823651-1AEE-471B-BA22-BA457FF4F37C}"/>
    <dgm:cxn modelId="{C5B4B3F3-51AC-41F3-8A2D-8EE508AE1252}" type="presOf" srcId="{73E7FC08-9A26-436D-88D5-87CA784B24AD}" destId="{F6D36FF5-A6A5-47DD-B038-BC3F7C70CA50}" srcOrd="0" destOrd="3" presId="urn:microsoft.com/office/officeart/2005/8/layout/default"/>
    <dgm:cxn modelId="{7CB8D3F6-50C9-4447-8F7D-9EC1DA4DF128}" type="presOf" srcId="{C831A2D4-04D7-4FC8-BE55-0F2836D6DB02}" destId="{0BFA5303-9455-4B1F-BB92-355C19418C00}" srcOrd="0" destOrd="2" presId="urn:microsoft.com/office/officeart/2005/8/layout/default"/>
    <dgm:cxn modelId="{2D194EF9-BB10-4773-A587-50DBFA1B573B}" type="presOf" srcId="{E0F51595-DA1E-4AA2-84CD-91944A9C924D}" destId="{0BFA5303-9455-4B1F-BB92-355C19418C00}" srcOrd="0" destOrd="1" presId="urn:microsoft.com/office/officeart/2005/8/layout/default"/>
    <dgm:cxn modelId="{C18A65FA-7E35-438F-A1CB-15D2CC8C1402}" type="presOf" srcId="{4AC4F580-5536-4EC2-A34B-F57C3F056DEA}" destId="{1DC665C8-9472-4974-828A-5460B56947A3}" srcOrd="0" destOrd="4" presId="urn:microsoft.com/office/officeart/2005/8/layout/default"/>
    <dgm:cxn modelId="{2C13A3FA-D5C9-47ED-8E9C-0A8FE8312F62}" type="presOf" srcId="{C3CCBF39-BC60-4FC4-B8FE-FC4EE22260B3}" destId="{3FF32990-032F-43F5-8A82-EB3546EBEE7A}" srcOrd="0" destOrd="0" presId="urn:microsoft.com/office/officeart/2005/8/layout/default"/>
    <dgm:cxn modelId="{D287E1FA-3FEF-4DBB-AE10-BEB388B3080F}" type="presOf" srcId="{3C02587F-F6B9-4D9B-815A-7227EF13BD97}" destId="{B9EF62C8-9B6F-4CF2-BDFB-495910751045}" srcOrd="0" destOrd="0" presId="urn:microsoft.com/office/officeart/2005/8/layout/default"/>
    <dgm:cxn modelId="{25C40AFE-0AE4-4563-86AF-C3FB0E35B2F5}" srcId="{F140A769-F463-4070-98CA-EBE8EB961E46}" destId="{C831A2D4-04D7-4FC8-BE55-0F2836D6DB02}" srcOrd="1" destOrd="0" parTransId="{73AE5F2F-D6DC-4BD6-9B16-34C4D5B9A1E1}" sibTransId="{BECFA257-1503-459B-A0A8-9E68C8C36756}"/>
    <dgm:cxn modelId="{E055E844-A740-4CFE-BD91-2D8AC9B4857E}" type="presParOf" srcId="{D4195118-D005-42DF-83D8-85AD64F16C29}" destId="{3FF32990-032F-43F5-8A82-EB3546EBEE7A}" srcOrd="0" destOrd="0" presId="urn:microsoft.com/office/officeart/2005/8/layout/default"/>
    <dgm:cxn modelId="{3CCA7836-4E68-4EDB-B426-2E3A8042623A}" type="presParOf" srcId="{D4195118-D005-42DF-83D8-85AD64F16C29}" destId="{AC6AFBDD-0369-48F2-99B5-CAC0568FE6B9}" srcOrd="1" destOrd="0" presId="urn:microsoft.com/office/officeart/2005/8/layout/default"/>
    <dgm:cxn modelId="{C1C3A7DF-ADFE-41B4-A078-6D09D1E6B3D4}" type="presParOf" srcId="{D4195118-D005-42DF-83D8-85AD64F16C29}" destId="{1DC665C8-9472-4974-828A-5460B56947A3}" srcOrd="2" destOrd="0" presId="urn:microsoft.com/office/officeart/2005/8/layout/default"/>
    <dgm:cxn modelId="{B73B4EE2-6623-4492-A50A-A6FA916D1821}" type="presParOf" srcId="{D4195118-D005-42DF-83D8-85AD64F16C29}" destId="{C9A795C1-F851-4322-B0AE-2373A66EC333}" srcOrd="3" destOrd="0" presId="urn:microsoft.com/office/officeart/2005/8/layout/default"/>
    <dgm:cxn modelId="{96650FFA-12B1-412A-9EB5-231E31EFA616}" type="presParOf" srcId="{D4195118-D005-42DF-83D8-85AD64F16C29}" destId="{0BFA5303-9455-4B1F-BB92-355C19418C00}" srcOrd="4" destOrd="0" presId="urn:microsoft.com/office/officeart/2005/8/layout/default"/>
    <dgm:cxn modelId="{D226708C-F2CD-42CC-9670-F76F88FAF2B9}" type="presParOf" srcId="{D4195118-D005-42DF-83D8-85AD64F16C29}" destId="{28147524-E434-456D-A3CF-446324D36EC1}" srcOrd="5" destOrd="0" presId="urn:microsoft.com/office/officeart/2005/8/layout/default"/>
    <dgm:cxn modelId="{7EF25A26-55E5-43A3-B9CF-C9820D75944E}" type="presParOf" srcId="{D4195118-D005-42DF-83D8-85AD64F16C29}" destId="{1589B70C-7B66-4FC7-8E65-C2EB8E57E908}" srcOrd="6" destOrd="0" presId="urn:microsoft.com/office/officeart/2005/8/layout/default"/>
    <dgm:cxn modelId="{8795A8CA-F171-44A4-9F11-4BB3D5A7144B}" type="presParOf" srcId="{D4195118-D005-42DF-83D8-85AD64F16C29}" destId="{D7A77369-120A-42FB-B506-12FD08FCBE01}" srcOrd="7" destOrd="0" presId="urn:microsoft.com/office/officeart/2005/8/layout/default"/>
    <dgm:cxn modelId="{039723ED-DD72-4E2E-8D4F-8771D642CB2C}" type="presParOf" srcId="{D4195118-D005-42DF-83D8-85AD64F16C29}" destId="{86138D90-5763-4A2B-A491-E9B32C96F954}" srcOrd="8" destOrd="0" presId="urn:microsoft.com/office/officeart/2005/8/layout/default"/>
    <dgm:cxn modelId="{2C39137A-873A-4256-8A5A-8EA22E0D0498}" type="presParOf" srcId="{D4195118-D005-42DF-83D8-85AD64F16C29}" destId="{9BEB74F6-FB71-4A26-9F20-556814B0935C}" srcOrd="9" destOrd="0" presId="urn:microsoft.com/office/officeart/2005/8/layout/default"/>
    <dgm:cxn modelId="{2005F49B-8D6A-4196-96E9-C7BE4CB0073E}" type="presParOf" srcId="{D4195118-D005-42DF-83D8-85AD64F16C29}" destId="{3661279D-AF9E-403C-9394-3E8FA199D9F3}" srcOrd="10" destOrd="0" presId="urn:microsoft.com/office/officeart/2005/8/layout/default"/>
    <dgm:cxn modelId="{0DF19B3D-BD30-4BEE-806A-F59796D56B40}" type="presParOf" srcId="{D4195118-D005-42DF-83D8-85AD64F16C29}" destId="{99E4997D-F946-4F17-B234-DFAD2B5D3B15}" srcOrd="11" destOrd="0" presId="urn:microsoft.com/office/officeart/2005/8/layout/default"/>
    <dgm:cxn modelId="{5BE40CAC-BAB6-4C31-A503-5B79422030A4}" type="presParOf" srcId="{D4195118-D005-42DF-83D8-85AD64F16C29}" destId="{F6D36FF5-A6A5-47DD-B038-BC3F7C70CA50}" srcOrd="12" destOrd="0" presId="urn:microsoft.com/office/officeart/2005/8/layout/default"/>
    <dgm:cxn modelId="{57F146AF-29BF-4E05-8838-50B5D144F471}" type="presParOf" srcId="{D4195118-D005-42DF-83D8-85AD64F16C29}" destId="{11B373C6-8A63-4BB7-AFBA-9B12EF64A63C}" srcOrd="13" destOrd="0" presId="urn:microsoft.com/office/officeart/2005/8/layout/default"/>
    <dgm:cxn modelId="{EB34DF75-B1AE-447B-9EBF-F49CF3F8CAA5}" type="presParOf" srcId="{D4195118-D005-42DF-83D8-85AD64F16C29}" destId="{B9EF62C8-9B6F-4CF2-BDFB-495910751045}" srcOrd="1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31B2827-8B83-404D-9D6B-5491CB973EFC}" type="doc">
      <dgm:prSet loTypeId="urn:microsoft.com/office/officeart/2005/8/layout/hList1" loCatId="list" qsTypeId="urn:microsoft.com/office/officeart/2005/8/quickstyle/simple1#10" qsCatId="simple" csTypeId="urn:microsoft.com/office/officeart/2005/8/colors/accent5_5#1" csCatId="accent5" phldr="1"/>
      <dgm:spPr/>
      <dgm:t>
        <a:bodyPr/>
        <a:lstStyle/>
        <a:p>
          <a:endParaRPr lang="en-GB"/>
        </a:p>
      </dgm:t>
    </dgm:pt>
    <dgm:pt modelId="{0ED49C36-8F32-4D91-B11C-6E62E67ECC62}">
      <dgm:prSet phldrT="[Text]"/>
      <dgm:spPr/>
      <dgm:t>
        <a:bodyPr/>
        <a:lstStyle/>
        <a:p>
          <a:pPr>
            <a:buNone/>
          </a:pPr>
          <a:r>
            <a:rPr lang="en-GB" b="1" i="0" noProof="0" dirty="0"/>
            <a:t>What Community Coordination is</a:t>
          </a:r>
          <a:endParaRPr lang="en-GB" noProof="0" dirty="0"/>
        </a:p>
      </dgm:t>
    </dgm:pt>
    <dgm:pt modelId="{CE0CB986-10C6-4E46-BB87-E53A722CBAC1}" type="parTrans" cxnId="{CA2EC257-00DA-4466-BF7F-554954D3FD89}">
      <dgm:prSet/>
      <dgm:spPr/>
      <dgm:t>
        <a:bodyPr/>
        <a:lstStyle/>
        <a:p>
          <a:endParaRPr lang="en-GB"/>
        </a:p>
      </dgm:t>
    </dgm:pt>
    <dgm:pt modelId="{0DE76433-F6DE-4BAE-BDE8-AB33887BF626}" type="sibTrans" cxnId="{CA2EC257-00DA-4466-BF7F-554954D3FD89}">
      <dgm:prSet/>
      <dgm:spPr/>
      <dgm:t>
        <a:bodyPr/>
        <a:lstStyle/>
        <a:p>
          <a:endParaRPr lang="en-GB"/>
        </a:p>
      </dgm:t>
    </dgm:pt>
    <dgm:pt modelId="{70488121-4E25-4A45-AF0C-40F49917FBA0}">
      <dgm:prSet/>
      <dgm:spPr/>
      <dgm:t>
        <a:bodyPr/>
        <a:lstStyle/>
        <a:p>
          <a:pPr>
            <a:buFont typeface="Arial" panose="020B0604020202020204" pitchFamily="34" charset="0"/>
            <a:buChar char="•"/>
          </a:pPr>
          <a:r>
            <a:rPr lang="en-GB" b="0" i="0" noProof="0" dirty="0"/>
            <a:t>Building and maintaining a </a:t>
          </a:r>
          <a:r>
            <a:rPr lang="en-GB" b="1" i="0" noProof="0" dirty="0"/>
            <a:t>joined-up local support network</a:t>
          </a:r>
          <a:endParaRPr lang="en-GB" b="0" i="0" noProof="0" dirty="0"/>
        </a:p>
      </dgm:t>
    </dgm:pt>
    <dgm:pt modelId="{4EB93932-E12C-4ED4-8352-D094574E9AD4}" type="parTrans" cxnId="{6F13D834-C927-4D0D-8508-E18F9E6138DD}">
      <dgm:prSet/>
      <dgm:spPr/>
      <dgm:t>
        <a:bodyPr/>
        <a:lstStyle/>
        <a:p>
          <a:endParaRPr lang="en-GB"/>
        </a:p>
      </dgm:t>
    </dgm:pt>
    <dgm:pt modelId="{3FBC9CED-0B41-4307-9A64-7184DD812526}" type="sibTrans" cxnId="{6F13D834-C927-4D0D-8508-E18F9E6138DD}">
      <dgm:prSet/>
      <dgm:spPr/>
      <dgm:t>
        <a:bodyPr/>
        <a:lstStyle/>
        <a:p>
          <a:endParaRPr lang="en-GB"/>
        </a:p>
      </dgm:t>
    </dgm:pt>
    <dgm:pt modelId="{3A9DF18C-B4E2-4582-9719-6EEB3CB5ABFB}">
      <dgm:prSet/>
      <dgm:spPr/>
      <dgm:t>
        <a:bodyPr/>
        <a:lstStyle/>
        <a:p>
          <a:pPr>
            <a:buFont typeface="Arial" panose="020B0604020202020204" pitchFamily="34" charset="0"/>
            <a:buChar char="•"/>
          </a:pPr>
          <a:r>
            <a:rPr lang="en-GB" b="0" i="0" noProof="0" dirty="0"/>
            <a:t>Enabling </a:t>
          </a:r>
          <a:r>
            <a:rPr lang="en-GB" b="1" i="0" noProof="0" dirty="0"/>
            <a:t>warm referrals across services</a:t>
          </a:r>
          <a:r>
            <a:rPr lang="en-GB" b="0" i="0" noProof="0" dirty="0"/>
            <a:t>, not just signposting</a:t>
          </a:r>
        </a:p>
      </dgm:t>
    </dgm:pt>
    <dgm:pt modelId="{4149524D-2AE4-40AF-BCBE-D6532251F494}" type="parTrans" cxnId="{C829B9B0-3061-418D-A5F8-0E2EEF250D8A}">
      <dgm:prSet/>
      <dgm:spPr/>
      <dgm:t>
        <a:bodyPr/>
        <a:lstStyle/>
        <a:p>
          <a:endParaRPr lang="en-GB"/>
        </a:p>
      </dgm:t>
    </dgm:pt>
    <dgm:pt modelId="{43586648-957C-4BBC-931B-8D1C10FFA230}" type="sibTrans" cxnId="{C829B9B0-3061-418D-A5F8-0E2EEF250D8A}">
      <dgm:prSet/>
      <dgm:spPr/>
      <dgm:t>
        <a:bodyPr/>
        <a:lstStyle/>
        <a:p>
          <a:endParaRPr lang="en-GB"/>
        </a:p>
      </dgm:t>
    </dgm:pt>
    <dgm:pt modelId="{B1E467D8-C22F-4EE5-A790-843440607C84}">
      <dgm:prSet/>
      <dgm:spPr/>
      <dgm:t>
        <a:bodyPr/>
        <a:lstStyle/>
        <a:p>
          <a:pPr>
            <a:buFont typeface="Arial" panose="020B0604020202020204" pitchFamily="34" charset="0"/>
            <a:buChar char="•"/>
          </a:pPr>
          <a:r>
            <a:rPr lang="en-GB" b="0" i="0" noProof="0" dirty="0"/>
            <a:t>Making it </a:t>
          </a:r>
          <a:r>
            <a:rPr lang="en-GB" b="1" i="0" noProof="0" dirty="0"/>
            <a:t>easier for residents to navigate support</a:t>
          </a:r>
          <a:endParaRPr lang="en-GB" b="0" i="0" noProof="0" dirty="0"/>
        </a:p>
      </dgm:t>
    </dgm:pt>
    <dgm:pt modelId="{EA6641E3-464A-4EC5-8B0C-2AF8D7BAF680}" type="parTrans" cxnId="{3609587F-6A11-42C5-AD49-5F7238265B8D}">
      <dgm:prSet/>
      <dgm:spPr/>
      <dgm:t>
        <a:bodyPr/>
        <a:lstStyle/>
        <a:p>
          <a:endParaRPr lang="en-GB"/>
        </a:p>
      </dgm:t>
    </dgm:pt>
    <dgm:pt modelId="{284D8587-0BA8-4440-BBAD-F446523F8BE1}" type="sibTrans" cxnId="{3609587F-6A11-42C5-AD49-5F7238265B8D}">
      <dgm:prSet/>
      <dgm:spPr/>
      <dgm:t>
        <a:bodyPr/>
        <a:lstStyle/>
        <a:p>
          <a:endParaRPr lang="en-GB"/>
        </a:p>
      </dgm:t>
    </dgm:pt>
    <dgm:pt modelId="{551CC39B-8ADA-4AD7-830B-BBD070B74D30}">
      <dgm:prSet/>
      <dgm:spPr/>
      <dgm:t>
        <a:bodyPr/>
        <a:lstStyle/>
        <a:p>
          <a:pPr>
            <a:buFont typeface="Arial" panose="020B0604020202020204" pitchFamily="34" charset="0"/>
            <a:buChar char="•"/>
          </a:pPr>
          <a:r>
            <a:rPr lang="en-GB" b="0" i="0" noProof="0" dirty="0"/>
            <a:t>Improving </a:t>
          </a:r>
          <a:r>
            <a:rPr lang="en-GB" b="1" i="0" noProof="0" dirty="0"/>
            <a:t>visibility of what exists locally</a:t>
          </a:r>
          <a:endParaRPr lang="en-GB" b="0" i="0" noProof="0" dirty="0"/>
        </a:p>
      </dgm:t>
    </dgm:pt>
    <dgm:pt modelId="{C6CC4DC8-9C7A-4DF7-B4CD-59B507B9DF78}" type="parTrans" cxnId="{B990662A-B1AB-41FD-88E9-851F8BCEDE00}">
      <dgm:prSet/>
      <dgm:spPr/>
      <dgm:t>
        <a:bodyPr/>
        <a:lstStyle/>
        <a:p>
          <a:endParaRPr lang="en-GB"/>
        </a:p>
      </dgm:t>
    </dgm:pt>
    <dgm:pt modelId="{C702F3BB-23FF-4775-B2C9-14CA9B1E5606}" type="sibTrans" cxnId="{B990662A-B1AB-41FD-88E9-851F8BCEDE00}">
      <dgm:prSet/>
      <dgm:spPr/>
      <dgm:t>
        <a:bodyPr/>
        <a:lstStyle/>
        <a:p>
          <a:endParaRPr lang="en-GB"/>
        </a:p>
      </dgm:t>
    </dgm:pt>
    <dgm:pt modelId="{7143C76A-FDC8-4377-9D3B-943CA1CBAD8E}">
      <dgm:prSet/>
      <dgm:spPr/>
      <dgm:t>
        <a:bodyPr/>
        <a:lstStyle/>
        <a:p>
          <a:pPr>
            <a:buFont typeface="Arial" panose="020B0604020202020204" pitchFamily="34" charset="0"/>
            <a:buChar char="•"/>
          </a:pPr>
          <a:r>
            <a:rPr lang="en-GB" b="0" i="0" noProof="0" dirty="0"/>
            <a:t>Supporting services to work as </a:t>
          </a:r>
          <a:r>
            <a:rPr lang="en-GB" b="1" i="0" noProof="0" dirty="0"/>
            <a:t>one system, not in silos</a:t>
          </a:r>
          <a:endParaRPr lang="en-GB" b="0" i="0" noProof="0" dirty="0"/>
        </a:p>
      </dgm:t>
    </dgm:pt>
    <dgm:pt modelId="{5AB6D27C-5376-431F-83AA-8247B0E9C2A8}" type="parTrans" cxnId="{750CFC9B-587D-43F9-B96D-C78B1556645F}">
      <dgm:prSet/>
      <dgm:spPr/>
      <dgm:t>
        <a:bodyPr/>
        <a:lstStyle/>
        <a:p>
          <a:endParaRPr lang="en-GB"/>
        </a:p>
      </dgm:t>
    </dgm:pt>
    <dgm:pt modelId="{21E40485-3850-4A4C-832F-4A9E2D40BE27}" type="sibTrans" cxnId="{750CFC9B-587D-43F9-B96D-C78B1556645F}">
      <dgm:prSet/>
      <dgm:spPr/>
      <dgm:t>
        <a:bodyPr/>
        <a:lstStyle/>
        <a:p>
          <a:endParaRPr lang="en-GB"/>
        </a:p>
      </dgm:t>
    </dgm:pt>
    <dgm:pt modelId="{1EE4B4B7-8BF0-4FF5-B325-FE64609F93D1}">
      <dgm:prSet/>
      <dgm:spPr/>
      <dgm:t>
        <a:bodyPr/>
        <a:lstStyle/>
        <a:p>
          <a:pPr>
            <a:buNone/>
          </a:pPr>
          <a:r>
            <a:rPr lang="en-GB" b="1" i="0" noProof="0" dirty="0"/>
            <a:t>How this overlaps with Resilience Services</a:t>
          </a:r>
        </a:p>
      </dgm:t>
    </dgm:pt>
    <dgm:pt modelId="{8E9B0C48-946B-4CFF-9A72-A992A608B025}" type="parTrans" cxnId="{857BC2A7-B91F-43A1-9612-DF2AB3534B3B}">
      <dgm:prSet/>
      <dgm:spPr/>
      <dgm:t>
        <a:bodyPr/>
        <a:lstStyle/>
        <a:p>
          <a:endParaRPr lang="en-GB"/>
        </a:p>
      </dgm:t>
    </dgm:pt>
    <dgm:pt modelId="{59713CB9-8967-47D5-89E0-935E40506B51}" type="sibTrans" cxnId="{857BC2A7-B91F-43A1-9612-DF2AB3534B3B}">
      <dgm:prSet/>
      <dgm:spPr/>
      <dgm:t>
        <a:bodyPr/>
        <a:lstStyle/>
        <a:p>
          <a:endParaRPr lang="en-GB"/>
        </a:p>
      </dgm:t>
    </dgm:pt>
    <dgm:pt modelId="{81B0534E-2BB5-4479-8A4A-9AC472531FBD}">
      <dgm:prSet/>
      <dgm:spPr/>
      <dgm:t>
        <a:bodyPr/>
        <a:lstStyle/>
        <a:p>
          <a:pPr algn="l">
            <a:buFont typeface="Arial" panose="020B0604020202020204" pitchFamily="34" charset="0"/>
            <a:buChar char="•"/>
          </a:pPr>
          <a:r>
            <a:rPr lang="en-GB" b="0" i="0" noProof="0" dirty="0"/>
            <a:t>Resilience Services deliver </a:t>
          </a:r>
          <a:r>
            <a:rPr lang="en-GB" b="1" i="0" noProof="0" dirty="0"/>
            <a:t>support outcomes</a:t>
          </a:r>
          <a:endParaRPr lang="en-GB" b="0" i="0" noProof="0" dirty="0"/>
        </a:p>
      </dgm:t>
    </dgm:pt>
    <dgm:pt modelId="{0D0CD8AA-D190-4BB1-BF5C-4E4FA3A7C480}" type="parTrans" cxnId="{C238962D-2965-4B99-B6AA-6E5FD401883C}">
      <dgm:prSet/>
      <dgm:spPr/>
      <dgm:t>
        <a:bodyPr/>
        <a:lstStyle/>
        <a:p>
          <a:endParaRPr lang="en-GB"/>
        </a:p>
      </dgm:t>
    </dgm:pt>
    <dgm:pt modelId="{5F7D0C28-27BB-480C-9B2E-521EBF132752}" type="sibTrans" cxnId="{C238962D-2965-4B99-B6AA-6E5FD401883C}">
      <dgm:prSet/>
      <dgm:spPr/>
      <dgm:t>
        <a:bodyPr/>
        <a:lstStyle/>
        <a:p>
          <a:endParaRPr lang="en-GB"/>
        </a:p>
      </dgm:t>
    </dgm:pt>
    <dgm:pt modelId="{C9A41F2D-4A28-489D-8756-F2C779294A04}">
      <dgm:prSet/>
      <dgm:spPr/>
      <dgm:t>
        <a:bodyPr/>
        <a:lstStyle/>
        <a:p>
          <a:pPr algn="l">
            <a:buFont typeface="Arial" panose="020B0604020202020204" pitchFamily="34" charset="0"/>
            <a:buChar char="•"/>
          </a:pPr>
          <a:r>
            <a:rPr lang="en-GB" b="0" i="0" noProof="0" dirty="0"/>
            <a:t>Community Coordination ensures residents can </a:t>
          </a:r>
          <a:r>
            <a:rPr lang="en-GB" b="1" i="0" noProof="0" dirty="0"/>
            <a:t>access those services</a:t>
          </a:r>
          <a:endParaRPr lang="en-GB" b="0" i="0" noProof="0" dirty="0"/>
        </a:p>
      </dgm:t>
    </dgm:pt>
    <dgm:pt modelId="{274E0C75-5C53-45B1-975A-D94138B6D562}" type="parTrans" cxnId="{E33E3EBD-EC07-4AD1-BA3B-3A8C7CFFDDD5}">
      <dgm:prSet/>
      <dgm:spPr/>
      <dgm:t>
        <a:bodyPr/>
        <a:lstStyle/>
        <a:p>
          <a:endParaRPr lang="en-GB"/>
        </a:p>
      </dgm:t>
    </dgm:pt>
    <dgm:pt modelId="{B6DF2015-8573-4E01-86E1-F5859E5EFC16}" type="sibTrans" cxnId="{E33E3EBD-EC07-4AD1-BA3B-3A8C7CFFDDD5}">
      <dgm:prSet/>
      <dgm:spPr/>
      <dgm:t>
        <a:bodyPr/>
        <a:lstStyle/>
        <a:p>
          <a:endParaRPr lang="en-GB"/>
        </a:p>
      </dgm:t>
    </dgm:pt>
    <dgm:pt modelId="{99285FE9-A03E-42C5-988D-1834F6E0EA65}">
      <dgm:prSet/>
      <dgm:spPr/>
      <dgm:t>
        <a:bodyPr/>
        <a:lstStyle/>
        <a:p>
          <a:pPr algn="l">
            <a:buFont typeface="Arial" panose="020B0604020202020204" pitchFamily="34" charset="0"/>
            <a:buChar char="•"/>
          </a:pPr>
          <a:r>
            <a:rPr lang="en-GB" b="0" i="0" noProof="0" dirty="0"/>
            <a:t>Both require: </a:t>
          </a:r>
        </a:p>
      </dgm:t>
    </dgm:pt>
    <dgm:pt modelId="{1A0B6B59-6704-4DAC-A161-7337A4B828A6}" type="parTrans" cxnId="{E8505B9A-B847-4F6B-B7EB-DF165FCA1CAE}">
      <dgm:prSet/>
      <dgm:spPr/>
      <dgm:t>
        <a:bodyPr/>
        <a:lstStyle/>
        <a:p>
          <a:endParaRPr lang="en-GB"/>
        </a:p>
      </dgm:t>
    </dgm:pt>
    <dgm:pt modelId="{80C88724-96A3-4AF3-9F8A-8371B4CDE915}" type="sibTrans" cxnId="{E8505B9A-B847-4F6B-B7EB-DF165FCA1CAE}">
      <dgm:prSet/>
      <dgm:spPr/>
      <dgm:t>
        <a:bodyPr/>
        <a:lstStyle/>
        <a:p>
          <a:endParaRPr lang="en-GB"/>
        </a:p>
      </dgm:t>
    </dgm:pt>
    <dgm:pt modelId="{B8D86B47-D8DC-40ED-9300-2FFA8CDBF492}">
      <dgm:prSet/>
      <dgm:spPr/>
      <dgm:t>
        <a:bodyPr/>
        <a:lstStyle/>
        <a:p>
          <a:pPr algn="l">
            <a:buFont typeface="Arial" panose="020B0604020202020204" pitchFamily="34" charset="0"/>
            <a:buChar char="•"/>
          </a:pPr>
          <a:r>
            <a:rPr lang="en-GB" b="0" i="0" noProof="0" dirty="0"/>
            <a:t>Strong referral pathways</a:t>
          </a:r>
        </a:p>
      </dgm:t>
    </dgm:pt>
    <dgm:pt modelId="{F09962B9-0DAB-4E86-B7AC-7A65DE895461}" type="parTrans" cxnId="{7C95034B-BFD8-40D6-B635-EBF0007BA219}">
      <dgm:prSet/>
      <dgm:spPr/>
      <dgm:t>
        <a:bodyPr/>
        <a:lstStyle/>
        <a:p>
          <a:endParaRPr lang="en-GB"/>
        </a:p>
      </dgm:t>
    </dgm:pt>
    <dgm:pt modelId="{A273AF84-DFFB-4C02-8603-D7E819F1F021}" type="sibTrans" cxnId="{7C95034B-BFD8-40D6-B635-EBF0007BA219}">
      <dgm:prSet/>
      <dgm:spPr/>
      <dgm:t>
        <a:bodyPr/>
        <a:lstStyle/>
        <a:p>
          <a:endParaRPr lang="en-GB"/>
        </a:p>
      </dgm:t>
    </dgm:pt>
    <dgm:pt modelId="{E1852BAB-B675-44D0-BF1E-0FB7EBB56A25}">
      <dgm:prSet/>
      <dgm:spPr/>
      <dgm:t>
        <a:bodyPr/>
        <a:lstStyle/>
        <a:p>
          <a:pPr algn="l">
            <a:buFont typeface="Arial" panose="020B0604020202020204" pitchFamily="34" charset="0"/>
            <a:buChar char="•"/>
          </a:pPr>
          <a:r>
            <a:rPr lang="en-GB" b="0" i="0" noProof="0" dirty="0"/>
            <a:t>Partnership working</a:t>
          </a:r>
        </a:p>
      </dgm:t>
    </dgm:pt>
    <dgm:pt modelId="{8E3BB235-16F1-4AD7-AD8A-7CE911CE1CB7}" type="parTrans" cxnId="{A47DF884-06DC-4B66-9332-DB4A8A56C0F3}">
      <dgm:prSet/>
      <dgm:spPr/>
      <dgm:t>
        <a:bodyPr/>
        <a:lstStyle/>
        <a:p>
          <a:endParaRPr lang="en-GB"/>
        </a:p>
      </dgm:t>
    </dgm:pt>
    <dgm:pt modelId="{2DA64A25-B00D-48A3-A8F9-05E546D5284B}" type="sibTrans" cxnId="{A47DF884-06DC-4B66-9332-DB4A8A56C0F3}">
      <dgm:prSet/>
      <dgm:spPr/>
      <dgm:t>
        <a:bodyPr/>
        <a:lstStyle/>
        <a:p>
          <a:endParaRPr lang="en-GB"/>
        </a:p>
      </dgm:t>
    </dgm:pt>
    <dgm:pt modelId="{C8CA56EB-DAFE-4A6A-A407-E6A8C3D9B215}">
      <dgm:prSet/>
      <dgm:spPr/>
      <dgm:t>
        <a:bodyPr/>
        <a:lstStyle/>
        <a:p>
          <a:pPr algn="l">
            <a:buFont typeface="Arial" panose="020B0604020202020204" pitchFamily="34" charset="0"/>
            <a:buChar char="•"/>
          </a:pPr>
          <a:r>
            <a:rPr lang="en-GB" b="0" i="0" noProof="0" dirty="0"/>
            <a:t>Clear roles across the system</a:t>
          </a:r>
        </a:p>
      </dgm:t>
    </dgm:pt>
    <dgm:pt modelId="{B3C40554-19C7-413B-A8E7-4D490E1CAC80}" type="parTrans" cxnId="{5639C696-0856-48CA-8D3B-EEE25A2CE746}">
      <dgm:prSet/>
      <dgm:spPr/>
      <dgm:t>
        <a:bodyPr/>
        <a:lstStyle/>
        <a:p>
          <a:endParaRPr lang="en-GB"/>
        </a:p>
      </dgm:t>
    </dgm:pt>
    <dgm:pt modelId="{5118B3C7-1307-4F77-8C43-193B505984D5}" type="sibTrans" cxnId="{5639C696-0856-48CA-8D3B-EEE25A2CE746}">
      <dgm:prSet/>
      <dgm:spPr/>
      <dgm:t>
        <a:bodyPr/>
        <a:lstStyle/>
        <a:p>
          <a:endParaRPr lang="en-GB"/>
        </a:p>
      </dgm:t>
    </dgm:pt>
    <dgm:pt modelId="{BF1A10C3-AC1D-4060-83CD-0887391DB0AE}">
      <dgm:prSet/>
      <dgm:spPr/>
      <dgm:t>
        <a:bodyPr/>
        <a:lstStyle/>
        <a:p>
          <a:pPr algn="ctr">
            <a:buNone/>
          </a:pPr>
          <a:r>
            <a:rPr lang="en-GB" b="1" i="0" noProof="0" dirty="0"/>
            <a:t>We cannot deliver effective resilience services without effective coordination</a:t>
          </a:r>
          <a:endParaRPr lang="en-GB" b="0" i="0" noProof="0" dirty="0"/>
        </a:p>
      </dgm:t>
    </dgm:pt>
    <dgm:pt modelId="{CBB3F2D5-EBFF-478F-A277-BC40B00E3A17}" type="parTrans" cxnId="{B605ABDF-B3C1-4C2F-BA72-0AEF76C88D95}">
      <dgm:prSet/>
      <dgm:spPr/>
      <dgm:t>
        <a:bodyPr/>
        <a:lstStyle/>
        <a:p>
          <a:endParaRPr lang="en-GB"/>
        </a:p>
      </dgm:t>
    </dgm:pt>
    <dgm:pt modelId="{9F93D1B2-49CC-4006-8388-CD5F46CFDC73}" type="sibTrans" cxnId="{B605ABDF-B3C1-4C2F-BA72-0AEF76C88D95}">
      <dgm:prSet/>
      <dgm:spPr/>
      <dgm:t>
        <a:bodyPr/>
        <a:lstStyle/>
        <a:p>
          <a:endParaRPr lang="en-GB"/>
        </a:p>
      </dgm:t>
    </dgm:pt>
    <dgm:pt modelId="{3C91B162-D920-4CE0-A2BE-336F155EC935}">
      <dgm:prSet/>
      <dgm:spPr/>
      <dgm:t>
        <a:bodyPr/>
        <a:lstStyle/>
        <a:p>
          <a:pPr>
            <a:buNone/>
          </a:pPr>
          <a:r>
            <a:rPr lang="en-GB" b="1" i="0" noProof="0" dirty="0"/>
            <a:t>What this is not</a:t>
          </a:r>
        </a:p>
      </dgm:t>
    </dgm:pt>
    <dgm:pt modelId="{F86430A7-4D89-4D6F-A222-E37C2801E9ED}" type="parTrans" cxnId="{645FC464-8B29-4747-92D4-B7E84C87C61E}">
      <dgm:prSet/>
      <dgm:spPr/>
      <dgm:t>
        <a:bodyPr/>
        <a:lstStyle/>
        <a:p>
          <a:endParaRPr lang="en-GB"/>
        </a:p>
      </dgm:t>
    </dgm:pt>
    <dgm:pt modelId="{EA485525-2C5F-4BA7-8DD4-C7D1C2212214}" type="sibTrans" cxnId="{645FC464-8B29-4747-92D4-B7E84C87C61E}">
      <dgm:prSet/>
      <dgm:spPr/>
      <dgm:t>
        <a:bodyPr/>
        <a:lstStyle/>
        <a:p>
          <a:endParaRPr lang="en-GB"/>
        </a:p>
      </dgm:t>
    </dgm:pt>
    <dgm:pt modelId="{26E1AC36-12BA-4E2A-B19F-8C1A85BAA9BF}">
      <dgm:prSet/>
      <dgm:spPr/>
      <dgm:t>
        <a:bodyPr/>
        <a:lstStyle/>
        <a:p>
          <a:pPr>
            <a:buFont typeface="Arial" panose="020B0604020202020204" pitchFamily="34" charset="0"/>
            <a:buChar char="•"/>
          </a:pPr>
          <a:r>
            <a:rPr lang="en-GB" b="0" i="0" noProof="0" dirty="0"/>
            <a:t>A separate programme running alongside services</a:t>
          </a:r>
        </a:p>
      </dgm:t>
    </dgm:pt>
    <dgm:pt modelId="{2382182F-F285-4455-BD7D-1D7F945DCB18}" type="parTrans" cxnId="{F1DC9140-DE3C-44E1-AD8A-6CA352F78929}">
      <dgm:prSet/>
      <dgm:spPr/>
      <dgm:t>
        <a:bodyPr/>
        <a:lstStyle/>
        <a:p>
          <a:endParaRPr lang="en-GB"/>
        </a:p>
      </dgm:t>
    </dgm:pt>
    <dgm:pt modelId="{EC5A83FD-87F8-4FEF-B336-5FEFE059FC60}" type="sibTrans" cxnId="{F1DC9140-DE3C-44E1-AD8A-6CA352F78929}">
      <dgm:prSet/>
      <dgm:spPr/>
      <dgm:t>
        <a:bodyPr/>
        <a:lstStyle/>
        <a:p>
          <a:endParaRPr lang="en-GB"/>
        </a:p>
      </dgm:t>
    </dgm:pt>
    <dgm:pt modelId="{FA39CA17-697C-431C-8BDF-8691FC9E6CA7}">
      <dgm:prSet/>
      <dgm:spPr/>
      <dgm:t>
        <a:bodyPr/>
        <a:lstStyle/>
        <a:p>
          <a:pPr>
            <a:buFont typeface="Arial" panose="020B0604020202020204" pitchFamily="34" charset="0"/>
            <a:buChar char="•"/>
          </a:pPr>
          <a:r>
            <a:rPr lang="en-GB" b="0" i="0" noProof="0" dirty="0"/>
            <a:t>General community activity without a role in the CRF pathway</a:t>
          </a:r>
        </a:p>
      </dgm:t>
    </dgm:pt>
    <dgm:pt modelId="{B7E19794-385E-4D6F-81AF-85446ABED465}" type="parTrans" cxnId="{2C08CC13-CFAF-4793-AC1D-DDAC3D73E343}">
      <dgm:prSet/>
      <dgm:spPr/>
      <dgm:t>
        <a:bodyPr/>
        <a:lstStyle/>
        <a:p>
          <a:endParaRPr lang="en-GB"/>
        </a:p>
      </dgm:t>
    </dgm:pt>
    <dgm:pt modelId="{642EA471-DFE0-4759-B44C-C30FC3643ECC}" type="sibTrans" cxnId="{2C08CC13-CFAF-4793-AC1D-DDAC3D73E343}">
      <dgm:prSet/>
      <dgm:spPr/>
      <dgm:t>
        <a:bodyPr/>
        <a:lstStyle/>
        <a:p>
          <a:endParaRPr lang="en-GB"/>
        </a:p>
      </dgm:t>
    </dgm:pt>
    <dgm:pt modelId="{223278A2-143D-4308-BFDC-C6E3AAEABA4A}">
      <dgm:prSet/>
      <dgm:spPr/>
      <dgm:t>
        <a:bodyPr/>
        <a:lstStyle/>
        <a:p>
          <a:pPr>
            <a:buFont typeface="Arial" panose="020B0604020202020204" pitchFamily="34" charset="0"/>
            <a:buChar char="•"/>
          </a:pPr>
          <a:r>
            <a:rPr lang="en-GB" b="0" i="0" noProof="0" dirty="0"/>
            <a:t>A replacement for frontline delivery</a:t>
          </a:r>
        </a:p>
      </dgm:t>
    </dgm:pt>
    <dgm:pt modelId="{97E82EB1-4270-4FAF-AD47-1A2B42936171}" type="parTrans" cxnId="{16F9B63A-6990-464B-BA7C-52744F65C044}">
      <dgm:prSet/>
      <dgm:spPr/>
      <dgm:t>
        <a:bodyPr/>
        <a:lstStyle/>
        <a:p>
          <a:endParaRPr lang="en-GB"/>
        </a:p>
      </dgm:t>
    </dgm:pt>
    <dgm:pt modelId="{65A5DCBC-39F2-4864-8DD2-6E5D773AD716}" type="sibTrans" cxnId="{16F9B63A-6990-464B-BA7C-52744F65C044}">
      <dgm:prSet/>
      <dgm:spPr/>
      <dgm:t>
        <a:bodyPr/>
        <a:lstStyle/>
        <a:p>
          <a:endParaRPr lang="en-GB"/>
        </a:p>
      </dgm:t>
    </dgm:pt>
    <dgm:pt modelId="{0F61BFD6-FEE0-4D0D-B8A5-4C7A27B9AA76}" type="pres">
      <dgm:prSet presAssocID="{531B2827-8B83-404D-9D6B-5491CB973EFC}" presName="Name0" presStyleCnt="0">
        <dgm:presLayoutVars>
          <dgm:dir/>
          <dgm:animLvl val="lvl"/>
          <dgm:resizeHandles val="exact"/>
        </dgm:presLayoutVars>
      </dgm:prSet>
      <dgm:spPr/>
    </dgm:pt>
    <dgm:pt modelId="{3DA9ABC4-19AD-4DF6-B236-850BE18449D2}" type="pres">
      <dgm:prSet presAssocID="{0ED49C36-8F32-4D91-B11C-6E62E67ECC62}" presName="composite" presStyleCnt="0"/>
      <dgm:spPr/>
    </dgm:pt>
    <dgm:pt modelId="{AC893024-3EBC-4414-9A4A-CBCBEB17675D}" type="pres">
      <dgm:prSet presAssocID="{0ED49C36-8F32-4D91-B11C-6E62E67ECC62}" presName="parTx" presStyleLbl="alignNode1" presStyleIdx="0" presStyleCnt="3">
        <dgm:presLayoutVars>
          <dgm:chMax val="0"/>
          <dgm:chPref val="0"/>
          <dgm:bulletEnabled val="1"/>
        </dgm:presLayoutVars>
      </dgm:prSet>
      <dgm:spPr/>
    </dgm:pt>
    <dgm:pt modelId="{BF312157-3BB7-4390-AA27-AB9D32C5E9C9}" type="pres">
      <dgm:prSet presAssocID="{0ED49C36-8F32-4D91-B11C-6E62E67ECC62}" presName="desTx" presStyleLbl="alignAccFollowNode1" presStyleIdx="0" presStyleCnt="3">
        <dgm:presLayoutVars>
          <dgm:bulletEnabled val="1"/>
        </dgm:presLayoutVars>
      </dgm:prSet>
      <dgm:spPr/>
    </dgm:pt>
    <dgm:pt modelId="{6830E880-F16B-4ABA-A8D1-B39B029625B5}" type="pres">
      <dgm:prSet presAssocID="{0DE76433-F6DE-4BAE-BDE8-AB33887BF626}" presName="space" presStyleCnt="0"/>
      <dgm:spPr/>
    </dgm:pt>
    <dgm:pt modelId="{57A2016F-3C7A-41C8-A674-D7C8A02358A7}" type="pres">
      <dgm:prSet presAssocID="{1EE4B4B7-8BF0-4FF5-B325-FE64609F93D1}" presName="composite" presStyleCnt="0"/>
      <dgm:spPr/>
    </dgm:pt>
    <dgm:pt modelId="{A0F3CC1C-C0D3-4ECD-97BD-C70D3D52E199}" type="pres">
      <dgm:prSet presAssocID="{1EE4B4B7-8BF0-4FF5-B325-FE64609F93D1}" presName="parTx" presStyleLbl="alignNode1" presStyleIdx="1" presStyleCnt="3">
        <dgm:presLayoutVars>
          <dgm:chMax val="0"/>
          <dgm:chPref val="0"/>
          <dgm:bulletEnabled val="1"/>
        </dgm:presLayoutVars>
      </dgm:prSet>
      <dgm:spPr/>
    </dgm:pt>
    <dgm:pt modelId="{3835CD2C-D086-4889-BE73-3B3F46126CC7}" type="pres">
      <dgm:prSet presAssocID="{1EE4B4B7-8BF0-4FF5-B325-FE64609F93D1}" presName="desTx" presStyleLbl="alignAccFollowNode1" presStyleIdx="1" presStyleCnt="3">
        <dgm:presLayoutVars>
          <dgm:bulletEnabled val="1"/>
        </dgm:presLayoutVars>
      </dgm:prSet>
      <dgm:spPr/>
    </dgm:pt>
    <dgm:pt modelId="{5A178708-07E5-43EB-B36F-DE883241D68D}" type="pres">
      <dgm:prSet presAssocID="{59713CB9-8967-47D5-89E0-935E40506B51}" presName="space" presStyleCnt="0"/>
      <dgm:spPr/>
    </dgm:pt>
    <dgm:pt modelId="{85CE4E3E-9F51-48D7-9496-9AC33B8199EC}" type="pres">
      <dgm:prSet presAssocID="{3C91B162-D920-4CE0-A2BE-336F155EC935}" presName="composite" presStyleCnt="0"/>
      <dgm:spPr/>
    </dgm:pt>
    <dgm:pt modelId="{A5E803A7-BC45-4BF4-84B2-C9A7D802DD67}" type="pres">
      <dgm:prSet presAssocID="{3C91B162-D920-4CE0-A2BE-336F155EC935}" presName="parTx" presStyleLbl="alignNode1" presStyleIdx="2" presStyleCnt="3">
        <dgm:presLayoutVars>
          <dgm:chMax val="0"/>
          <dgm:chPref val="0"/>
          <dgm:bulletEnabled val="1"/>
        </dgm:presLayoutVars>
      </dgm:prSet>
      <dgm:spPr/>
    </dgm:pt>
    <dgm:pt modelId="{15C3FF5A-9575-4916-B388-6C7FDC3008FA}" type="pres">
      <dgm:prSet presAssocID="{3C91B162-D920-4CE0-A2BE-336F155EC935}" presName="desTx" presStyleLbl="alignAccFollowNode1" presStyleIdx="2" presStyleCnt="3">
        <dgm:presLayoutVars>
          <dgm:bulletEnabled val="1"/>
        </dgm:presLayoutVars>
      </dgm:prSet>
      <dgm:spPr/>
    </dgm:pt>
  </dgm:ptLst>
  <dgm:cxnLst>
    <dgm:cxn modelId="{08442A08-A64A-4438-9CBA-D95149BA4FB9}" type="presOf" srcId="{26E1AC36-12BA-4E2A-B19F-8C1A85BAA9BF}" destId="{15C3FF5A-9575-4916-B388-6C7FDC3008FA}" srcOrd="0" destOrd="0" presId="urn:microsoft.com/office/officeart/2005/8/layout/hList1"/>
    <dgm:cxn modelId="{2C08CC13-CFAF-4793-AC1D-DDAC3D73E343}" srcId="{3C91B162-D920-4CE0-A2BE-336F155EC935}" destId="{FA39CA17-697C-431C-8BDF-8691FC9E6CA7}" srcOrd="1" destOrd="0" parTransId="{B7E19794-385E-4D6F-81AF-85446ABED465}" sibTransId="{642EA471-DFE0-4759-B44C-C30FC3643ECC}"/>
    <dgm:cxn modelId="{FF2E3914-B4C3-41A6-BC31-265BECA571D6}" type="presOf" srcId="{223278A2-143D-4308-BFDC-C6E3AAEABA4A}" destId="{15C3FF5A-9575-4916-B388-6C7FDC3008FA}" srcOrd="0" destOrd="2" presId="urn:microsoft.com/office/officeart/2005/8/layout/hList1"/>
    <dgm:cxn modelId="{3F0CD316-3D61-4175-8169-F1152C2311A3}" type="presOf" srcId="{551CC39B-8ADA-4AD7-830B-BBD070B74D30}" destId="{BF312157-3BB7-4390-AA27-AB9D32C5E9C9}" srcOrd="0" destOrd="3" presId="urn:microsoft.com/office/officeart/2005/8/layout/hList1"/>
    <dgm:cxn modelId="{B990662A-B1AB-41FD-88E9-851F8BCEDE00}" srcId="{0ED49C36-8F32-4D91-B11C-6E62E67ECC62}" destId="{551CC39B-8ADA-4AD7-830B-BBD070B74D30}" srcOrd="3" destOrd="0" parTransId="{C6CC4DC8-9C7A-4DF7-B4CD-59B507B9DF78}" sibTransId="{C702F3BB-23FF-4775-B2C9-14CA9B1E5606}"/>
    <dgm:cxn modelId="{C238962D-2965-4B99-B6AA-6E5FD401883C}" srcId="{1EE4B4B7-8BF0-4FF5-B325-FE64609F93D1}" destId="{81B0534E-2BB5-4479-8A4A-9AC472531FBD}" srcOrd="0" destOrd="0" parTransId="{0D0CD8AA-D190-4BB1-BF5C-4E4FA3A7C480}" sibTransId="{5F7D0C28-27BB-480C-9B2E-521EBF132752}"/>
    <dgm:cxn modelId="{47D7E331-45CF-4528-B388-93E7E2257F54}" type="presOf" srcId="{531B2827-8B83-404D-9D6B-5491CB973EFC}" destId="{0F61BFD6-FEE0-4D0D-B8A5-4C7A27B9AA76}" srcOrd="0" destOrd="0" presId="urn:microsoft.com/office/officeart/2005/8/layout/hList1"/>
    <dgm:cxn modelId="{6F13D834-C927-4D0D-8508-E18F9E6138DD}" srcId="{0ED49C36-8F32-4D91-B11C-6E62E67ECC62}" destId="{70488121-4E25-4A45-AF0C-40F49917FBA0}" srcOrd="0" destOrd="0" parTransId="{4EB93932-E12C-4ED4-8352-D094574E9AD4}" sibTransId="{3FBC9CED-0B41-4307-9A64-7184DD812526}"/>
    <dgm:cxn modelId="{AF4DDB35-B373-4717-A3D0-B8C95B4F1606}" type="presOf" srcId="{B8D86B47-D8DC-40ED-9300-2FFA8CDBF492}" destId="{3835CD2C-D086-4889-BE73-3B3F46126CC7}" srcOrd="0" destOrd="3" presId="urn:microsoft.com/office/officeart/2005/8/layout/hList1"/>
    <dgm:cxn modelId="{C515043A-6660-4A85-BB91-EF81DE68BA04}" type="presOf" srcId="{E1852BAB-B675-44D0-BF1E-0FB7EBB56A25}" destId="{3835CD2C-D086-4889-BE73-3B3F46126CC7}" srcOrd="0" destOrd="4" presId="urn:microsoft.com/office/officeart/2005/8/layout/hList1"/>
    <dgm:cxn modelId="{16F9B63A-6990-464B-BA7C-52744F65C044}" srcId="{3C91B162-D920-4CE0-A2BE-336F155EC935}" destId="{223278A2-143D-4308-BFDC-C6E3AAEABA4A}" srcOrd="2" destOrd="0" parTransId="{97E82EB1-4270-4FAF-AD47-1A2B42936171}" sibTransId="{65A5DCBC-39F2-4864-8DD2-6E5D773AD716}"/>
    <dgm:cxn modelId="{F1DC9140-DE3C-44E1-AD8A-6CA352F78929}" srcId="{3C91B162-D920-4CE0-A2BE-336F155EC935}" destId="{26E1AC36-12BA-4E2A-B19F-8C1A85BAA9BF}" srcOrd="0" destOrd="0" parTransId="{2382182F-F285-4455-BD7D-1D7F945DCB18}" sibTransId="{EC5A83FD-87F8-4FEF-B336-5FEFE059FC60}"/>
    <dgm:cxn modelId="{C88C265D-D738-46EB-846A-A913388B6781}" type="presOf" srcId="{3C91B162-D920-4CE0-A2BE-336F155EC935}" destId="{A5E803A7-BC45-4BF4-84B2-C9A7D802DD67}" srcOrd="0" destOrd="0" presId="urn:microsoft.com/office/officeart/2005/8/layout/hList1"/>
    <dgm:cxn modelId="{645FC464-8B29-4747-92D4-B7E84C87C61E}" srcId="{531B2827-8B83-404D-9D6B-5491CB973EFC}" destId="{3C91B162-D920-4CE0-A2BE-336F155EC935}" srcOrd="2" destOrd="0" parTransId="{F86430A7-4D89-4D6F-A222-E37C2801E9ED}" sibTransId="{EA485525-2C5F-4BA7-8DD4-C7D1C2212214}"/>
    <dgm:cxn modelId="{7C95034B-BFD8-40D6-B635-EBF0007BA219}" srcId="{99285FE9-A03E-42C5-988D-1834F6E0EA65}" destId="{B8D86B47-D8DC-40ED-9300-2FFA8CDBF492}" srcOrd="0" destOrd="0" parTransId="{F09962B9-0DAB-4E86-B7AC-7A65DE895461}" sibTransId="{A273AF84-DFFB-4C02-8603-D7E819F1F021}"/>
    <dgm:cxn modelId="{29587351-DEC5-4689-8982-A4227A6938F6}" type="presOf" srcId="{C9A41F2D-4A28-489D-8756-F2C779294A04}" destId="{3835CD2C-D086-4889-BE73-3B3F46126CC7}" srcOrd="0" destOrd="1" presId="urn:microsoft.com/office/officeart/2005/8/layout/hList1"/>
    <dgm:cxn modelId="{CA2EC257-00DA-4466-BF7F-554954D3FD89}" srcId="{531B2827-8B83-404D-9D6B-5491CB973EFC}" destId="{0ED49C36-8F32-4D91-B11C-6E62E67ECC62}" srcOrd="0" destOrd="0" parTransId="{CE0CB986-10C6-4E46-BB87-E53A722CBAC1}" sibTransId="{0DE76433-F6DE-4BAE-BDE8-AB33887BF626}"/>
    <dgm:cxn modelId="{3609587F-6A11-42C5-AD49-5F7238265B8D}" srcId="{0ED49C36-8F32-4D91-B11C-6E62E67ECC62}" destId="{B1E467D8-C22F-4EE5-A790-843440607C84}" srcOrd="2" destOrd="0" parTransId="{EA6641E3-464A-4EC5-8B0C-2AF8D7BAF680}" sibTransId="{284D8587-0BA8-4440-BBAD-F446523F8BE1}"/>
    <dgm:cxn modelId="{A47DF884-06DC-4B66-9332-DB4A8A56C0F3}" srcId="{99285FE9-A03E-42C5-988D-1834F6E0EA65}" destId="{E1852BAB-B675-44D0-BF1E-0FB7EBB56A25}" srcOrd="1" destOrd="0" parTransId="{8E3BB235-16F1-4AD7-AD8A-7CE911CE1CB7}" sibTransId="{2DA64A25-B00D-48A3-A8F9-05E546D5284B}"/>
    <dgm:cxn modelId="{73635B8C-F49A-4774-9FEB-AD5390CE2A96}" type="presOf" srcId="{B1E467D8-C22F-4EE5-A790-843440607C84}" destId="{BF312157-3BB7-4390-AA27-AB9D32C5E9C9}" srcOrd="0" destOrd="2" presId="urn:microsoft.com/office/officeart/2005/8/layout/hList1"/>
    <dgm:cxn modelId="{5639C696-0856-48CA-8D3B-EEE25A2CE746}" srcId="{99285FE9-A03E-42C5-988D-1834F6E0EA65}" destId="{C8CA56EB-DAFE-4A6A-A407-E6A8C3D9B215}" srcOrd="2" destOrd="0" parTransId="{B3C40554-19C7-413B-A8E7-4D490E1CAC80}" sibTransId="{5118B3C7-1307-4F77-8C43-193B505984D5}"/>
    <dgm:cxn modelId="{E8505B9A-B847-4F6B-B7EB-DF165FCA1CAE}" srcId="{1EE4B4B7-8BF0-4FF5-B325-FE64609F93D1}" destId="{99285FE9-A03E-42C5-988D-1834F6E0EA65}" srcOrd="2" destOrd="0" parTransId="{1A0B6B59-6704-4DAC-A161-7337A4B828A6}" sibTransId="{80C88724-96A3-4AF3-9F8A-8371B4CDE915}"/>
    <dgm:cxn modelId="{750CFC9B-587D-43F9-B96D-C78B1556645F}" srcId="{0ED49C36-8F32-4D91-B11C-6E62E67ECC62}" destId="{7143C76A-FDC8-4377-9D3B-943CA1CBAD8E}" srcOrd="4" destOrd="0" parTransId="{5AB6D27C-5376-431F-83AA-8247B0E9C2A8}" sibTransId="{21E40485-3850-4A4C-832F-4A9E2D40BE27}"/>
    <dgm:cxn modelId="{73114AA0-56B9-4F7C-8912-FFBE69AE0005}" type="presOf" srcId="{70488121-4E25-4A45-AF0C-40F49917FBA0}" destId="{BF312157-3BB7-4390-AA27-AB9D32C5E9C9}" srcOrd="0" destOrd="0" presId="urn:microsoft.com/office/officeart/2005/8/layout/hList1"/>
    <dgm:cxn modelId="{58DC9DA1-A95E-4509-9986-DA333264F8E1}" type="presOf" srcId="{3A9DF18C-B4E2-4582-9719-6EEB3CB5ABFB}" destId="{BF312157-3BB7-4390-AA27-AB9D32C5E9C9}" srcOrd="0" destOrd="1" presId="urn:microsoft.com/office/officeart/2005/8/layout/hList1"/>
    <dgm:cxn modelId="{171E34A6-2391-4D9B-9C8A-34BE1A9D8448}" type="presOf" srcId="{FA39CA17-697C-431C-8BDF-8691FC9E6CA7}" destId="{15C3FF5A-9575-4916-B388-6C7FDC3008FA}" srcOrd="0" destOrd="1" presId="urn:microsoft.com/office/officeart/2005/8/layout/hList1"/>
    <dgm:cxn modelId="{857BC2A7-B91F-43A1-9612-DF2AB3534B3B}" srcId="{531B2827-8B83-404D-9D6B-5491CB973EFC}" destId="{1EE4B4B7-8BF0-4FF5-B325-FE64609F93D1}" srcOrd="1" destOrd="0" parTransId="{8E9B0C48-946B-4CFF-9A72-A992A608B025}" sibTransId="{59713CB9-8967-47D5-89E0-935E40506B51}"/>
    <dgm:cxn modelId="{149783AC-042A-4F6D-B6AC-C0E04FD93F5E}" type="presOf" srcId="{81B0534E-2BB5-4479-8A4A-9AC472531FBD}" destId="{3835CD2C-D086-4889-BE73-3B3F46126CC7}" srcOrd="0" destOrd="0" presId="urn:microsoft.com/office/officeart/2005/8/layout/hList1"/>
    <dgm:cxn modelId="{C829B9B0-3061-418D-A5F8-0E2EEF250D8A}" srcId="{0ED49C36-8F32-4D91-B11C-6E62E67ECC62}" destId="{3A9DF18C-B4E2-4582-9719-6EEB3CB5ABFB}" srcOrd="1" destOrd="0" parTransId="{4149524D-2AE4-40AF-BCBE-D6532251F494}" sibTransId="{43586648-957C-4BBC-931B-8D1C10FFA230}"/>
    <dgm:cxn modelId="{E33E3EBD-EC07-4AD1-BA3B-3A8C7CFFDDD5}" srcId="{1EE4B4B7-8BF0-4FF5-B325-FE64609F93D1}" destId="{C9A41F2D-4A28-489D-8756-F2C779294A04}" srcOrd="1" destOrd="0" parTransId="{274E0C75-5C53-45B1-975A-D94138B6D562}" sibTransId="{B6DF2015-8573-4E01-86E1-F5859E5EFC16}"/>
    <dgm:cxn modelId="{3D65C4BD-D09E-419B-9069-2788E0184C05}" type="presOf" srcId="{0ED49C36-8F32-4D91-B11C-6E62E67ECC62}" destId="{AC893024-3EBC-4414-9A4A-CBCBEB17675D}" srcOrd="0" destOrd="0" presId="urn:microsoft.com/office/officeart/2005/8/layout/hList1"/>
    <dgm:cxn modelId="{405AF3C1-9E4E-4B2B-8F8C-660AF9E26393}" type="presOf" srcId="{C8CA56EB-DAFE-4A6A-A407-E6A8C3D9B215}" destId="{3835CD2C-D086-4889-BE73-3B3F46126CC7}" srcOrd="0" destOrd="5" presId="urn:microsoft.com/office/officeart/2005/8/layout/hList1"/>
    <dgm:cxn modelId="{953BB7C9-432A-4F8E-92F0-57588FC2F76E}" type="presOf" srcId="{99285FE9-A03E-42C5-988D-1834F6E0EA65}" destId="{3835CD2C-D086-4889-BE73-3B3F46126CC7}" srcOrd="0" destOrd="2" presId="urn:microsoft.com/office/officeart/2005/8/layout/hList1"/>
    <dgm:cxn modelId="{B605ABDF-B3C1-4C2F-BA72-0AEF76C88D95}" srcId="{1EE4B4B7-8BF0-4FF5-B325-FE64609F93D1}" destId="{BF1A10C3-AC1D-4060-83CD-0887391DB0AE}" srcOrd="3" destOrd="0" parTransId="{CBB3F2D5-EBFF-478F-A277-BC40B00E3A17}" sibTransId="{9F93D1B2-49CC-4006-8388-CD5F46CFDC73}"/>
    <dgm:cxn modelId="{EC159DF1-CFFF-443A-9089-7184D28F900B}" type="presOf" srcId="{7143C76A-FDC8-4377-9D3B-943CA1CBAD8E}" destId="{BF312157-3BB7-4390-AA27-AB9D32C5E9C9}" srcOrd="0" destOrd="4" presId="urn:microsoft.com/office/officeart/2005/8/layout/hList1"/>
    <dgm:cxn modelId="{5BF44CF2-1CAF-4D12-8E6D-A22C44A1AC04}" type="presOf" srcId="{1EE4B4B7-8BF0-4FF5-B325-FE64609F93D1}" destId="{A0F3CC1C-C0D3-4ECD-97BD-C70D3D52E199}" srcOrd="0" destOrd="0" presId="urn:microsoft.com/office/officeart/2005/8/layout/hList1"/>
    <dgm:cxn modelId="{30E03FF3-3F2F-4E4F-9CD4-19C4445B59A8}" type="presOf" srcId="{BF1A10C3-AC1D-4060-83CD-0887391DB0AE}" destId="{3835CD2C-D086-4889-BE73-3B3F46126CC7}" srcOrd="0" destOrd="6" presId="urn:microsoft.com/office/officeart/2005/8/layout/hList1"/>
    <dgm:cxn modelId="{650B1F59-DDCF-4EF5-8F84-6A1257F6537A}" type="presParOf" srcId="{0F61BFD6-FEE0-4D0D-B8A5-4C7A27B9AA76}" destId="{3DA9ABC4-19AD-4DF6-B236-850BE18449D2}" srcOrd="0" destOrd="0" presId="urn:microsoft.com/office/officeart/2005/8/layout/hList1"/>
    <dgm:cxn modelId="{20E1CEAB-D674-4842-A7F3-1E7481C5A27B}" type="presParOf" srcId="{3DA9ABC4-19AD-4DF6-B236-850BE18449D2}" destId="{AC893024-3EBC-4414-9A4A-CBCBEB17675D}" srcOrd="0" destOrd="0" presId="urn:microsoft.com/office/officeart/2005/8/layout/hList1"/>
    <dgm:cxn modelId="{9DDF1FA6-B8A0-4690-9C40-30E976C6DF36}" type="presParOf" srcId="{3DA9ABC4-19AD-4DF6-B236-850BE18449D2}" destId="{BF312157-3BB7-4390-AA27-AB9D32C5E9C9}" srcOrd="1" destOrd="0" presId="urn:microsoft.com/office/officeart/2005/8/layout/hList1"/>
    <dgm:cxn modelId="{F3AF27B4-6722-44D2-9393-C6A40D5BB1C0}" type="presParOf" srcId="{0F61BFD6-FEE0-4D0D-B8A5-4C7A27B9AA76}" destId="{6830E880-F16B-4ABA-A8D1-B39B029625B5}" srcOrd="1" destOrd="0" presId="urn:microsoft.com/office/officeart/2005/8/layout/hList1"/>
    <dgm:cxn modelId="{CFA2D36D-2E31-49C4-A953-93A7098EE8BC}" type="presParOf" srcId="{0F61BFD6-FEE0-4D0D-B8A5-4C7A27B9AA76}" destId="{57A2016F-3C7A-41C8-A674-D7C8A02358A7}" srcOrd="2" destOrd="0" presId="urn:microsoft.com/office/officeart/2005/8/layout/hList1"/>
    <dgm:cxn modelId="{FA9AE81D-095C-4755-A5B8-9F4CF2E48F9F}" type="presParOf" srcId="{57A2016F-3C7A-41C8-A674-D7C8A02358A7}" destId="{A0F3CC1C-C0D3-4ECD-97BD-C70D3D52E199}" srcOrd="0" destOrd="0" presId="urn:microsoft.com/office/officeart/2005/8/layout/hList1"/>
    <dgm:cxn modelId="{F1C8B114-6CC8-4E97-A162-D923829FA8EF}" type="presParOf" srcId="{57A2016F-3C7A-41C8-A674-D7C8A02358A7}" destId="{3835CD2C-D086-4889-BE73-3B3F46126CC7}" srcOrd="1" destOrd="0" presId="urn:microsoft.com/office/officeart/2005/8/layout/hList1"/>
    <dgm:cxn modelId="{575DB93E-EC87-4B26-8639-3A44C16FA654}" type="presParOf" srcId="{0F61BFD6-FEE0-4D0D-B8A5-4C7A27B9AA76}" destId="{5A178708-07E5-43EB-B36F-DE883241D68D}" srcOrd="3" destOrd="0" presId="urn:microsoft.com/office/officeart/2005/8/layout/hList1"/>
    <dgm:cxn modelId="{53A0FE25-6008-49FC-8CC7-46EF5E924D39}" type="presParOf" srcId="{0F61BFD6-FEE0-4D0D-B8A5-4C7A27B9AA76}" destId="{85CE4E3E-9F51-48D7-9496-9AC33B8199EC}" srcOrd="4" destOrd="0" presId="urn:microsoft.com/office/officeart/2005/8/layout/hList1"/>
    <dgm:cxn modelId="{72172DF6-90B2-445A-9B1D-2E05759173A6}" type="presParOf" srcId="{85CE4E3E-9F51-48D7-9496-9AC33B8199EC}" destId="{A5E803A7-BC45-4BF4-84B2-C9A7D802DD67}" srcOrd="0" destOrd="0" presId="urn:microsoft.com/office/officeart/2005/8/layout/hList1"/>
    <dgm:cxn modelId="{5E8D8EE9-30C9-47A3-8667-104370D5ACE1}" type="presParOf" srcId="{85CE4E3E-9F51-48D7-9496-9AC33B8199EC}" destId="{15C3FF5A-9575-4916-B388-6C7FDC3008FA}"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3ADDBCE-A31A-4150-BF7F-7EBB7376EEB1}" type="doc">
      <dgm:prSet loTypeId="urn:microsoft.com/office/officeart/2005/8/layout/matrix2" loCatId="matrix" qsTypeId="urn:microsoft.com/office/officeart/2005/8/quickstyle/simple1#11" qsCatId="simple" csTypeId="urn:microsoft.com/office/officeart/2005/8/colors/accent5_2#1" csCatId="accent5" phldr="1"/>
      <dgm:spPr/>
      <dgm:t>
        <a:bodyPr/>
        <a:lstStyle/>
        <a:p>
          <a:endParaRPr lang="en-GB"/>
        </a:p>
      </dgm:t>
    </dgm:pt>
    <dgm:pt modelId="{D13948DC-CB36-4BE6-8532-C7C9B38DD9F2}">
      <dgm:prSet phldrT="[Text]" custT="1"/>
      <dgm:spPr/>
      <dgm:t>
        <a:bodyPr/>
        <a:lstStyle/>
        <a:p>
          <a:pPr algn="ctr"/>
          <a:r>
            <a:rPr lang="en-GB" sz="1800" b="1" u="sng" noProof="0" dirty="0"/>
            <a:t>Connecting organisations (“matchmaking”)</a:t>
          </a:r>
          <a:endParaRPr lang="en-GB" sz="1800" noProof="0" dirty="0"/>
        </a:p>
      </dgm:t>
    </dgm:pt>
    <dgm:pt modelId="{C8CB59CC-6FEF-435D-81B9-19701C43276B}" type="parTrans" cxnId="{B89C45FE-222F-4C4F-95C3-DFD9811B8909}">
      <dgm:prSet/>
      <dgm:spPr/>
      <dgm:t>
        <a:bodyPr/>
        <a:lstStyle/>
        <a:p>
          <a:endParaRPr lang="en-GB" sz="2800"/>
        </a:p>
      </dgm:t>
    </dgm:pt>
    <dgm:pt modelId="{FFA7F57B-7AA7-4E78-A268-67CB5C8D4FA1}" type="sibTrans" cxnId="{B89C45FE-222F-4C4F-95C3-DFD9811B8909}">
      <dgm:prSet/>
      <dgm:spPr/>
      <dgm:t>
        <a:bodyPr/>
        <a:lstStyle/>
        <a:p>
          <a:endParaRPr lang="en-GB" sz="2800"/>
        </a:p>
      </dgm:t>
    </dgm:pt>
    <dgm:pt modelId="{4D6B8557-86FD-4B63-AAA4-D815269CE65D}">
      <dgm:prSet custT="1"/>
      <dgm:spPr/>
      <dgm:t>
        <a:bodyPr/>
        <a:lstStyle/>
        <a:p>
          <a:pPr algn="l"/>
          <a:r>
            <a:rPr lang="en-GB" sz="1400" b="0" noProof="0" dirty="0"/>
            <a:t>Supporting VCSFE organisations to form partnerships</a:t>
          </a:r>
        </a:p>
      </dgm:t>
    </dgm:pt>
    <dgm:pt modelId="{2BD88967-85FB-4D3E-B099-047A380279D5}" type="parTrans" cxnId="{AD4DF2C6-0EC6-4683-960E-906B8AAF9812}">
      <dgm:prSet/>
      <dgm:spPr/>
      <dgm:t>
        <a:bodyPr/>
        <a:lstStyle/>
        <a:p>
          <a:endParaRPr lang="en-GB" sz="2800"/>
        </a:p>
      </dgm:t>
    </dgm:pt>
    <dgm:pt modelId="{8FF2EB55-E776-439C-AF8F-B1B980DC810F}" type="sibTrans" cxnId="{AD4DF2C6-0EC6-4683-960E-906B8AAF9812}">
      <dgm:prSet/>
      <dgm:spPr/>
      <dgm:t>
        <a:bodyPr/>
        <a:lstStyle/>
        <a:p>
          <a:endParaRPr lang="en-GB" sz="2800"/>
        </a:p>
      </dgm:t>
    </dgm:pt>
    <dgm:pt modelId="{7DBBDDC6-3142-44A5-81D4-70369E95ED2C}">
      <dgm:prSet custT="1"/>
      <dgm:spPr/>
      <dgm:t>
        <a:bodyPr/>
        <a:lstStyle/>
        <a:p>
          <a:pPr algn="l"/>
          <a:r>
            <a:rPr lang="en-GB" sz="1400" b="0" noProof="0" dirty="0"/>
            <a:t>Bringing together complementary services (e.g. advice + community access + practical support)</a:t>
          </a:r>
        </a:p>
      </dgm:t>
    </dgm:pt>
    <dgm:pt modelId="{9C2847D9-FE7C-4346-BB95-6E284EDDE8D5}" type="parTrans" cxnId="{1432395D-E3E8-42CE-BB16-FA11F4D10FEE}">
      <dgm:prSet/>
      <dgm:spPr/>
      <dgm:t>
        <a:bodyPr/>
        <a:lstStyle/>
        <a:p>
          <a:endParaRPr lang="en-GB" sz="2800"/>
        </a:p>
      </dgm:t>
    </dgm:pt>
    <dgm:pt modelId="{3913BA93-0F3D-429A-8EDB-28903DD622E7}" type="sibTrans" cxnId="{1432395D-E3E8-42CE-BB16-FA11F4D10FEE}">
      <dgm:prSet/>
      <dgm:spPr/>
      <dgm:t>
        <a:bodyPr/>
        <a:lstStyle/>
        <a:p>
          <a:endParaRPr lang="en-GB" sz="2800"/>
        </a:p>
      </dgm:t>
    </dgm:pt>
    <dgm:pt modelId="{1B2E8774-B002-4245-93BC-48754BC59EE0}">
      <dgm:prSet custT="1"/>
      <dgm:spPr/>
      <dgm:t>
        <a:bodyPr/>
        <a:lstStyle/>
        <a:p>
          <a:pPr algn="l"/>
          <a:r>
            <a:rPr lang="en-GB" sz="1400" b="0" noProof="0" dirty="0"/>
            <a:t>Helping build hub and spoke models, not isolated bids</a:t>
          </a:r>
        </a:p>
      </dgm:t>
    </dgm:pt>
    <dgm:pt modelId="{EC2970D5-4AE0-452F-B11B-22C2ADDC05A6}" type="parTrans" cxnId="{39CD6038-880C-44B5-A9A7-E77ED0E5D5AD}">
      <dgm:prSet/>
      <dgm:spPr/>
      <dgm:t>
        <a:bodyPr/>
        <a:lstStyle/>
        <a:p>
          <a:endParaRPr lang="en-GB" sz="2800"/>
        </a:p>
      </dgm:t>
    </dgm:pt>
    <dgm:pt modelId="{18017834-CE19-4ECA-B544-FE91CAD4D3E2}" type="sibTrans" cxnId="{39CD6038-880C-44B5-A9A7-E77ED0E5D5AD}">
      <dgm:prSet/>
      <dgm:spPr/>
      <dgm:t>
        <a:bodyPr/>
        <a:lstStyle/>
        <a:p>
          <a:endParaRPr lang="en-GB" sz="2800"/>
        </a:p>
      </dgm:t>
    </dgm:pt>
    <dgm:pt modelId="{BAC6967E-60E9-4C94-81B6-A27A71EE38A3}">
      <dgm:prSet custT="1"/>
      <dgm:spPr/>
      <dgm:t>
        <a:bodyPr/>
        <a:lstStyle/>
        <a:p>
          <a:pPr algn="ctr">
            <a:buNone/>
          </a:pPr>
          <a:r>
            <a:rPr lang="en-GB" sz="1600" b="1" u="sng" noProof="0" dirty="0"/>
            <a:t>Strengthening the sector</a:t>
          </a:r>
          <a:endParaRPr lang="en-GB" sz="1600" b="1" noProof="0" dirty="0"/>
        </a:p>
      </dgm:t>
    </dgm:pt>
    <dgm:pt modelId="{589A77A1-2EC1-443B-ADAF-9BABAA268CF3}" type="parTrans" cxnId="{6D629377-B130-4495-9EA0-34C9A1C90108}">
      <dgm:prSet/>
      <dgm:spPr/>
      <dgm:t>
        <a:bodyPr/>
        <a:lstStyle/>
        <a:p>
          <a:endParaRPr lang="en-GB" sz="2800"/>
        </a:p>
      </dgm:t>
    </dgm:pt>
    <dgm:pt modelId="{616C8CD9-003D-4B1C-995A-9A8CE59EB357}" type="sibTrans" cxnId="{6D629377-B130-4495-9EA0-34C9A1C90108}">
      <dgm:prSet/>
      <dgm:spPr/>
      <dgm:t>
        <a:bodyPr/>
        <a:lstStyle/>
        <a:p>
          <a:endParaRPr lang="en-GB" sz="2800"/>
        </a:p>
      </dgm:t>
    </dgm:pt>
    <dgm:pt modelId="{9FFDBD27-8C47-44FC-8819-89AC786CDFDF}">
      <dgm:prSet custT="1"/>
      <dgm:spPr/>
      <dgm:t>
        <a:bodyPr/>
        <a:lstStyle/>
        <a:p>
          <a:pPr algn="l"/>
          <a:r>
            <a:rPr lang="en-GB" sz="1400" b="0" noProof="0" dirty="0"/>
            <a:t>Supporting organisations to:</a:t>
          </a:r>
        </a:p>
      </dgm:t>
    </dgm:pt>
    <dgm:pt modelId="{F8C38F4C-2817-4E2F-9EFD-00D5BDFB209B}" type="parTrans" cxnId="{64CE17B8-E0A2-461F-BB2C-673274B17D6C}">
      <dgm:prSet/>
      <dgm:spPr/>
      <dgm:t>
        <a:bodyPr/>
        <a:lstStyle/>
        <a:p>
          <a:endParaRPr lang="en-GB" sz="2800"/>
        </a:p>
      </dgm:t>
    </dgm:pt>
    <dgm:pt modelId="{5B6C9A93-E2E3-46C7-A6F6-75EC5DA845CF}" type="sibTrans" cxnId="{64CE17B8-E0A2-461F-BB2C-673274B17D6C}">
      <dgm:prSet/>
      <dgm:spPr/>
      <dgm:t>
        <a:bodyPr/>
        <a:lstStyle/>
        <a:p>
          <a:endParaRPr lang="en-GB" sz="2800"/>
        </a:p>
      </dgm:t>
    </dgm:pt>
    <dgm:pt modelId="{7DC9C4A9-28D2-4B80-B928-C48C7CF86FF3}">
      <dgm:prSet custT="1"/>
      <dgm:spPr/>
      <dgm:t>
        <a:bodyPr/>
        <a:lstStyle/>
        <a:p>
          <a:pPr algn="l"/>
          <a:r>
            <a:rPr lang="en-GB" sz="1400" b="0" noProof="0" dirty="0"/>
            <a:t>Understand CRF requirements</a:t>
          </a:r>
        </a:p>
      </dgm:t>
    </dgm:pt>
    <dgm:pt modelId="{9038F452-9CDF-4306-B685-25F53E2A0692}" type="parTrans" cxnId="{F8ACCBC8-117C-4C90-9A75-614827DCE265}">
      <dgm:prSet/>
      <dgm:spPr/>
      <dgm:t>
        <a:bodyPr/>
        <a:lstStyle/>
        <a:p>
          <a:endParaRPr lang="en-GB" sz="2800"/>
        </a:p>
      </dgm:t>
    </dgm:pt>
    <dgm:pt modelId="{DDA898FA-C9D7-4070-A999-41016D080808}" type="sibTrans" cxnId="{F8ACCBC8-117C-4C90-9A75-614827DCE265}">
      <dgm:prSet/>
      <dgm:spPr/>
      <dgm:t>
        <a:bodyPr/>
        <a:lstStyle/>
        <a:p>
          <a:endParaRPr lang="en-GB" sz="2800"/>
        </a:p>
      </dgm:t>
    </dgm:pt>
    <dgm:pt modelId="{38978FDA-8785-4FCD-9180-D85ECFD89203}">
      <dgm:prSet custT="1"/>
      <dgm:spPr/>
      <dgm:t>
        <a:bodyPr/>
        <a:lstStyle/>
        <a:p>
          <a:pPr algn="l"/>
          <a:r>
            <a:rPr lang="en-GB" sz="1400" b="0" noProof="0" dirty="0"/>
            <a:t>Develop their offer to meet outcome expectations</a:t>
          </a:r>
        </a:p>
      </dgm:t>
    </dgm:pt>
    <dgm:pt modelId="{8F86FE3A-69C5-4ECA-AFC7-15F89F53C042}" type="parTrans" cxnId="{1352BDFF-349C-4B9D-B23C-194E7E9F464C}">
      <dgm:prSet/>
      <dgm:spPr/>
      <dgm:t>
        <a:bodyPr/>
        <a:lstStyle/>
        <a:p>
          <a:endParaRPr lang="en-GB" sz="2800"/>
        </a:p>
      </dgm:t>
    </dgm:pt>
    <dgm:pt modelId="{34C26867-E561-44C6-9DDF-354FAC3F55D7}" type="sibTrans" cxnId="{1352BDFF-349C-4B9D-B23C-194E7E9F464C}">
      <dgm:prSet/>
      <dgm:spPr/>
      <dgm:t>
        <a:bodyPr/>
        <a:lstStyle/>
        <a:p>
          <a:endParaRPr lang="en-GB" sz="2800"/>
        </a:p>
      </dgm:t>
    </dgm:pt>
    <dgm:pt modelId="{99C8CE6B-5754-4603-8622-F0DF76A9E9D4}">
      <dgm:prSet custT="1"/>
      <dgm:spPr/>
      <dgm:t>
        <a:bodyPr/>
        <a:lstStyle/>
        <a:p>
          <a:pPr algn="l"/>
          <a:r>
            <a:rPr lang="en-GB" sz="1400" b="0" noProof="0" dirty="0"/>
            <a:t>Build confidence in data, referrals and partnership working</a:t>
          </a:r>
        </a:p>
      </dgm:t>
    </dgm:pt>
    <dgm:pt modelId="{3DAB3EFE-F86F-453E-B36B-72DDAA6251E8}" type="parTrans" cxnId="{280C6B99-BF44-41B1-BCFB-357EC7644BB5}">
      <dgm:prSet/>
      <dgm:spPr/>
      <dgm:t>
        <a:bodyPr/>
        <a:lstStyle/>
        <a:p>
          <a:endParaRPr lang="en-GB" sz="2800"/>
        </a:p>
      </dgm:t>
    </dgm:pt>
    <dgm:pt modelId="{5309C537-9877-4C5C-8944-24B1D081C2FD}" type="sibTrans" cxnId="{280C6B99-BF44-41B1-BCFB-357EC7644BB5}">
      <dgm:prSet/>
      <dgm:spPr/>
      <dgm:t>
        <a:bodyPr/>
        <a:lstStyle/>
        <a:p>
          <a:endParaRPr lang="en-GB" sz="2800"/>
        </a:p>
      </dgm:t>
    </dgm:pt>
    <dgm:pt modelId="{F7C4D7DB-57D5-4B5D-8BB9-B1535667B035}">
      <dgm:prSet custT="1"/>
      <dgm:spPr/>
      <dgm:t>
        <a:bodyPr/>
        <a:lstStyle/>
        <a:p>
          <a:pPr algn="ctr">
            <a:buNone/>
          </a:pPr>
          <a:r>
            <a:rPr lang="en-GB" sz="1600" b="1" u="sng" noProof="0" dirty="0"/>
            <a:t>Identifying and filling gaps</a:t>
          </a:r>
          <a:endParaRPr lang="en-GB" sz="1600" b="1" noProof="0" dirty="0"/>
        </a:p>
      </dgm:t>
    </dgm:pt>
    <dgm:pt modelId="{0EA15006-4921-45BB-889D-3252866E9A22}" type="parTrans" cxnId="{D26F17CF-1AD1-4640-9E95-C7835083551B}">
      <dgm:prSet/>
      <dgm:spPr/>
      <dgm:t>
        <a:bodyPr/>
        <a:lstStyle/>
        <a:p>
          <a:endParaRPr lang="en-GB" sz="2800"/>
        </a:p>
      </dgm:t>
    </dgm:pt>
    <dgm:pt modelId="{5E2FA131-8E41-423E-9F25-2E6D03E5AF3E}" type="sibTrans" cxnId="{D26F17CF-1AD1-4640-9E95-C7835083551B}">
      <dgm:prSet/>
      <dgm:spPr/>
      <dgm:t>
        <a:bodyPr/>
        <a:lstStyle/>
        <a:p>
          <a:endParaRPr lang="en-GB" sz="2800"/>
        </a:p>
      </dgm:t>
    </dgm:pt>
    <dgm:pt modelId="{FF6314F8-4397-4876-A266-8791F55AAE46}">
      <dgm:prSet custT="1"/>
      <dgm:spPr/>
      <dgm:t>
        <a:bodyPr/>
        <a:lstStyle/>
        <a:p>
          <a:pPr algn="l"/>
          <a:r>
            <a:rPr lang="en-GB" sz="1400" b="0" noProof="0" dirty="0"/>
            <a:t>Working with WNC to:</a:t>
          </a:r>
        </a:p>
      </dgm:t>
    </dgm:pt>
    <dgm:pt modelId="{7D19D883-25F6-4EF4-84D8-B22A5FDC8C31}" type="parTrans" cxnId="{A74FFDB8-590F-4781-80B5-925430F96847}">
      <dgm:prSet/>
      <dgm:spPr/>
      <dgm:t>
        <a:bodyPr/>
        <a:lstStyle/>
        <a:p>
          <a:endParaRPr lang="en-GB" sz="2800"/>
        </a:p>
      </dgm:t>
    </dgm:pt>
    <dgm:pt modelId="{BF6094E7-03DC-4D05-B569-9CD54BA1A184}" type="sibTrans" cxnId="{A74FFDB8-590F-4781-80B5-925430F96847}">
      <dgm:prSet/>
      <dgm:spPr/>
      <dgm:t>
        <a:bodyPr/>
        <a:lstStyle/>
        <a:p>
          <a:endParaRPr lang="en-GB" sz="2800"/>
        </a:p>
      </dgm:t>
    </dgm:pt>
    <dgm:pt modelId="{775B4702-D000-48C7-8F1F-BFA4A7CBF862}">
      <dgm:prSet custT="1"/>
      <dgm:spPr/>
      <dgm:t>
        <a:bodyPr/>
        <a:lstStyle/>
        <a:p>
          <a:pPr algn="l"/>
          <a:r>
            <a:rPr lang="en-GB" sz="1400" b="0" noProof="0" dirty="0"/>
            <a:t>Identify gaps in provision across the system</a:t>
          </a:r>
        </a:p>
      </dgm:t>
    </dgm:pt>
    <dgm:pt modelId="{C3F8A152-B94C-4BB9-A767-E42E40825AA9}" type="parTrans" cxnId="{F9819BFE-9D5E-4F79-9900-4817AABDBF27}">
      <dgm:prSet/>
      <dgm:spPr/>
      <dgm:t>
        <a:bodyPr/>
        <a:lstStyle/>
        <a:p>
          <a:endParaRPr lang="en-GB" sz="2800"/>
        </a:p>
      </dgm:t>
    </dgm:pt>
    <dgm:pt modelId="{192C9B58-3B01-450E-8E4D-66B976280DE5}" type="sibTrans" cxnId="{F9819BFE-9D5E-4F79-9900-4817AABDBF27}">
      <dgm:prSet/>
      <dgm:spPr/>
      <dgm:t>
        <a:bodyPr/>
        <a:lstStyle/>
        <a:p>
          <a:endParaRPr lang="en-GB" sz="2800"/>
        </a:p>
      </dgm:t>
    </dgm:pt>
    <dgm:pt modelId="{842F1592-AA4D-4201-BE17-2BCBFF144EC5}">
      <dgm:prSet custT="1"/>
      <dgm:spPr/>
      <dgm:t>
        <a:bodyPr/>
        <a:lstStyle/>
        <a:p>
          <a:pPr algn="l"/>
          <a:r>
            <a:rPr lang="en-GB" sz="1400" b="0" noProof="0" dirty="0"/>
            <a:t>Engage organisations who may be able to step into those gaps</a:t>
          </a:r>
        </a:p>
      </dgm:t>
    </dgm:pt>
    <dgm:pt modelId="{83928359-871F-47EB-A4E8-BDD360C85440}" type="parTrans" cxnId="{B4E2642E-FF2A-455B-B90E-3A6B1C7AF319}">
      <dgm:prSet/>
      <dgm:spPr/>
      <dgm:t>
        <a:bodyPr/>
        <a:lstStyle/>
        <a:p>
          <a:endParaRPr lang="en-GB" sz="2800"/>
        </a:p>
      </dgm:t>
    </dgm:pt>
    <dgm:pt modelId="{8FA682FD-962B-4F74-94EA-56E5CE3827E1}" type="sibTrans" cxnId="{B4E2642E-FF2A-455B-B90E-3A6B1C7AF319}">
      <dgm:prSet/>
      <dgm:spPr/>
      <dgm:t>
        <a:bodyPr/>
        <a:lstStyle/>
        <a:p>
          <a:endParaRPr lang="en-GB" sz="2800"/>
        </a:p>
      </dgm:t>
    </dgm:pt>
    <dgm:pt modelId="{E6568C82-F9BF-4446-95BA-1668AC67D755}">
      <dgm:prSet custT="1"/>
      <dgm:spPr/>
      <dgm:t>
        <a:bodyPr/>
        <a:lstStyle/>
        <a:p>
          <a:pPr algn="l"/>
          <a:r>
            <a:rPr lang="en-GB" sz="1400" b="0" noProof="0" dirty="0"/>
            <a:t>Support development where needed</a:t>
          </a:r>
        </a:p>
      </dgm:t>
    </dgm:pt>
    <dgm:pt modelId="{339517E4-FBAB-4BFC-B404-AF2FB3D98C32}" type="parTrans" cxnId="{3D5D23C2-CAE4-4351-AE0F-AD745AD1732C}">
      <dgm:prSet/>
      <dgm:spPr/>
      <dgm:t>
        <a:bodyPr/>
        <a:lstStyle/>
        <a:p>
          <a:endParaRPr lang="en-GB" sz="2800"/>
        </a:p>
      </dgm:t>
    </dgm:pt>
    <dgm:pt modelId="{E57157AA-0C6E-4FAA-8E15-578B0F935276}" type="sibTrans" cxnId="{3D5D23C2-CAE4-4351-AE0F-AD745AD1732C}">
      <dgm:prSet/>
      <dgm:spPr/>
      <dgm:t>
        <a:bodyPr/>
        <a:lstStyle/>
        <a:p>
          <a:endParaRPr lang="en-GB" sz="2800"/>
        </a:p>
      </dgm:t>
    </dgm:pt>
    <dgm:pt modelId="{31769C98-46A9-4929-9485-B22E0F0B710E}">
      <dgm:prSet custT="1"/>
      <dgm:spPr/>
      <dgm:t>
        <a:bodyPr/>
        <a:lstStyle/>
        <a:p>
          <a:pPr algn="ctr">
            <a:buNone/>
          </a:pPr>
          <a:r>
            <a:rPr lang="en-GB" sz="1600" b="1" u="sng" noProof="0" dirty="0"/>
            <a:t>Supporting long-term sustainability </a:t>
          </a:r>
          <a:endParaRPr lang="en-GB" sz="1600" noProof="0" dirty="0"/>
        </a:p>
      </dgm:t>
    </dgm:pt>
    <dgm:pt modelId="{45A8470D-53C4-4580-AF4B-625DF3DAD974}" type="parTrans" cxnId="{FAE0023F-A77F-4369-9147-9384087FA4C4}">
      <dgm:prSet/>
      <dgm:spPr/>
      <dgm:t>
        <a:bodyPr/>
        <a:lstStyle/>
        <a:p>
          <a:endParaRPr lang="en-GB" sz="2800"/>
        </a:p>
      </dgm:t>
    </dgm:pt>
    <dgm:pt modelId="{ABD146E5-5FC8-46A1-8C18-0E3B648CFECA}" type="sibTrans" cxnId="{FAE0023F-A77F-4369-9147-9384087FA4C4}">
      <dgm:prSet/>
      <dgm:spPr/>
      <dgm:t>
        <a:bodyPr/>
        <a:lstStyle/>
        <a:p>
          <a:endParaRPr lang="en-GB" sz="2800"/>
        </a:p>
      </dgm:t>
    </dgm:pt>
    <dgm:pt modelId="{2D77C097-B467-466F-84F1-9C3957B40224}">
      <dgm:prSet custT="1"/>
      <dgm:spPr/>
      <dgm:t>
        <a:bodyPr/>
        <a:lstStyle/>
        <a:p>
          <a:pPr algn="l"/>
          <a:r>
            <a:rPr lang="en-GB" sz="1400" b="0" noProof="0" dirty="0"/>
            <a:t>For organisations not currently aligned to CRF:</a:t>
          </a:r>
        </a:p>
      </dgm:t>
    </dgm:pt>
    <dgm:pt modelId="{B28B73BC-CDB0-4929-BFFC-66D36E7AA105}" type="parTrans" cxnId="{673591CC-8348-4231-B034-6637F8183387}">
      <dgm:prSet/>
      <dgm:spPr/>
      <dgm:t>
        <a:bodyPr/>
        <a:lstStyle/>
        <a:p>
          <a:endParaRPr lang="en-GB" sz="2800"/>
        </a:p>
      </dgm:t>
    </dgm:pt>
    <dgm:pt modelId="{80825567-F4AA-40B7-A935-F62365C8B6CD}" type="sibTrans" cxnId="{673591CC-8348-4231-B034-6637F8183387}">
      <dgm:prSet/>
      <dgm:spPr/>
      <dgm:t>
        <a:bodyPr/>
        <a:lstStyle/>
        <a:p>
          <a:endParaRPr lang="en-GB" sz="2800"/>
        </a:p>
      </dgm:t>
    </dgm:pt>
    <dgm:pt modelId="{10D96770-BCB9-4320-AB88-DD7DD86291EF}">
      <dgm:prSet custT="1"/>
      <dgm:spPr/>
      <dgm:t>
        <a:bodyPr/>
        <a:lstStyle/>
        <a:p>
          <a:pPr algn="l"/>
          <a:r>
            <a:rPr lang="en-GB" sz="1400" b="0" noProof="0" dirty="0"/>
            <a:t>Sharing alternative funding and grant opportunities</a:t>
          </a:r>
        </a:p>
      </dgm:t>
    </dgm:pt>
    <dgm:pt modelId="{2A97AE88-93A1-4117-8738-E66A893FAAB5}" type="parTrans" cxnId="{D87A58AA-5161-44C3-8007-71D56505DCB4}">
      <dgm:prSet/>
      <dgm:spPr/>
      <dgm:t>
        <a:bodyPr/>
        <a:lstStyle/>
        <a:p>
          <a:endParaRPr lang="en-GB" sz="2800"/>
        </a:p>
      </dgm:t>
    </dgm:pt>
    <dgm:pt modelId="{F7192EBA-38F9-4C06-B110-E99A98EC9944}" type="sibTrans" cxnId="{D87A58AA-5161-44C3-8007-71D56505DCB4}">
      <dgm:prSet/>
      <dgm:spPr/>
      <dgm:t>
        <a:bodyPr/>
        <a:lstStyle/>
        <a:p>
          <a:endParaRPr lang="en-GB" sz="2800"/>
        </a:p>
      </dgm:t>
    </dgm:pt>
    <dgm:pt modelId="{262890A4-7FFE-4109-89BC-A01450935BFA}">
      <dgm:prSet custT="1"/>
      <dgm:spPr/>
      <dgm:t>
        <a:bodyPr/>
        <a:lstStyle/>
        <a:p>
          <a:pPr algn="l"/>
          <a:r>
            <a:rPr lang="en-GB" sz="1400" b="0" noProof="0" dirty="0"/>
            <a:t>Ensuring no organisations are excluded from the wider system</a:t>
          </a:r>
        </a:p>
      </dgm:t>
    </dgm:pt>
    <dgm:pt modelId="{B6B13067-E204-435C-A74E-0BECFFF803FE}" type="parTrans" cxnId="{D109D3C9-D674-42F4-A07D-84C24018E3D6}">
      <dgm:prSet/>
      <dgm:spPr/>
      <dgm:t>
        <a:bodyPr/>
        <a:lstStyle/>
        <a:p>
          <a:endParaRPr lang="en-GB" sz="2800"/>
        </a:p>
      </dgm:t>
    </dgm:pt>
    <dgm:pt modelId="{C1077CB3-CAD1-4BC0-9091-A508CB5530EC}" type="sibTrans" cxnId="{D109D3C9-D674-42F4-A07D-84C24018E3D6}">
      <dgm:prSet/>
      <dgm:spPr/>
      <dgm:t>
        <a:bodyPr/>
        <a:lstStyle/>
        <a:p>
          <a:endParaRPr lang="en-GB" sz="2800"/>
        </a:p>
      </dgm:t>
    </dgm:pt>
    <dgm:pt modelId="{EFE6BD9B-97D6-4320-A7C2-089795A1A2C1}">
      <dgm:prSet custT="1"/>
      <dgm:spPr/>
      <dgm:t>
        <a:bodyPr/>
        <a:lstStyle/>
        <a:p>
          <a:pPr algn="l"/>
          <a:r>
            <a:rPr lang="en-GB" sz="1400" b="0" noProof="0" dirty="0"/>
            <a:t>Supporting a sustainable, resilient VCSFE sector</a:t>
          </a:r>
        </a:p>
      </dgm:t>
    </dgm:pt>
    <dgm:pt modelId="{6D7252EF-9B54-46DC-8C1B-5C2DA25F8D18}" type="parTrans" cxnId="{85BF38AC-1AEB-47B7-8D05-9D71FF77FC2C}">
      <dgm:prSet/>
      <dgm:spPr/>
      <dgm:t>
        <a:bodyPr/>
        <a:lstStyle/>
        <a:p>
          <a:endParaRPr lang="en-GB" sz="2800"/>
        </a:p>
      </dgm:t>
    </dgm:pt>
    <dgm:pt modelId="{DD004D95-D839-45BF-AABB-0D0376B26A72}" type="sibTrans" cxnId="{85BF38AC-1AEB-47B7-8D05-9D71FF77FC2C}">
      <dgm:prSet/>
      <dgm:spPr/>
      <dgm:t>
        <a:bodyPr/>
        <a:lstStyle/>
        <a:p>
          <a:endParaRPr lang="en-GB" sz="2800"/>
        </a:p>
      </dgm:t>
    </dgm:pt>
    <dgm:pt modelId="{59D32D73-5181-454C-913E-44F937247F77}">
      <dgm:prSet custT="1"/>
      <dgm:spPr/>
      <dgm:t>
        <a:bodyPr/>
        <a:lstStyle/>
        <a:p>
          <a:pPr algn="ctr">
            <a:buNone/>
          </a:pPr>
          <a:endParaRPr lang="en-GB" sz="1400" b="1" noProof="0" dirty="0"/>
        </a:p>
      </dgm:t>
    </dgm:pt>
    <dgm:pt modelId="{463EE416-E19F-473C-BCB8-58A762B7072E}" type="parTrans" cxnId="{270EA0C6-E9C4-420C-868E-3D18347133E7}">
      <dgm:prSet/>
      <dgm:spPr/>
      <dgm:t>
        <a:bodyPr/>
        <a:lstStyle/>
        <a:p>
          <a:endParaRPr lang="en-GB"/>
        </a:p>
      </dgm:t>
    </dgm:pt>
    <dgm:pt modelId="{F32D4ED3-268E-4C2C-B333-471B170AA7DD}" type="sibTrans" cxnId="{270EA0C6-E9C4-420C-868E-3D18347133E7}">
      <dgm:prSet/>
      <dgm:spPr/>
      <dgm:t>
        <a:bodyPr/>
        <a:lstStyle/>
        <a:p>
          <a:endParaRPr lang="en-GB"/>
        </a:p>
      </dgm:t>
    </dgm:pt>
    <dgm:pt modelId="{C0B103E7-38C4-4831-81E2-38430B8B99B1}">
      <dgm:prSet custT="1"/>
      <dgm:spPr/>
      <dgm:t>
        <a:bodyPr/>
        <a:lstStyle/>
        <a:p>
          <a:pPr algn="ctr">
            <a:buNone/>
          </a:pPr>
          <a:r>
            <a:rPr lang="en-GB" sz="1400" b="1" noProof="0" dirty="0"/>
            <a:t>Not everyone needs to be ready on day one , this is a supported, phased approach</a:t>
          </a:r>
        </a:p>
      </dgm:t>
    </dgm:pt>
    <dgm:pt modelId="{84820BE6-7E95-4AD9-807F-006355773F58}" type="parTrans" cxnId="{2FD49DA0-1BAE-4A55-8F54-2145DACB55B4}">
      <dgm:prSet/>
      <dgm:spPr/>
      <dgm:t>
        <a:bodyPr/>
        <a:lstStyle/>
        <a:p>
          <a:endParaRPr lang="en-GB"/>
        </a:p>
      </dgm:t>
    </dgm:pt>
    <dgm:pt modelId="{997A1030-831C-4C76-BDBA-BD924E85E49F}" type="sibTrans" cxnId="{2FD49DA0-1BAE-4A55-8F54-2145DACB55B4}">
      <dgm:prSet/>
      <dgm:spPr/>
      <dgm:t>
        <a:bodyPr/>
        <a:lstStyle/>
        <a:p>
          <a:endParaRPr lang="en-GB"/>
        </a:p>
      </dgm:t>
    </dgm:pt>
    <dgm:pt modelId="{4DD73475-6DF4-4B1F-BEB5-9F1AEC20CF5B}" type="pres">
      <dgm:prSet presAssocID="{03ADDBCE-A31A-4150-BF7F-7EBB7376EEB1}" presName="matrix" presStyleCnt="0">
        <dgm:presLayoutVars>
          <dgm:chMax val="1"/>
          <dgm:dir/>
          <dgm:resizeHandles val="exact"/>
        </dgm:presLayoutVars>
      </dgm:prSet>
      <dgm:spPr/>
    </dgm:pt>
    <dgm:pt modelId="{52B1A1DA-1E1F-4949-92D6-E1C21ABE2CA3}" type="pres">
      <dgm:prSet presAssocID="{03ADDBCE-A31A-4150-BF7F-7EBB7376EEB1}" presName="axisShape" presStyleLbl="bgShp" presStyleIdx="0" presStyleCnt="1"/>
      <dgm:spPr/>
    </dgm:pt>
    <dgm:pt modelId="{D4089D20-D296-46D5-939B-36AF37AA9D75}" type="pres">
      <dgm:prSet presAssocID="{03ADDBCE-A31A-4150-BF7F-7EBB7376EEB1}" presName="rect1" presStyleLbl="node1" presStyleIdx="0" presStyleCnt="4" custScaleX="254209" custScaleY="109402" custLinFactNeighborX="-88954" custLinFactNeighborY="-8083">
        <dgm:presLayoutVars>
          <dgm:chMax val="0"/>
          <dgm:chPref val="0"/>
          <dgm:bulletEnabled val="1"/>
        </dgm:presLayoutVars>
      </dgm:prSet>
      <dgm:spPr/>
    </dgm:pt>
    <dgm:pt modelId="{39A8FE02-77A2-42A9-95B7-D5610DDAE7EA}" type="pres">
      <dgm:prSet presAssocID="{03ADDBCE-A31A-4150-BF7F-7EBB7376EEB1}" presName="rect2" presStyleLbl="node1" presStyleIdx="1" presStyleCnt="4" custScaleX="254209" custScaleY="109402" custLinFactNeighborX="82953" custLinFactNeighborY="-8083">
        <dgm:presLayoutVars>
          <dgm:chMax val="0"/>
          <dgm:chPref val="0"/>
          <dgm:bulletEnabled val="1"/>
        </dgm:presLayoutVars>
      </dgm:prSet>
      <dgm:spPr/>
    </dgm:pt>
    <dgm:pt modelId="{23173343-BF49-4B9D-82EC-E3F92B56410F}" type="pres">
      <dgm:prSet presAssocID="{03ADDBCE-A31A-4150-BF7F-7EBB7376EEB1}" presName="rect3" presStyleLbl="node1" presStyleIdx="2" presStyleCnt="4" custScaleX="254209" custScaleY="109402" custLinFactNeighborX="-90394" custLinFactNeighborY="6591">
        <dgm:presLayoutVars>
          <dgm:chMax val="0"/>
          <dgm:chPref val="0"/>
          <dgm:bulletEnabled val="1"/>
        </dgm:presLayoutVars>
      </dgm:prSet>
      <dgm:spPr/>
    </dgm:pt>
    <dgm:pt modelId="{B1A4AFEF-FDE9-491D-9BF9-7BDDF6F7B230}" type="pres">
      <dgm:prSet presAssocID="{03ADDBCE-A31A-4150-BF7F-7EBB7376EEB1}" presName="rect4" presStyleLbl="node1" presStyleIdx="3" presStyleCnt="4" custScaleX="254209" custScaleY="109402" custLinFactNeighborX="86422" custLinFactNeighborY="7048">
        <dgm:presLayoutVars>
          <dgm:chMax val="0"/>
          <dgm:chPref val="0"/>
          <dgm:bulletEnabled val="1"/>
        </dgm:presLayoutVars>
      </dgm:prSet>
      <dgm:spPr/>
    </dgm:pt>
  </dgm:ptLst>
  <dgm:cxnLst>
    <dgm:cxn modelId="{9CF0960A-0B3F-44CD-8156-8CF314DCC9F6}" type="presOf" srcId="{31769C98-46A9-4929-9485-B22E0F0B710E}" destId="{B1A4AFEF-FDE9-491D-9BF9-7BDDF6F7B230}" srcOrd="0" destOrd="0" presId="urn:microsoft.com/office/officeart/2005/8/layout/matrix2"/>
    <dgm:cxn modelId="{D6AE6E0B-5C75-4ABD-B675-AEA3CA604365}" type="presOf" srcId="{59D32D73-5181-454C-913E-44F937247F77}" destId="{39A8FE02-77A2-42A9-95B7-D5610DDAE7EA}" srcOrd="0" destOrd="5" presId="urn:microsoft.com/office/officeart/2005/8/layout/matrix2"/>
    <dgm:cxn modelId="{F9FE3514-16D0-44FC-AC60-8232FD3DEA83}" type="presOf" srcId="{9FFDBD27-8C47-44FC-8819-89AC786CDFDF}" destId="{39A8FE02-77A2-42A9-95B7-D5610DDAE7EA}" srcOrd="0" destOrd="1" presId="urn:microsoft.com/office/officeart/2005/8/layout/matrix2"/>
    <dgm:cxn modelId="{23D0EC20-0C0E-4707-A1B8-3B667E9731D6}" type="presOf" srcId="{E6568C82-F9BF-4446-95BA-1668AC67D755}" destId="{23173343-BF49-4B9D-82EC-E3F92B56410F}" srcOrd="0" destOrd="4" presId="urn:microsoft.com/office/officeart/2005/8/layout/matrix2"/>
    <dgm:cxn modelId="{5F16A62D-309D-46EA-9772-48A54EF021CA}" type="presOf" srcId="{2D77C097-B467-466F-84F1-9C3957B40224}" destId="{B1A4AFEF-FDE9-491D-9BF9-7BDDF6F7B230}" srcOrd="0" destOrd="1" presId="urn:microsoft.com/office/officeart/2005/8/layout/matrix2"/>
    <dgm:cxn modelId="{B4E2642E-FF2A-455B-B90E-3A6B1C7AF319}" srcId="{FF6314F8-4397-4876-A266-8791F55AAE46}" destId="{842F1592-AA4D-4201-BE17-2BCBFF144EC5}" srcOrd="1" destOrd="0" parTransId="{83928359-871F-47EB-A4E8-BDD360C85440}" sibTransId="{8FA682FD-962B-4F74-94EA-56E5CE3827E1}"/>
    <dgm:cxn modelId="{E9B01F31-BAA5-4890-96A9-2910948027EE}" type="presOf" srcId="{38978FDA-8785-4FCD-9180-D85ECFD89203}" destId="{39A8FE02-77A2-42A9-95B7-D5610DDAE7EA}" srcOrd="0" destOrd="3" presId="urn:microsoft.com/office/officeart/2005/8/layout/matrix2"/>
    <dgm:cxn modelId="{39CD6038-880C-44B5-A9A7-E77ED0E5D5AD}" srcId="{D13948DC-CB36-4BE6-8532-C7C9B38DD9F2}" destId="{1B2E8774-B002-4245-93BC-48754BC59EE0}" srcOrd="2" destOrd="0" parTransId="{EC2970D5-4AE0-452F-B11B-22C2ADDC05A6}" sibTransId="{18017834-CE19-4ECA-B544-FE91CAD4D3E2}"/>
    <dgm:cxn modelId="{37A3753A-4538-4B26-A150-7CF06931C93F}" type="presOf" srcId="{EFE6BD9B-97D6-4320-A7C2-089795A1A2C1}" destId="{B1A4AFEF-FDE9-491D-9BF9-7BDDF6F7B230}" srcOrd="0" destOrd="4" presId="urn:microsoft.com/office/officeart/2005/8/layout/matrix2"/>
    <dgm:cxn modelId="{555F5A3E-4724-4DC9-8086-D75FCDC593E8}" type="presOf" srcId="{D13948DC-CB36-4BE6-8532-C7C9B38DD9F2}" destId="{D4089D20-D296-46D5-939B-36AF37AA9D75}" srcOrd="0" destOrd="0" presId="urn:microsoft.com/office/officeart/2005/8/layout/matrix2"/>
    <dgm:cxn modelId="{FAE0023F-A77F-4369-9147-9384087FA4C4}" srcId="{03ADDBCE-A31A-4150-BF7F-7EBB7376EEB1}" destId="{31769C98-46A9-4929-9485-B22E0F0B710E}" srcOrd="3" destOrd="0" parTransId="{45A8470D-53C4-4580-AF4B-625DF3DAD974}" sibTransId="{ABD146E5-5FC8-46A1-8C18-0E3B648CFECA}"/>
    <dgm:cxn modelId="{26594940-0139-49EF-B21C-0D51E815AB0C}" type="presOf" srcId="{C0B103E7-38C4-4831-81E2-38430B8B99B1}" destId="{39A8FE02-77A2-42A9-95B7-D5610DDAE7EA}" srcOrd="0" destOrd="6" presId="urn:microsoft.com/office/officeart/2005/8/layout/matrix2"/>
    <dgm:cxn modelId="{1432395D-E3E8-42CE-BB16-FA11F4D10FEE}" srcId="{D13948DC-CB36-4BE6-8532-C7C9B38DD9F2}" destId="{7DBBDDC6-3142-44A5-81D4-70369E95ED2C}" srcOrd="1" destOrd="0" parTransId="{9C2847D9-FE7C-4346-BB95-6E284EDDE8D5}" sibTransId="{3913BA93-0F3D-429A-8EDB-28903DD622E7}"/>
    <dgm:cxn modelId="{6589AA44-1E9D-45A6-A3D6-5803F8A0AC1A}" type="presOf" srcId="{99C8CE6B-5754-4603-8622-F0DF76A9E9D4}" destId="{39A8FE02-77A2-42A9-95B7-D5610DDAE7EA}" srcOrd="0" destOrd="4" presId="urn:microsoft.com/office/officeart/2005/8/layout/matrix2"/>
    <dgm:cxn modelId="{6D629377-B130-4495-9EA0-34C9A1C90108}" srcId="{03ADDBCE-A31A-4150-BF7F-7EBB7376EEB1}" destId="{BAC6967E-60E9-4C94-81B6-A27A71EE38A3}" srcOrd="1" destOrd="0" parTransId="{589A77A1-2EC1-443B-ADAF-9BABAA268CF3}" sibTransId="{616C8CD9-003D-4B1C-995A-9A8CE59EB357}"/>
    <dgm:cxn modelId="{97A68285-1F45-4362-89C9-B4D2A9319DB4}" type="presOf" srcId="{F7C4D7DB-57D5-4B5D-8BB9-B1535667B035}" destId="{23173343-BF49-4B9D-82EC-E3F92B56410F}" srcOrd="0" destOrd="0" presId="urn:microsoft.com/office/officeart/2005/8/layout/matrix2"/>
    <dgm:cxn modelId="{B2EDC790-0E0C-4B07-B4AD-9D09ECE2BDF1}" type="presOf" srcId="{262890A4-7FFE-4109-89BC-A01450935BFA}" destId="{B1A4AFEF-FDE9-491D-9BF9-7BDDF6F7B230}" srcOrd="0" destOrd="3" presId="urn:microsoft.com/office/officeart/2005/8/layout/matrix2"/>
    <dgm:cxn modelId="{DC826C96-E634-4455-A7CC-670AD18ED119}" type="presOf" srcId="{10D96770-BCB9-4320-AB88-DD7DD86291EF}" destId="{B1A4AFEF-FDE9-491D-9BF9-7BDDF6F7B230}" srcOrd="0" destOrd="2" presId="urn:microsoft.com/office/officeart/2005/8/layout/matrix2"/>
    <dgm:cxn modelId="{280C6B99-BF44-41B1-BCFB-357EC7644BB5}" srcId="{BAC6967E-60E9-4C94-81B6-A27A71EE38A3}" destId="{99C8CE6B-5754-4603-8622-F0DF76A9E9D4}" srcOrd="3" destOrd="0" parTransId="{3DAB3EFE-F86F-453E-B36B-72DDAA6251E8}" sibTransId="{5309C537-9877-4C5C-8944-24B1D081C2FD}"/>
    <dgm:cxn modelId="{6AFAFB9B-53DF-485B-B311-6661775E5379}" type="presOf" srcId="{7DC9C4A9-28D2-4B80-B928-C48C7CF86FF3}" destId="{39A8FE02-77A2-42A9-95B7-D5610DDAE7EA}" srcOrd="0" destOrd="2" presId="urn:microsoft.com/office/officeart/2005/8/layout/matrix2"/>
    <dgm:cxn modelId="{2FD49DA0-1BAE-4A55-8F54-2145DACB55B4}" srcId="{BAC6967E-60E9-4C94-81B6-A27A71EE38A3}" destId="{C0B103E7-38C4-4831-81E2-38430B8B99B1}" srcOrd="5" destOrd="0" parTransId="{84820BE6-7E95-4AD9-807F-006355773F58}" sibTransId="{997A1030-831C-4C76-BDBA-BD924E85E49F}"/>
    <dgm:cxn modelId="{D87A58AA-5161-44C3-8007-71D56505DCB4}" srcId="{31769C98-46A9-4929-9485-B22E0F0B710E}" destId="{10D96770-BCB9-4320-AB88-DD7DD86291EF}" srcOrd="1" destOrd="0" parTransId="{2A97AE88-93A1-4117-8738-E66A893FAAB5}" sibTransId="{F7192EBA-38F9-4C06-B110-E99A98EC9944}"/>
    <dgm:cxn modelId="{85BF38AC-1AEB-47B7-8D05-9D71FF77FC2C}" srcId="{31769C98-46A9-4929-9485-B22E0F0B710E}" destId="{EFE6BD9B-97D6-4320-A7C2-089795A1A2C1}" srcOrd="3" destOrd="0" parTransId="{6D7252EF-9B54-46DC-8C1B-5C2DA25F8D18}" sibTransId="{DD004D95-D839-45BF-AABB-0D0376B26A72}"/>
    <dgm:cxn modelId="{64CE17B8-E0A2-461F-BB2C-673274B17D6C}" srcId="{BAC6967E-60E9-4C94-81B6-A27A71EE38A3}" destId="{9FFDBD27-8C47-44FC-8819-89AC786CDFDF}" srcOrd="0" destOrd="0" parTransId="{F8C38F4C-2817-4E2F-9EFD-00D5BDFB209B}" sibTransId="{5B6C9A93-E2E3-46C7-A6F6-75EC5DA845CF}"/>
    <dgm:cxn modelId="{A74FFDB8-590F-4781-80B5-925430F96847}" srcId="{F7C4D7DB-57D5-4B5D-8BB9-B1535667B035}" destId="{FF6314F8-4397-4876-A266-8791F55AAE46}" srcOrd="0" destOrd="0" parTransId="{7D19D883-25F6-4EF4-84D8-B22A5FDC8C31}" sibTransId="{BF6094E7-03DC-4D05-B569-9CD54BA1A184}"/>
    <dgm:cxn modelId="{8DE304BE-BB64-4DC4-82BA-1BDA30E476B5}" type="presOf" srcId="{842F1592-AA4D-4201-BE17-2BCBFF144EC5}" destId="{23173343-BF49-4B9D-82EC-E3F92B56410F}" srcOrd="0" destOrd="3" presId="urn:microsoft.com/office/officeart/2005/8/layout/matrix2"/>
    <dgm:cxn modelId="{3D5D23C2-CAE4-4351-AE0F-AD745AD1732C}" srcId="{FF6314F8-4397-4876-A266-8791F55AAE46}" destId="{E6568C82-F9BF-4446-95BA-1668AC67D755}" srcOrd="2" destOrd="0" parTransId="{339517E4-FBAB-4BFC-B404-AF2FB3D98C32}" sibTransId="{E57157AA-0C6E-4FAA-8E15-578B0F935276}"/>
    <dgm:cxn modelId="{270EA0C6-E9C4-420C-868E-3D18347133E7}" srcId="{BAC6967E-60E9-4C94-81B6-A27A71EE38A3}" destId="{59D32D73-5181-454C-913E-44F937247F77}" srcOrd="4" destOrd="0" parTransId="{463EE416-E19F-473C-BCB8-58A762B7072E}" sibTransId="{F32D4ED3-268E-4C2C-B333-471B170AA7DD}"/>
    <dgm:cxn modelId="{AD4DF2C6-0EC6-4683-960E-906B8AAF9812}" srcId="{D13948DC-CB36-4BE6-8532-C7C9B38DD9F2}" destId="{4D6B8557-86FD-4B63-AAA4-D815269CE65D}" srcOrd="0" destOrd="0" parTransId="{2BD88967-85FB-4D3E-B099-047A380279D5}" sibTransId="{8FF2EB55-E776-439C-AF8F-B1B980DC810F}"/>
    <dgm:cxn modelId="{5955BDC8-4490-4F1A-A609-CF11E45C2F6F}" type="presOf" srcId="{7DBBDDC6-3142-44A5-81D4-70369E95ED2C}" destId="{D4089D20-D296-46D5-939B-36AF37AA9D75}" srcOrd="0" destOrd="2" presId="urn:microsoft.com/office/officeart/2005/8/layout/matrix2"/>
    <dgm:cxn modelId="{F8ACCBC8-117C-4C90-9A75-614827DCE265}" srcId="{BAC6967E-60E9-4C94-81B6-A27A71EE38A3}" destId="{7DC9C4A9-28D2-4B80-B928-C48C7CF86FF3}" srcOrd="1" destOrd="0" parTransId="{9038F452-9CDF-4306-B685-25F53E2A0692}" sibTransId="{DDA898FA-C9D7-4070-A999-41016D080808}"/>
    <dgm:cxn modelId="{D109D3C9-D674-42F4-A07D-84C24018E3D6}" srcId="{31769C98-46A9-4929-9485-B22E0F0B710E}" destId="{262890A4-7FFE-4109-89BC-A01450935BFA}" srcOrd="2" destOrd="0" parTransId="{B6B13067-E204-435C-A74E-0BECFFF803FE}" sibTransId="{C1077CB3-CAD1-4BC0-9091-A508CB5530EC}"/>
    <dgm:cxn modelId="{673591CC-8348-4231-B034-6637F8183387}" srcId="{31769C98-46A9-4929-9485-B22E0F0B710E}" destId="{2D77C097-B467-466F-84F1-9C3957B40224}" srcOrd="0" destOrd="0" parTransId="{B28B73BC-CDB0-4929-BFFC-66D36E7AA105}" sibTransId="{80825567-F4AA-40B7-A935-F62365C8B6CD}"/>
    <dgm:cxn modelId="{D26F17CF-1AD1-4640-9E95-C7835083551B}" srcId="{03ADDBCE-A31A-4150-BF7F-7EBB7376EEB1}" destId="{F7C4D7DB-57D5-4B5D-8BB9-B1535667B035}" srcOrd="2" destOrd="0" parTransId="{0EA15006-4921-45BB-889D-3252866E9A22}" sibTransId="{5E2FA131-8E41-423E-9F25-2E6D03E5AF3E}"/>
    <dgm:cxn modelId="{08735ED3-ADDA-44AF-B994-09A6C3D2B1A2}" type="presOf" srcId="{775B4702-D000-48C7-8F1F-BFA4A7CBF862}" destId="{23173343-BF49-4B9D-82EC-E3F92B56410F}" srcOrd="0" destOrd="2" presId="urn:microsoft.com/office/officeart/2005/8/layout/matrix2"/>
    <dgm:cxn modelId="{7F91BADA-1C54-4E51-A1E2-91C7B8402657}" type="presOf" srcId="{FF6314F8-4397-4876-A266-8791F55AAE46}" destId="{23173343-BF49-4B9D-82EC-E3F92B56410F}" srcOrd="0" destOrd="1" presId="urn:microsoft.com/office/officeart/2005/8/layout/matrix2"/>
    <dgm:cxn modelId="{F2472DE2-326D-4CE1-987E-FA1948731217}" type="presOf" srcId="{1B2E8774-B002-4245-93BC-48754BC59EE0}" destId="{D4089D20-D296-46D5-939B-36AF37AA9D75}" srcOrd="0" destOrd="3" presId="urn:microsoft.com/office/officeart/2005/8/layout/matrix2"/>
    <dgm:cxn modelId="{ACDF70E4-131B-4258-BEE1-CB57854B340A}" type="presOf" srcId="{4D6B8557-86FD-4B63-AAA4-D815269CE65D}" destId="{D4089D20-D296-46D5-939B-36AF37AA9D75}" srcOrd="0" destOrd="1" presId="urn:microsoft.com/office/officeart/2005/8/layout/matrix2"/>
    <dgm:cxn modelId="{9192DDF5-936E-4A91-8326-9F5AC1FFAF72}" type="presOf" srcId="{BAC6967E-60E9-4C94-81B6-A27A71EE38A3}" destId="{39A8FE02-77A2-42A9-95B7-D5610DDAE7EA}" srcOrd="0" destOrd="0" presId="urn:microsoft.com/office/officeart/2005/8/layout/matrix2"/>
    <dgm:cxn modelId="{805086FC-0E98-4E97-A27B-5DF87C7804FD}" type="presOf" srcId="{03ADDBCE-A31A-4150-BF7F-7EBB7376EEB1}" destId="{4DD73475-6DF4-4B1F-BEB5-9F1AEC20CF5B}" srcOrd="0" destOrd="0" presId="urn:microsoft.com/office/officeart/2005/8/layout/matrix2"/>
    <dgm:cxn modelId="{B89C45FE-222F-4C4F-95C3-DFD9811B8909}" srcId="{03ADDBCE-A31A-4150-BF7F-7EBB7376EEB1}" destId="{D13948DC-CB36-4BE6-8532-C7C9B38DD9F2}" srcOrd="0" destOrd="0" parTransId="{C8CB59CC-6FEF-435D-81B9-19701C43276B}" sibTransId="{FFA7F57B-7AA7-4E78-A268-67CB5C8D4FA1}"/>
    <dgm:cxn modelId="{F9819BFE-9D5E-4F79-9900-4817AABDBF27}" srcId="{FF6314F8-4397-4876-A266-8791F55AAE46}" destId="{775B4702-D000-48C7-8F1F-BFA4A7CBF862}" srcOrd="0" destOrd="0" parTransId="{C3F8A152-B94C-4BB9-A767-E42E40825AA9}" sibTransId="{192C9B58-3B01-450E-8E4D-66B976280DE5}"/>
    <dgm:cxn modelId="{1352BDFF-349C-4B9D-B23C-194E7E9F464C}" srcId="{BAC6967E-60E9-4C94-81B6-A27A71EE38A3}" destId="{38978FDA-8785-4FCD-9180-D85ECFD89203}" srcOrd="2" destOrd="0" parTransId="{8F86FE3A-69C5-4ECA-AFC7-15F89F53C042}" sibTransId="{34C26867-E561-44C6-9DDF-354FAC3F55D7}"/>
    <dgm:cxn modelId="{A5F39B15-618E-4320-AB51-CDDE019F6513}" type="presParOf" srcId="{4DD73475-6DF4-4B1F-BEB5-9F1AEC20CF5B}" destId="{52B1A1DA-1E1F-4949-92D6-E1C21ABE2CA3}" srcOrd="0" destOrd="0" presId="urn:microsoft.com/office/officeart/2005/8/layout/matrix2"/>
    <dgm:cxn modelId="{5C65D590-8A51-4A98-A765-2918832C8EFF}" type="presParOf" srcId="{4DD73475-6DF4-4B1F-BEB5-9F1AEC20CF5B}" destId="{D4089D20-D296-46D5-939B-36AF37AA9D75}" srcOrd="1" destOrd="0" presId="urn:microsoft.com/office/officeart/2005/8/layout/matrix2"/>
    <dgm:cxn modelId="{2E09DF6E-7F27-490F-978D-AC01F7656A46}" type="presParOf" srcId="{4DD73475-6DF4-4B1F-BEB5-9F1AEC20CF5B}" destId="{39A8FE02-77A2-42A9-95B7-D5610DDAE7EA}" srcOrd="2" destOrd="0" presId="urn:microsoft.com/office/officeart/2005/8/layout/matrix2"/>
    <dgm:cxn modelId="{54A235F2-09FD-444B-9485-00EC80B4CFE8}" type="presParOf" srcId="{4DD73475-6DF4-4B1F-BEB5-9F1AEC20CF5B}" destId="{23173343-BF49-4B9D-82EC-E3F92B56410F}" srcOrd="3" destOrd="0" presId="urn:microsoft.com/office/officeart/2005/8/layout/matrix2"/>
    <dgm:cxn modelId="{B5F702EF-7FDB-4A88-925D-4EE72F465343}" type="presParOf" srcId="{4DD73475-6DF4-4B1F-BEB5-9F1AEC20CF5B}" destId="{B1A4AFEF-FDE9-491D-9BF9-7BDDF6F7B230}" srcOrd="4" destOrd="0" presId="urn:microsoft.com/office/officeart/2005/8/layout/matrix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2BF38-A583-4BBD-83E4-52F8016DAF7D}">
      <dsp:nvSpPr>
        <dsp:cNvPr id="0" name=""/>
        <dsp:cNvSpPr/>
      </dsp:nvSpPr>
      <dsp:spPr>
        <a:xfrm>
          <a:off x="5501997" y="4104661"/>
          <a:ext cx="1188004" cy="1188004"/>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Poverty Resilience</a:t>
          </a:r>
        </a:p>
      </dsp:txBody>
      <dsp:txXfrm>
        <a:off x="5675976" y="4278640"/>
        <a:ext cx="840046" cy="840046"/>
      </dsp:txXfrm>
    </dsp:sp>
    <dsp:sp modelId="{DEB68087-7374-40C6-B27D-2A292D30BFA4}">
      <dsp:nvSpPr>
        <dsp:cNvPr id="0" name=""/>
        <dsp:cNvSpPr/>
      </dsp:nvSpPr>
      <dsp:spPr>
        <a:xfrm rot="10800000">
          <a:off x="1701558" y="4542453"/>
          <a:ext cx="3591415" cy="312419"/>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11C008-0FC3-41AC-8620-9F2BA9FF4C3B}">
      <dsp:nvSpPr>
        <dsp:cNvPr id="0" name=""/>
        <dsp:cNvSpPr/>
      </dsp:nvSpPr>
      <dsp:spPr>
        <a:xfrm>
          <a:off x="1251559" y="4356663"/>
          <a:ext cx="899996" cy="683999"/>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Access to Financial Advice &amp; Support</a:t>
          </a:r>
        </a:p>
      </dsp:txBody>
      <dsp:txXfrm>
        <a:off x="1271593" y="4376697"/>
        <a:ext cx="859928" cy="643931"/>
      </dsp:txXfrm>
    </dsp:sp>
    <dsp:sp modelId="{D78E0A06-A4CF-4C7C-96B3-B7322E2C8FF5}">
      <dsp:nvSpPr>
        <dsp:cNvPr id="0" name=""/>
        <dsp:cNvSpPr/>
      </dsp:nvSpPr>
      <dsp:spPr>
        <a:xfrm rot="11571429">
          <a:off x="1766713" y="3964181"/>
          <a:ext cx="3591415" cy="312419"/>
        </a:xfrm>
        <a:prstGeom prst="leftArrow">
          <a:avLst>
            <a:gd name="adj1" fmla="val 60000"/>
            <a:gd name="adj2" fmla="val 50000"/>
          </a:avLst>
        </a:prstGeom>
        <a:solidFill>
          <a:schemeClr val="accent5">
            <a:hueOff val="-868011"/>
            <a:satOff val="-59"/>
            <a:lumOff val="14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21D860-0D01-41EE-A665-BA024E3ADD73}">
      <dsp:nvSpPr>
        <dsp:cNvPr id="0" name=""/>
        <dsp:cNvSpPr/>
      </dsp:nvSpPr>
      <dsp:spPr>
        <a:xfrm>
          <a:off x="1361737" y="3378808"/>
          <a:ext cx="899996" cy="683999"/>
        </a:xfrm>
        <a:prstGeom prst="roundRect">
          <a:avLst>
            <a:gd name="adj" fmla="val 10000"/>
          </a:avLst>
        </a:prstGeom>
        <a:solidFill>
          <a:schemeClr val="accent5">
            <a:hueOff val="-868011"/>
            <a:satOff val="-59"/>
            <a:lumOff val="14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Income Maximisation &amp; Financial Inclusion</a:t>
          </a:r>
        </a:p>
      </dsp:txBody>
      <dsp:txXfrm>
        <a:off x="1381771" y="3398842"/>
        <a:ext cx="859928" cy="643931"/>
      </dsp:txXfrm>
    </dsp:sp>
    <dsp:sp modelId="{252AA1A4-8E90-4D01-B421-9EBA36D21BA7}">
      <dsp:nvSpPr>
        <dsp:cNvPr id="0" name=""/>
        <dsp:cNvSpPr/>
      </dsp:nvSpPr>
      <dsp:spPr>
        <a:xfrm rot="12342857">
          <a:off x="1958913" y="3414905"/>
          <a:ext cx="3591415" cy="312419"/>
        </a:xfrm>
        <a:prstGeom prst="leftArrow">
          <a:avLst>
            <a:gd name="adj1" fmla="val 60000"/>
            <a:gd name="adj2" fmla="val 50000"/>
          </a:avLst>
        </a:prstGeom>
        <a:solidFill>
          <a:schemeClr val="accent5">
            <a:hueOff val="-1736021"/>
            <a:satOff val="-118"/>
            <a:lumOff val="28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AA712D-7B17-4309-A0DD-3EB104FD275A}">
      <dsp:nvSpPr>
        <dsp:cNvPr id="0" name=""/>
        <dsp:cNvSpPr/>
      </dsp:nvSpPr>
      <dsp:spPr>
        <a:xfrm>
          <a:off x="1686746" y="2449986"/>
          <a:ext cx="899996" cy="683999"/>
        </a:xfrm>
        <a:prstGeom prst="roundRect">
          <a:avLst>
            <a:gd name="adj" fmla="val 10000"/>
          </a:avLst>
        </a:prstGeom>
        <a:solidFill>
          <a:schemeClr val="accent5">
            <a:hueOff val="-1736021"/>
            <a:satOff val="-118"/>
            <a:lumOff val="2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Debt &amp; Budgeting Support</a:t>
          </a:r>
        </a:p>
      </dsp:txBody>
      <dsp:txXfrm>
        <a:off x="1706780" y="2470020"/>
        <a:ext cx="859928" cy="643931"/>
      </dsp:txXfrm>
    </dsp:sp>
    <dsp:sp modelId="{C3AB4847-9BD8-4D46-BC75-7F9DF2D05B57}">
      <dsp:nvSpPr>
        <dsp:cNvPr id="0" name=""/>
        <dsp:cNvSpPr/>
      </dsp:nvSpPr>
      <dsp:spPr>
        <a:xfrm rot="13114286">
          <a:off x="2268520" y="2922169"/>
          <a:ext cx="3591415" cy="312419"/>
        </a:xfrm>
        <a:prstGeom prst="leftArrow">
          <a:avLst>
            <a:gd name="adj1" fmla="val 60000"/>
            <a:gd name="adj2" fmla="val 50000"/>
          </a:avLst>
        </a:prstGeom>
        <a:solidFill>
          <a:schemeClr val="accent5">
            <a:hueOff val="-2604032"/>
            <a:satOff val="-177"/>
            <a:lumOff val="42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40D8C4-1EED-4407-907D-16D15AE864F1}">
      <dsp:nvSpPr>
        <dsp:cNvPr id="0" name=""/>
        <dsp:cNvSpPr/>
      </dsp:nvSpPr>
      <dsp:spPr>
        <a:xfrm>
          <a:off x="2210288" y="1616774"/>
          <a:ext cx="899996" cy="683999"/>
        </a:xfrm>
        <a:prstGeom prst="roundRect">
          <a:avLst>
            <a:gd name="adj" fmla="val 10000"/>
          </a:avLst>
        </a:prstGeom>
        <a:solidFill>
          <a:schemeClr val="accent5">
            <a:hueOff val="-2604032"/>
            <a:satOff val="-177"/>
            <a:lumOff val="42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Access to Affordable, Quality Housing</a:t>
          </a:r>
        </a:p>
      </dsp:txBody>
      <dsp:txXfrm>
        <a:off x="2230322" y="1636808"/>
        <a:ext cx="859928" cy="643931"/>
      </dsp:txXfrm>
    </dsp:sp>
    <dsp:sp modelId="{C12AB55A-B83A-4DB3-B6E1-BD0DA8F4387D}">
      <dsp:nvSpPr>
        <dsp:cNvPr id="0" name=""/>
        <dsp:cNvSpPr/>
      </dsp:nvSpPr>
      <dsp:spPr>
        <a:xfrm rot="13885714">
          <a:off x="2680008" y="2510681"/>
          <a:ext cx="3591415" cy="312419"/>
        </a:xfrm>
        <a:prstGeom prst="leftArrow">
          <a:avLst>
            <a:gd name="adj1" fmla="val 60000"/>
            <a:gd name="adj2" fmla="val 50000"/>
          </a:avLst>
        </a:prstGeom>
        <a:solidFill>
          <a:schemeClr val="accent5">
            <a:hueOff val="-3472043"/>
            <a:satOff val="-236"/>
            <a:lumOff val="56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48B5BC-CC2D-4782-AC91-5DCC84FBC2C3}">
      <dsp:nvSpPr>
        <dsp:cNvPr id="0" name=""/>
        <dsp:cNvSpPr/>
      </dsp:nvSpPr>
      <dsp:spPr>
        <a:xfrm>
          <a:off x="2906111" y="920950"/>
          <a:ext cx="899996" cy="683999"/>
        </a:xfrm>
        <a:prstGeom prst="roundRect">
          <a:avLst>
            <a:gd name="adj" fmla="val 10000"/>
          </a:avLst>
        </a:prstGeom>
        <a:solidFill>
          <a:schemeClr val="accent5">
            <a:hueOff val="-3472043"/>
            <a:satOff val="-236"/>
            <a:lumOff val="5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Tenancy Sustainment</a:t>
          </a:r>
        </a:p>
      </dsp:txBody>
      <dsp:txXfrm>
        <a:off x="2926145" y="940984"/>
        <a:ext cx="859928" cy="643931"/>
      </dsp:txXfrm>
    </dsp:sp>
    <dsp:sp modelId="{9F37C443-8F3B-4C15-9E4C-564CDF2ABD1B}">
      <dsp:nvSpPr>
        <dsp:cNvPr id="0" name=""/>
        <dsp:cNvSpPr/>
      </dsp:nvSpPr>
      <dsp:spPr>
        <a:xfrm rot="14657143">
          <a:off x="3172743" y="2201075"/>
          <a:ext cx="3591415" cy="312419"/>
        </a:xfrm>
        <a:prstGeom prst="leftArrow">
          <a:avLst>
            <a:gd name="adj1" fmla="val 60000"/>
            <a:gd name="adj2" fmla="val 50000"/>
          </a:avLst>
        </a:prstGeom>
        <a:solidFill>
          <a:schemeClr val="accent5">
            <a:hueOff val="-4340054"/>
            <a:satOff val="-295"/>
            <a:lumOff val="70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9A5F3F-C7B4-45B7-8C12-FD84916DA9B8}">
      <dsp:nvSpPr>
        <dsp:cNvPr id="0" name=""/>
        <dsp:cNvSpPr/>
      </dsp:nvSpPr>
      <dsp:spPr>
        <a:xfrm>
          <a:off x="3739324" y="397408"/>
          <a:ext cx="899996" cy="683999"/>
        </a:xfrm>
        <a:prstGeom prst="roundRect">
          <a:avLst>
            <a:gd name="adj" fmla="val 10000"/>
          </a:avLst>
        </a:prstGeom>
        <a:solidFill>
          <a:schemeClr val="accent5">
            <a:hueOff val="-4340054"/>
            <a:satOff val="-295"/>
            <a:lumOff val="70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Access to Affordable, Nutritional Food</a:t>
          </a:r>
        </a:p>
      </dsp:txBody>
      <dsp:txXfrm>
        <a:off x="3759358" y="417442"/>
        <a:ext cx="859928" cy="643931"/>
      </dsp:txXfrm>
    </dsp:sp>
    <dsp:sp modelId="{0A08E3EC-9506-4ABE-9894-1C05347013FB}">
      <dsp:nvSpPr>
        <dsp:cNvPr id="0" name=""/>
        <dsp:cNvSpPr/>
      </dsp:nvSpPr>
      <dsp:spPr>
        <a:xfrm rot="15428571">
          <a:off x="3722019" y="2008875"/>
          <a:ext cx="3591415" cy="312419"/>
        </a:xfrm>
        <a:prstGeom prst="leftArrow">
          <a:avLst>
            <a:gd name="adj1" fmla="val 60000"/>
            <a:gd name="adj2" fmla="val 50000"/>
          </a:avLst>
        </a:prstGeom>
        <a:solidFill>
          <a:schemeClr val="accent5">
            <a:hueOff val="-5208064"/>
            <a:satOff val="-354"/>
            <a:lumOff val="84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A8385E-C00C-429C-BD1E-A0006FAE4BC0}">
      <dsp:nvSpPr>
        <dsp:cNvPr id="0" name=""/>
        <dsp:cNvSpPr/>
      </dsp:nvSpPr>
      <dsp:spPr>
        <a:xfrm>
          <a:off x="4668146" y="72399"/>
          <a:ext cx="899996" cy="683999"/>
        </a:xfrm>
        <a:prstGeom prst="roundRect">
          <a:avLst>
            <a:gd name="adj" fmla="val 10000"/>
          </a:avLst>
        </a:prstGeom>
        <a:solidFill>
          <a:schemeClr val="accent5">
            <a:hueOff val="-5208064"/>
            <a:satOff val="-354"/>
            <a:lumOff val="84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Energy / Utility Support &amp; Advice</a:t>
          </a:r>
        </a:p>
      </dsp:txBody>
      <dsp:txXfrm>
        <a:off x="4688180" y="92433"/>
        <a:ext cx="859928" cy="643931"/>
      </dsp:txXfrm>
    </dsp:sp>
    <dsp:sp modelId="{7F8D3A18-930A-4DD0-9167-F82CF5088C84}">
      <dsp:nvSpPr>
        <dsp:cNvPr id="0" name=""/>
        <dsp:cNvSpPr/>
      </dsp:nvSpPr>
      <dsp:spPr>
        <a:xfrm rot="16200000">
          <a:off x="4300292" y="1943719"/>
          <a:ext cx="3591415" cy="312419"/>
        </a:xfrm>
        <a:prstGeom prst="leftArrow">
          <a:avLst>
            <a:gd name="adj1" fmla="val 60000"/>
            <a:gd name="adj2" fmla="val 50000"/>
          </a:avLst>
        </a:prstGeom>
        <a:solidFill>
          <a:schemeClr val="accent5">
            <a:hueOff val="-6076075"/>
            <a:satOff val="-413"/>
            <a:lumOff val="9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401154-048D-4AFF-A963-6453B3F6215D}">
      <dsp:nvSpPr>
        <dsp:cNvPr id="0" name=""/>
        <dsp:cNvSpPr/>
      </dsp:nvSpPr>
      <dsp:spPr>
        <a:xfrm>
          <a:off x="5646001" y="-37778"/>
          <a:ext cx="899996" cy="683999"/>
        </a:xfrm>
        <a:prstGeom prst="roundRect">
          <a:avLst>
            <a:gd name="adj" fmla="val 10000"/>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Access to Affordable Childcare</a:t>
          </a:r>
        </a:p>
      </dsp:txBody>
      <dsp:txXfrm>
        <a:off x="5666035" y="-17744"/>
        <a:ext cx="859928" cy="643931"/>
      </dsp:txXfrm>
    </dsp:sp>
    <dsp:sp modelId="{3ACD95AF-E038-4959-B3DE-63215002CB75}">
      <dsp:nvSpPr>
        <dsp:cNvPr id="0" name=""/>
        <dsp:cNvSpPr/>
      </dsp:nvSpPr>
      <dsp:spPr>
        <a:xfrm rot="16971429">
          <a:off x="4878565" y="2008875"/>
          <a:ext cx="3591415" cy="312419"/>
        </a:xfrm>
        <a:prstGeom prst="leftArrow">
          <a:avLst>
            <a:gd name="adj1" fmla="val 60000"/>
            <a:gd name="adj2" fmla="val 50000"/>
          </a:avLst>
        </a:prstGeom>
        <a:solidFill>
          <a:schemeClr val="accent5">
            <a:hueOff val="-6944086"/>
            <a:satOff val="-472"/>
            <a:lumOff val="11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C0E75D-548C-4C9D-B05A-9B21EFEC52E0}">
      <dsp:nvSpPr>
        <dsp:cNvPr id="0" name=""/>
        <dsp:cNvSpPr/>
      </dsp:nvSpPr>
      <dsp:spPr>
        <a:xfrm>
          <a:off x="6623856" y="72399"/>
          <a:ext cx="899996" cy="683999"/>
        </a:xfrm>
        <a:prstGeom prst="roundRect">
          <a:avLst>
            <a:gd name="adj" fmla="val 10000"/>
          </a:avLst>
        </a:prstGeom>
        <a:solidFill>
          <a:schemeClr val="accent5">
            <a:hueOff val="-6944086"/>
            <a:satOff val="-472"/>
            <a:lumOff val="11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Strengthened Education &amp; Skills</a:t>
          </a:r>
        </a:p>
      </dsp:txBody>
      <dsp:txXfrm>
        <a:off x="6643890" y="92433"/>
        <a:ext cx="859928" cy="643931"/>
      </dsp:txXfrm>
    </dsp:sp>
    <dsp:sp modelId="{0F526510-27FE-4369-ABA3-CE622F0FDC13}">
      <dsp:nvSpPr>
        <dsp:cNvPr id="0" name=""/>
        <dsp:cNvSpPr/>
      </dsp:nvSpPr>
      <dsp:spPr>
        <a:xfrm rot="17742857">
          <a:off x="5427840" y="2201075"/>
          <a:ext cx="3591415" cy="312419"/>
        </a:xfrm>
        <a:prstGeom prst="leftArrow">
          <a:avLst>
            <a:gd name="adj1" fmla="val 60000"/>
            <a:gd name="adj2" fmla="val 50000"/>
          </a:avLst>
        </a:prstGeom>
        <a:solidFill>
          <a:schemeClr val="accent5">
            <a:hueOff val="-7812096"/>
            <a:satOff val="-531"/>
            <a:lumOff val="12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7F751E-06FD-43EE-A096-2A978916A504}">
      <dsp:nvSpPr>
        <dsp:cNvPr id="0" name=""/>
        <dsp:cNvSpPr/>
      </dsp:nvSpPr>
      <dsp:spPr>
        <a:xfrm>
          <a:off x="7552678" y="397408"/>
          <a:ext cx="899996" cy="683999"/>
        </a:xfrm>
        <a:prstGeom prst="roundRect">
          <a:avLst>
            <a:gd name="adj" fmla="val 10000"/>
          </a:avLst>
        </a:prstGeom>
        <a:solidFill>
          <a:schemeClr val="accent5">
            <a:hueOff val="-7812096"/>
            <a:satOff val="-531"/>
            <a:lumOff val="12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Employability Programmes</a:t>
          </a:r>
        </a:p>
      </dsp:txBody>
      <dsp:txXfrm>
        <a:off x="7572712" y="417442"/>
        <a:ext cx="859928" cy="643931"/>
      </dsp:txXfrm>
    </dsp:sp>
    <dsp:sp modelId="{81541B14-432D-42EF-AB0D-96440EAE82D7}">
      <dsp:nvSpPr>
        <dsp:cNvPr id="0" name=""/>
        <dsp:cNvSpPr/>
      </dsp:nvSpPr>
      <dsp:spPr>
        <a:xfrm rot="18514286">
          <a:off x="5920576" y="2510681"/>
          <a:ext cx="3591415" cy="312419"/>
        </a:xfrm>
        <a:prstGeom prst="leftArrow">
          <a:avLst>
            <a:gd name="adj1" fmla="val 60000"/>
            <a:gd name="adj2" fmla="val 50000"/>
          </a:avLst>
        </a:prstGeom>
        <a:solidFill>
          <a:schemeClr val="accent5">
            <a:hueOff val="-8680107"/>
            <a:satOff val="-590"/>
            <a:lumOff val="140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C71D3D-494A-4247-8F57-03D6EE764F3A}">
      <dsp:nvSpPr>
        <dsp:cNvPr id="0" name=""/>
        <dsp:cNvSpPr/>
      </dsp:nvSpPr>
      <dsp:spPr>
        <a:xfrm>
          <a:off x="8385891" y="920950"/>
          <a:ext cx="899996" cy="683999"/>
        </a:xfrm>
        <a:prstGeom prst="roundRect">
          <a:avLst>
            <a:gd name="adj" fmla="val 10000"/>
          </a:avLst>
        </a:prstGeom>
        <a:solidFill>
          <a:schemeClr val="accent5">
            <a:hueOff val="-8680107"/>
            <a:satOff val="-590"/>
            <a:lumOff val="140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Living Wage Employment</a:t>
          </a:r>
        </a:p>
      </dsp:txBody>
      <dsp:txXfrm>
        <a:off x="8405925" y="940984"/>
        <a:ext cx="859928" cy="643931"/>
      </dsp:txXfrm>
    </dsp:sp>
    <dsp:sp modelId="{320ACD79-2C5D-46BB-8F7D-0C5F3FBD1198}">
      <dsp:nvSpPr>
        <dsp:cNvPr id="0" name=""/>
        <dsp:cNvSpPr/>
      </dsp:nvSpPr>
      <dsp:spPr>
        <a:xfrm rot="19285714">
          <a:off x="6332064" y="2922169"/>
          <a:ext cx="3591415" cy="312419"/>
        </a:xfrm>
        <a:prstGeom prst="leftArrow">
          <a:avLst>
            <a:gd name="adj1" fmla="val 60000"/>
            <a:gd name="adj2" fmla="val 50000"/>
          </a:avLst>
        </a:prstGeom>
        <a:solidFill>
          <a:schemeClr val="accent5">
            <a:hueOff val="-9548117"/>
            <a:satOff val="-649"/>
            <a:lumOff val="15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581BE-C9A4-44E9-8C65-5EB7B98D69B9}">
      <dsp:nvSpPr>
        <dsp:cNvPr id="0" name=""/>
        <dsp:cNvSpPr/>
      </dsp:nvSpPr>
      <dsp:spPr>
        <a:xfrm>
          <a:off x="9081714" y="1616774"/>
          <a:ext cx="899996" cy="683999"/>
        </a:xfrm>
        <a:prstGeom prst="roundRect">
          <a:avLst>
            <a:gd name="adj" fmla="val 10000"/>
          </a:avLst>
        </a:prstGeom>
        <a:solidFill>
          <a:schemeClr val="accent5">
            <a:hueOff val="-9548117"/>
            <a:satOff val="-649"/>
            <a:lumOff val="1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Transport Access</a:t>
          </a:r>
        </a:p>
      </dsp:txBody>
      <dsp:txXfrm>
        <a:off x="9101748" y="1636808"/>
        <a:ext cx="859928" cy="643931"/>
      </dsp:txXfrm>
    </dsp:sp>
    <dsp:sp modelId="{FDFB4CC4-762D-44E5-949F-DE17A0CDF9AE}">
      <dsp:nvSpPr>
        <dsp:cNvPr id="0" name=""/>
        <dsp:cNvSpPr/>
      </dsp:nvSpPr>
      <dsp:spPr>
        <a:xfrm rot="20057143">
          <a:off x="6641671" y="3414905"/>
          <a:ext cx="3591415" cy="312419"/>
        </a:xfrm>
        <a:prstGeom prst="leftArrow">
          <a:avLst>
            <a:gd name="adj1" fmla="val 60000"/>
            <a:gd name="adj2" fmla="val 50000"/>
          </a:avLst>
        </a:prstGeom>
        <a:solidFill>
          <a:schemeClr val="accent5">
            <a:hueOff val="-10416129"/>
            <a:satOff val="-708"/>
            <a:lumOff val="16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80CE9C-0328-48B1-83E8-0721F918FD0E}">
      <dsp:nvSpPr>
        <dsp:cNvPr id="0" name=""/>
        <dsp:cNvSpPr/>
      </dsp:nvSpPr>
      <dsp:spPr>
        <a:xfrm>
          <a:off x="9605256" y="2449986"/>
          <a:ext cx="899996" cy="683999"/>
        </a:xfrm>
        <a:prstGeom prst="roundRect">
          <a:avLst>
            <a:gd name="adj" fmla="val 10000"/>
          </a:avLst>
        </a:prstGeom>
        <a:solidFill>
          <a:schemeClr val="accent5">
            <a:hueOff val="-10416129"/>
            <a:satOff val="-708"/>
            <a:lumOff val="16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Digital Inclusion</a:t>
          </a:r>
        </a:p>
      </dsp:txBody>
      <dsp:txXfrm>
        <a:off x="9625290" y="2470020"/>
        <a:ext cx="859928" cy="643931"/>
      </dsp:txXfrm>
    </dsp:sp>
    <dsp:sp modelId="{9DFF2299-0ADD-4D8B-B54A-6F66C1D1E337}">
      <dsp:nvSpPr>
        <dsp:cNvPr id="0" name=""/>
        <dsp:cNvSpPr/>
      </dsp:nvSpPr>
      <dsp:spPr>
        <a:xfrm rot="20828571">
          <a:off x="6833870" y="3964181"/>
          <a:ext cx="3591415" cy="312419"/>
        </a:xfrm>
        <a:prstGeom prst="leftArrow">
          <a:avLst>
            <a:gd name="adj1" fmla="val 60000"/>
            <a:gd name="adj2" fmla="val 50000"/>
          </a:avLst>
        </a:prstGeom>
        <a:solidFill>
          <a:schemeClr val="accent5">
            <a:hueOff val="-11284139"/>
            <a:satOff val="-767"/>
            <a:lumOff val="18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CB2F16-E307-44B4-A846-86EC207E69C3}">
      <dsp:nvSpPr>
        <dsp:cNvPr id="0" name=""/>
        <dsp:cNvSpPr/>
      </dsp:nvSpPr>
      <dsp:spPr>
        <a:xfrm>
          <a:off x="9930265" y="3378808"/>
          <a:ext cx="899996" cy="683999"/>
        </a:xfrm>
        <a:prstGeom prst="roundRect">
          <a:avLst>
            <a:gd name="adj" fmla="val 10000"/>
          </a:avLst>
        </a:prstGeom>
        <a:solidFill>
          <a:schemeClr val="accent5">
            <a:hueOff val="-11284139"/>
            <a:satOff val="-767"/>
            <a:lumOff val="18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Community Resilience &amp; Support</a:t>
          </a:r>
        </a:p>
      </dsp:txBody>
      <dsp:txXfrm>
        <a:off x="9950299" y="3398842"/>
        <a:ext cx="859928" cy="643931"/>
      </dsp:txXfrm>
    </dsp:sp>
    <dsp:sp modelId="{EFF4DA83-7035-4F4B-8631-B03EABFCD7B0}">
      <dsp:nvSpPr>
        <dsp:cNvPr id="0" name=""/>
        <dsp:cNvSpPr/>
      </dsp:nvSpPr>
      <dsp:spPr>
        <a:xfrm>
          <a:off x="6899026" y="4542453"/>
          <a:ext cx="3591415" cy="312419"/>
        </a:xfrm>
        <a:prstGeom prst="leftArrow">
          <a:avLst>
            <a:gd name="adj1" fmla="val 60000"/>
            <a:gd name="adj2" fmla="val 50000"/>
          </a:avLst>
        </a:prstGeom>
        <a:solidFill>
          <a:schemeClr val="accent5">
            <a:hueOff val="-12152150"/>
            <a:satOff val="-82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1B0ECB-31DD-414C-AD67-0FAC0DB23574}">
      <dsp:nvSpPr>
        <dsp:cNvPr id="0" name=""/>
        <dsp:cNvSpPr/>
      </dsp:nvSpPr>
      <dsp:spPr>
        <a:xfrm>
          <a:off x="10040443" y="4356663"/>
          <a:ext cx="899996" cy="683999"/>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444500">
            <a:lnSpc>
              <a:spcPct val="90000"/>
            </a:lnSpc>
            <a:spcBef>
              <a:spcPct val="0"/>
            </a:spcBef>
            <a:spcAft>
              <a:spcPct val="35000"/>
            </a:spcAft>
            <a:buNone/>
          </a:pPr>
          <a:r>
            <a:rPr lang="en-GB" sz="1000" kern="1200" noProof="0" dirty="0"/>
            <a:t>Support with Mental Wellbeing</a:t>
          </a:r>
        </a:p>
      </dsp:txBody>
      <dsp:txXfrm>
        <a:off x="10060477" y="4376697"/>
        <a:ext cx="859928" cy="643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953AE-62E6-4B99-99A9-DB36F63F4F06}">
      <dsp:nvSpPr>
        <dsp:cNvPr id="0" name=""/>
        <dsp:cNvSpPr/>
      </dsp:nvSpPr>
      <dsp:spPr>
        <a:xfrm>
          <a:off x="0" y="230175"/>
          <a:ext cx="11079220" cy="5953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9871" tIns="291592" rIns="859871" bIns="99568" numCol="1" spcCol="1270" anchor="t" anchorCtr="0">
          <a:noAutofit/>
        </a:bodyPr>
        <a:lstStyle/>
        <a:p>
          <a:pPr marL="114300" lvl="1" indent="-114300" algn="l" defTabSz="622300">
            <a:lnSpc>
              <a:spcPct val="90000"/>
            </a:lnSpc>
            <a:spcBef>
              <a:spcPct val="0"/>
            </a:spcBef>
            <a:spcAft>
              <a:spcPct val="15000"/>
            </a:spcAft>
            <a:buNone/>
          </a:pPr>
          <a:r>
            <a:rPr lang="en-GB" sz="1400" kern="1200" noProof="0">
              <a:latin typeface="+mn-lt"/>
            </a:rPr>
            <a:t>Residents can access timely support before problems escalate.</a:t>
          </a:r>
          <a:endParaRPr lang="en-GB" sz="1400" kern="1200" dirty="0"/>
        </a:p>
      </dsp:txBody>
      <dsp:txXfrm>
        <a:off x="0" y="230175"/>
        <a:ext cx="11079220" cy="595350"/>
      </dsp:txXfrm>
    </dsp:sp>
    <dsp:sp modelId="{03720BBF-612E-4BB1-B475-4BBC36F20FEE}">
      <dsp:nvSpPr>
        <dsp:cNvPr id="0" name=""/>
        <dsp:cNvSpPr/>
      </dsp:nvSpPr>
      <dsp:spPr>
        <a:xfrm>
          <a:off x="553961" y="23535"/>
          <a:ext cx="7755454" cy="413280"/>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3138" tIns="0" rIns="293138" bIns="0" numCol="1" spcCol="1270" anchor="ctr" anchorCtr="0">
          <a:noAutofit/>
        </a:bodyPr>
        <a:lstStyle/>
        <a:p>
          <a:pPr marL="0" lvl="0" indent="0" algn="l" defTabSz="622300">
            <a:lnSpc>
              <a:spcPct val="90000"/>
            </a:lnSpc>
            <a:spcBef>
              <a:spcPct val="0"/>
            </a:spcBef>
            <a:spcAft>
              <a:spcPct val="35000"/>
            </a:spcAft>
            <a:buNone/>
          </a:pPr>
          <a:r>
            <a:rPr lang="en-US" sz="1400" b="1" u="sng" kern="1200" dirty="0">
              <a:latin typeface="+mn-lt"/>
            </a:rPr>
            <a:t>Early help, not just crisis response</a:t>
          </a:r>
          <a:endParaRPr lang="en-GB" sz="1400" kern="1200" dirty="0"/>
        </a:p>
      </dsp:txBody>
      <dsp:txXfrm>
        <a:off x="574136" y="43710"/>
        <a:ext cx="7715104" cy="372930"/>
      </dsp:txXfrm>
    </dsp:sp>
    <dsp:sp modelId="{16A6F6BA-365A-47F6-B539-C9504E5FF12B}">
      <dsp:nvSpPr>
        <dsp:cNvPr id="0" name=""/>
        <dsp:cNvSpPr/>
      </dsp:nvSpPr>
      <dsp:spPr>
        <a:xfrm>
          <a:off x="0" y="1107765"/>
          <a:ext cx="11079220" cy="5953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9871" tIns="291592" rIns="85987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noProof="0">
              <a:latin typeface="+mn-lt"/>
            </a:rPr>
            <a:t>Immediate help meets urgent need and links directly into longer-term support.</a:t>
          </a:r>
          <a:endParaRPr lang="en-GB" sz="1400" kern="1200" noProof="0" dirty="0">
            <a:latin typeface="+mn-lt"/>
          </a:endParaRPr>
        </a:p>
      </dsp:txBody>
      <dsp:txXfrm>
        <a:off x="0" y="1107765"/>
        <a:ext cx="11079220" cy="595350"/>
      </dsp:txXfrm>
    </dsp:sp>
    <dsp:sp modelId="{5679F917-B986-4C17-A5E2-37ACE833F736}">
      <dsp:nvSpPr>
        <dsp:cNvPr id="0" name=""/>
        <dsp:cNvSpPr/>
      </dsp:nvSpPr>
      <dsp:spPr>
        <a:xfrm>
          <a:off x="553961" y="901125"/>
          <a:ext cx="7755454" cy="413280"/>
        </a:xfrm>
        <a:prstGeom prst="roundRect">
          <a:avLst/>
        </a:prstGeom>
        <a:solidFill>
          <a:schemeClr val="accent2">
            <a:hueOff val="1610903"/>
            <a:satOff val="-4623"/>
            <a:lumOff val="-740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3138" tIns="0" rIns="293138" bIns="0" numCol="1" spcCol="1270" anchor="ctr" anchorCtr="0">
          <a:noAutofit/>
        </a:bodyPr>
        <a:lstStyle/>
        <a:p>
          <a:pPr marL="0" lvl="0" indent="0" algn="l" defTabSz="622300">
            <a:lnSpc>
              <a:spcPct val="90000"/>
            </a:lnSpc>
            <a:spcBef>
              <a:spcPct val="0"/>
            </a:spcBef>
            <a:spcAft>
              <a:spcPct val="35000"/>
            </a:spcAft>
            <a:buNone/>
          </a:pPr>
          <a:r>
            <a:rPr lang="en-GB" sz="1400" b="1" u="sng" kern="1200" noProof="0">
              <a:latin typeface="+mn-lt"/>
            </a:rPr>
            <a:t>Crisis Support that connects</a:t>
          </a:r>
          <a:endParaRPr lang="en-GB" sz="1400" kern="1200" noProof="0" dirty="0">
            <a:latin typeface="+mn-lt"/>
          </a:endParaRPr>
        </a:p>
      </dsp:txBody>
      <dsp:txXfrm>
        <a:off x="574136" y="921300"/>
        <a:ext cx="7715104" cy="372930"/>
      </dsp:txXfrm>
    </dsp:sp>
    <dsp:sp modelId="{596874C4-D418-4BFA-996F-AF207DC2599D}">
      <dsp:nvSpPr>
        <dsp:cNvPr id="0" name=""/>
        <dsp:cNvSpPr/>
      </dsp:nvSpPr>
      <dsp:spPr>
        <a:xfrm>
          <a:off x="0" y="1985355"/>
          <a:ext cx="11079220" cy="5953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9871" tIns="291592" rIns="85987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noProof="0">
              <a:latin typeface="+mn-lt"/>
            </a:rPr>
            <a:t>Services work together, with clear roles, pathways and referrals with no duplication.</a:t>
          </a:r>
          <a:endParaRPr lang="en-GB" sz="1400" kern="1200" noProof="0" dirty="0">
            <a:latin typeface="+mn-lt"/>
          </a:endParaRPr>
        </a:p>
      </dsp:txBody>
      <dsp:txXfrm>
        <a:off x="0" y="1985355"/>
        <a:ext cx="11079220" cy="595350"/>
      </dsp:txXfrm>
    </dsp:sp>
    <dsp:sp modelId="{F3E389AA-1594-44E7-8D06-59D3081763A3}">
      <dsp:nvSpPr>
        <dsp:cNvPr id="0" name=""/>
        <dsp:cNvSpPr/>
      </dsp:nvSpPr>
      <dsp:spPr>
        <a:xfrm>
          <a:off x="553961" y="1778715"/>
          <a:ext cx="7755454" cy="413280"/>
        </a:xfrm>
        <a:prstGeom prst="roundRect">
          <a:avLst/>
        </a:prstGeom>
        <a:solidFill>
          <a:schemeClr val="accent2">
            <a:hueOff val="3221807"/>
            <a:satOff val="-9246"/>
            <a:lumOff val="-148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3138" tIns="0" rIns="293138" bIns="0" numCol="1" spcCol="1270" anchor="ctr" anchorCtr="0">
          <a:noAutofit/>
        </a:bodyPr>
        <a:lstStyle/>
        <a:p>
          <a:pPr marL="0" lvl="0" indent="0" algn="l" defTabSz="622300">
            <a:lnSpc>
              <a:spcPct val="90000"/>
            </a:lnSpc>
            <a:spcBef>
              <a:spcPct val="0"/>
            </a:spcBef>
            <a:spcAft>
              <a:spcPct val="35000"/>
            </a:spcAft>
            <a:buNone/>
          </a:pPr>
          <a:r>
            <a:rPr lang="en-GB" sz="1400" b="1" u="sng" kern="1200" noProof="0">
              <a:latin typeface="+mn-lt"/>
            </a:rPr>
            <a:t>One </a:t>
          </a:r>
          <a:r>
            <a:rPr lang="en-GB" sz="1400" b="1" u="sng" kern="1200">
              <a:latin typeface="+mn-lt"/>
            </a:rPr>
            <a:t>j</a:t>
          </a:r>
          <a:r>
            <a:rPr lang="en-GB" sz="1400" b="1" u="sng" kern="1200" noProof="0">
              <a:latin typeface="+mn-lt"/>
            </a:rPr>
            <a:t>oined-up </a:t>
          </a:r>
          <a:r>
            <a:rPr lang="en-GB" sz="1400" b="1" u="sng" kern="1200">
              <a:latin typeface="+mn-lt"/>
            </a:rPr>
            <a:t>s</a:t>
          </a:r>
          <a:r>
            <a:rPr lang="en-GB" sz="1400" b="1" u="sng" kern="1200" noProof="0">
              <a:latin typeface="+mn-lt"/>
            </a:rPr>
            <a:t>ystem</a:t>
          </a:r>
          <a:endParaRPr lang="en-GB" sz="1400" kern="1200" noProof="0" dirty="0">
            <a:latin typeface="+mn-lt"/>
          </a:endParaRPr>
        </a:p>
      </dsp:txBody>
      <dsp:txXfrm>
        <a:off x="574136" y="1798890"/>
        <a:ext cx="7715104" cy="372930"/>
      </dsp:txXfrm>
    </dsp:sp>
    <dsp:sp modelId="{7534BB87-7564-4402-B3F8-3067E29E27C6}">
      <dsp:nvSpPr>
        <dsp:cNvPr id="0" name=""/>
        <dsp:cNvSpPr/>
      </dsp:nvSpPr>
      <dsp:spPr>
        <a:xfrm>
          <a:off x="0" y="2862945"/>
          <a:ext cx="11079220" cy="5953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9871" tIns="291592" rIns="85987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noProof="0">
              <a:latin typeface="+mn-lt"/>
            </a:rPr>
            <a:t>Support is easy to access, consistent, and built around people’s real lives and needs.</a:t>
          </a:r>
          <a:endParaRPr lang="en-GB" sz="1400" kern="1200" noProof="0" dirty="0">
            <a:latin typeface="+mn-lt"/>
          </a:endParaRPr>
        </a:p>
      </dsp:txBody>
      <dsp:txXfrm>
        <a:off x="0" y="2862945"/>
        <a:ext cx="11079220" cy="595350"/>
      </dsp:txXfrm>
    </dsp:sp>
    <dsp:sp modelId="{BD12C47C-AD27-4ABA-AFE0-59F283479533}">
      <dsp:nvSpPr>
        <dsp:cNvPr id="0" name=""/>
        <dsp:cNvSpPr/>
      </dsp:nvSpPr>
      <dsp:spPr>
        <a:xfrm>
          <a:off x="553961" y="2656305"/>
          <a:ext cx="7755454" cy="413280"/>
        </a:xfrm>
        <a:prstGeom prst="roundRect">
          <a:avLst/>
        </a:prstGeom>
        <a:solidFill>
          <a:schemeClr val="accent2">
            <a:hueOff val="4832710"/>
            <a:satOff val="-13870"/>
            <a:lumOff val="-222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3138" tIns="0" rIns="293138" bIns="0" numCol="1" spcCol="1270" anchor="ctr" anchorCtr="0">
          <a:noAutofit/>
        </a:bodyPr>
        <a:lstStyle/>
        <a:p>
          <a:pPr marL="0" lvl="0" indent="0" algn="l" defTabSz="622300">
            <a:lnSpc>
              <a:spcPct val="90000"/>
            </a:lnSpc>
            <a:spcBef>
              <a:spcPct val="0"/>
            </a:spcBef>
            <a:spcAft>
              <a:spcPct val="35000"/>
            </a:spcAft>
            <a:buNone/>
          </a:pPr>
          <a:r>
            <a:rPr lang="en-GB" sz="1400" b="1" u="sng" kern="1200" noProof="0">
              <a:latin typeface="+mn-lt"/>
            </a:rPr>
            <a:t>Simple, </a:t>
          </a:r>
          <a:r>
            <a:rPr lang="en-GB" sz="1400" b="1" u="sng" kern="1200">
              <a:latin typeface="+mn-lt"/>
            </a:rPr>
            <a:t>a</a:t>
          </a:r>
          <a:r>
            <a:rPr lang="en-GB" sz="1400" b="1" u="sng" kern="1200" noProof="0">
              <a:latin typeface="+mn-lt"/>
            </a:rPr>
            <a:t>ccessible, person-centred support</a:t>
          </a:r>
          <a:endParaRPr lang="en-GB" sz="1400" kern="1200" noProof="0" dirty="0">
            <a:latin typeface="+mn-lt"/>
          </a:endParaRPr>
        </a:p>
      </dsp:txBody>
      <dsp:txXfrm>
        <a:off x="574136" y="2676480"/>
        <a:ext cx="7715104" cy="372930"/>
      </dsp:txXfrm>
    </dsp:sp>
    <dsp:sp modelId="{EB1226F1-CC0E-4CBE-9E54-A156D18123C3}">
      <dsp:nvSpPr>
        <dsp:cNvPr id="0" name=""/>
        <dsp:cNvSpPr/>
      </dsp:nvSpPr>
      <dsp:spPr>
        <a:xfrm>
          <a:off x="0" y="3740535"/>
          <a:ext cx="11079220" cy="59535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9871" tIns="291592" rIns="859871"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noProof="0" dirty="0">
              <a:latin typeface="+mn-lt"/>
            </a:rPr>
            <a:t>Support leads to tangible improvements in financial stability.</a:t>
          </a:r>
        </a:p>
      </dsp:txBody>
      <dsp:txXfrm>
        <a:off x="0" y="3740535"/>
        <a:ext cx="11079220" cy="595350"/>
      </dsp:txXfrm>
    </dsp:sp>
    <dsp:sp modelId="{075E59F8-5B91-440D-901C-F8C1AD67F530}">
      <dsp:nvSpPr>
        <dsp:cNvPr id="0" name=""/>
        <dsp:cNvSpPr/>
      </dsp:nvSpPr>
      <dsp:spPr>
        <a:xfrm>
          <a:off x="553961" y="3533895"/>
          <a:ext cx="7755454" cy="413280"/>
        </a:xfrm>
        <a:prstGeom prst="roundRect">
          <a:avLst/>
        </a:prstGeom>
        <a:solidFill>
          <a:schemeClr val="accent2">
            <a:hueOff val="6443614"/>
            <a:satOff val="-18493"/>
            <a:lumOff val="-2960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3138" tIns="0" rIns="293138" bIns="0" numCol="1" spcCol="1270" anchor="ctr" anchorCtr="0">
          <a:noAutofit/>
        </a:bodyPr>
        <a:lstStyle/>
        <a:p>
          <a:pPr marL="0" lvl="0" indent="0" algn="l" defTabSz="622300">
            <a:lnSpc>
              <a:spcPct val="90000"/>
            </a:lnSpc>
            <a:spcBef>
              <a:spcPct val="0"/>
            </a:spcBef>
            <a:spcAft>
              <a:spcPct val="35000"/>
            </a:spcAft>
            <a:buNone/>
          </a:pPr>
          <a:r>
            <a:rPr lang="en-GB" sz="1400" b="1" u="sng" kern="1200" noProof="0" dirty="0">
              <a:latin typeface="+mn-lt"/>
            </a:rPr>
            <a:t>Real, measurable and sustainable, outcomes</a:t>
          </a:r>
          <a:endParaRPr lang="en-GB" sz="1400" kern="1200" noProof="0" dirty="0">
            <a:latin typeface="+mn-lt"/>
          </a:endParaRPr>
        </a:p>
      </dsp:txBody>
      <dsp:txXfrm>
        <a:off x="574136" y="3554070"/>
        <a:ext cx="7715104"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E0705-2F37-4632-B121-B978FAD0F006}">
      <dsp:nvSpPr>
        <dsp:cNvPr id="0" name=""/>
        <dsp:cNvSpPr/>
      </dsp:nvSpPr>
      <dsp:spPr>
        <a:xfrm>
          <a:off x="3681" y="179375"/>
          <a:ext cx="2213650" cy="545365"/>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noProof="0" dirty="0"/>
            <a:t>What we’ve already achieved</a:t>
          </a:r>
        </a:p>
      </dsp:txBody>
      <dsp:txXfrm>
        <a:off x="3681" y="179375"/>
        <a:ext cx="2213650" cy="545365"/>
      </dsp:txXfrm>
    </dsp:sp>
    <dsp:sp modelId="{8EC33D19-C5F0-436A-886C-B29E10600CA8}">
      <dsp:nvSpPr>
        <dsp:cNvPr id="0" name=""/>
        <dsp:cNvSpPr/>
      </dsp:nvSpPr>
      <dsp:spPr>
        <a:xfrm>
          <a:off x="3681" y="724741"/>
          <a:ext cx="2213650" cy="362340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noProof="0" dirty="0"/>
            <a:t>£13.9m delivered to residents through over 500,000 awards</a:t>
          </a:r>
        </a:p>
        <a:p>
          <a:pPr marL="114300" lvl="1" indent="-114300" algn="l" defTabSz="666750">
            <a:lnSpc>
              <a:spcPct val="90000"/>
            </a:lnSpc>
            <a:spcBef>
              <a:spcPct val="0"/>
            </a:spcBef>
            <a:spcAft>
              <a:spcPct val="15000"/>
            </a:spcAft>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380,000+ households supported</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Over £5m invested in VCSFE services</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Strong community offers including welcoming spaces, larders and energy support</a:t>
          </a:r>
        </a:p>
      </dsp:txBody>
      <dsp:txXfrm>
        <a:off x="3681" y="724741"/>
        <a:ext cx="2213650" cy="3623400"/>
      </dsp:txXfrm>
    </dsp:sp>
    <dsp:sp modelId="{E5256ACD-5D98-41AA-974B-BA2B8768271B}">
      <dsp:nvSpPr>
        <dsp:cNvPr id="0" name=""/>
        <dsp:cNvSpPr/>
      </dsp:nvSpPr>
      <dsp:spPr>
        <a:xfrm>
          <a:off x="2527243" y="179375"/>
          <a:ext cx="2213650" cy="545365"/>
        </a:xfrm>
        <a:prstGeom prst="rect">
          <a:avLst/>
        </a:prstGeom>
        <a:solidFill>
          <a:schemeClr val="accent5">
            <a:hueOff val="-4050717"/>
            <a:satOff val="-275"/>
            <a:lumOff val="654"/>
            <a:alphaOff val="0"/>
          </a:schemeClr>
        </a:solidFill>
        <a:ln w="12700" cap="flat" cmpd="sng" algn="ctr">
          <a:solidFill>
            <a:schemeClr val="accent5">
              <a:hueOff val="-4050717"/>
              <a:satOff val="-275"/>
              <a:lumOff val="654"/>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noProof="0" dirty="0"/>
            <a:t>What’s already in place</a:t>
          </a:r>
        </a:p>
      </dsp:txBody>
      <dsp:txXfrm>
        <a:off x="2527243" y="179375"/>
        <a:ext cx="2213650" cy="545365"/>
      </dsp:txXfrm>
    </dsp:sp>
    <dsp:sp modelId="{551596AB-DA5D-4F41-8F73-36D466ACD06D}">
      <dsp:nvSpPr>
        <dsp:cNvPr id="0" name=""/>
        <dsp:cNvSpPr/>
      </dsp:nvSpPr>
      <dsp:spPr>
        <a:xfrm>
          <a:off x="2527243" y="724741"/>
          <a:ext cx="2213650" cy="3623400"/>
        </a:xfrm>
        <a:prstGeom prst="rect">
          <a:avLst/>
        </a:prstGeom>
        <a:solidFill>
          <a:schemeClr val="accent5">
            <a:tint val="40000"/>
            <a:alpha val="90000"/>
            <a:hueOff val="-3981555"/>
            <a:satOff val="889"/>
            <a:lumOff val="134"/>
            <a:alphaOff val="0"/>
          </a:schemeClr>
        </a:solidFill>
        <a:ln w="12700" cap="flat" cmpd="sng" algn="ctr">
          <a:solidFill>
            <a:schemeClr val="accent5">
              <a:tint val="40000"/>
              <a:alpha val="90000"/>
              <a:hueOff val="-3981555"/>
              <a:satOff val="889"/>
              <a:lumOff val="134"/>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noProof="0" dirty="0"/>
            <a:t>Established advice and support services</a:t>
          </a:r>
          <a:endParaRPr lang="en-GB" sz="1500" noProof="0" dirty="0"/>
        </a:p>
        <a:p>
          <a:pPr marL="114300" lvl="1" indent="-114300" algn="l" defTabSz="666750">
            <a:lnSpc>
              <a:spcPct val="90000"/>
            </a:lnSpc>
            <a:spcBef>
              <a:spcPct val="0"/>
            </a:spcBef>
            <a:spcAft>
              <a:spcPct val="15000"/>
            </a:spcAft>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Strong VCSFE partnerships</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Community-based delivery through hubs, outreach and trusted spaces</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Multi-year funding and data insights</a:t>
          </a:r>
        </a:p>
      </dsp:txBody>
      <dsp:txXfrm>
        <a:off x="2527243" y="724741"/>
        <a:ext cx="2213650" cy="3623400"/>
      </dsp:txXfrm>
    </dsp:sp>
    <dsp:sp modelId="{41DA2E0C-62C2-48F0-BEEC-BF6BBC119F94}">
      <dsp:nvSpPr>
        <dsp:cNvPr id="0" name=""/>
        <dsp:cNvSpPr/>
      </dsp:nvSpPr>
      <dsp:spPr>
        <a:xfrm>
          <a:off x="5050805" y="179375"/>
          <a:ext cx="2213650" cy="545365"/>
        </a:xfrm>
        <a:prstGeom prst="rect">
          <a:avLst/>
        </a:prstGeom>
        <a:solidFill>
          <a:schemeClr val="accent5">
            <a:hueOff val="-8101434"/>
            <a:satOff val="-551"/>
            <a:lumOff val="1307"/>
            <a:alphaOff val="0"/>
          </a:schemeClr>
        </a:solidFill>
        <a:ln w="12700" cap="flat" cmpd="sng" algn="ctr">
          <a:solidFill>
            <a:schemeClr val="accent5">
              <a:hueOff val="-8101434"/>
              <a:satOff val="-551"/>
              <a:lumOff val="1307"/>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kern="1200" noProof="0" dirty="0"/>
            <a:t>What this tells us</a:t>
          </a:r>
        </a:p>
      </dsp:txBody>
      <dsp:txXfrm>
        <a:off x="5050805" y="179375"/>
        <a:ext cx="2213650" cy="545365"/>
      </dsp:txXfrm>
    </dsp:sp>
    <dsp:sp modelId="{83E9BBCF-9AFA-4192-8009-DB239717B1E0}">
      <dsp:nvSpPr>
        <dsp:cNvPr id="0" name=""/>
        <dsp:cNvSpPr/>
      </dsp:nvSpPr>
      <dsp:spPr>
        <a:xfrm>
          <a:off x="5050805" y="724741"/>
          <a:ext cx="2213650" cy="3623400"/>
        </a:xfrm>
        <a:prstGeom prst="rect">
          <a:avLst/>
        </a:prstGeom>
        <a:solidFill>
          <a:schemeClr val="accent5">
            <a:tint val="40000"/>
            <a:alpha val="90000"/>
            <a:hueOff val="-7963110"/>
            <a:satOff val="1778"/>
            <a:lumOff val="267"/>
            <a:alphaOff val="0"/>
          </a:schemeClr>
        </a:solidFill>
        <a:ln w="12700" cap="flat" cmpd="sng" algn="ctr">
          <a:solidFill>
            <a:schemeClr val="accent5">
              <a:tint val="40000"/>
              <a:alpha val="90000"/>
              <a:hueOff val="-7963110"/>
              <a:satOff val="1778"/>
              <a:lumOff val="267"/>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We already have the building blocks of a joined-up system</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Strong partnerships are in place</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There is a clear opportunity to go further</a:t>
          </a:r>
        </a:p>
      </dsp:txBody>
      <dsp:txXfrm>
        <a:off x="5050805" y="724741"/>
        <a:ext cx="2213650" cy="3623400"/>
      </dsp:txXfrm>
    </dsp:sp>
    <dsp:sp modelId="{049E1A9D-022C-4270-853C-ACB750C09BFB}">
      <dsp:nvSpPr>
        <dsp:cNvPr id="0" name=""/>
        <dsp:cNvSpPr/>
      </dsp:nvSpPr>
      <dsp:spPr>
        <a:xfrm>
          <a:off x="7574367" y="179375"/>
          <a:ext cx="2213650" cy="545365"/>
        </a:xfrm>
        <a:prstGeom prst="rect">
          <a:avLst/>
        </a:prstGeom>
        <a:solidFill>
          <a:schemeClr val="accent5">
            <a:hueOff val="-12152150"/>
            <a:satOff val="-826"/>
            <a:lumOff val="1961"/>
            <a:alphaOff val="0"/>
          </a:schemeClr>
        </a:solidFill>
        <a:ln w="12700" cap="flat" cmpd="sng" algn="ctr">
          <a:solidFill>
            <a:schemeClr val="accent5">
              <a:hueOff val="-12152150"/>
              <a:satOff val="-826"/>
              <a:lumOff val="1961"/>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SzPts val="1000"/>
            <a:buFont typeface="Symbol" panose="05050102010706020507" pitchFamily="18" charset="2"/>
            <a:buNone/>
          </a:pPr>
          <a:r>
            <a:rPr lang="en-GB" sz="1500" kern="1200" noProof="0" dirty="0"/>
            <a:t>The next step</a:t>
          </a:r>
        </a:p>
      </dsp:txBody>
      <dsp:txXfrm>
        <a:off x="7574367" y="179375"/>
        <a:ext cx="2213650" cy="545365"/>
      </dsp:txXfrm>
    </dsp:sp>
    <dsp:sp modelId="{3E3B5731-6636-4F92-817E-7228AF08128F}">
      <dsp:nvSpPr>
        <dsp:cNvPr id="0" name=""/>
        <dsp:cNvSpPr/>
      </dsp:nvSpPr>
      <dsp:spPr>
        <a:xfrm>
          <a:off x="7574367" y="724741"/>
          <a:ext cx="2213650" cy="3623400"/>
        </a:xfrm>
        <a:prstGeom prst="rect">
          <a:avLst/>
        </a:prstGeom>
        <a:solidFill>
          <a:schemeClr val="accent5">
            <a:tint val="40000"/>
            <a:alpha val="90000"/>
            <a:hueOff val="-11944666"/>
            <a:satOff val="2667"/>
            <a:lumOff val="401"/>
            <a:alphaOff val="0"/>
          </a:schemeClr>
        </a:solidFill>
        <a:ln w="12700" cap="flat" cmpd="sng" algn="ctr">
          <a:solidFill>
            <a:schemeClr val="accent5">
              <a:tint val="40000"/>
              <a:alpha val="90000"/>
              <a:hueOff val="-11944666"/>
              <a:satOff val="2667"/>
              <a:lumOff val="401"/>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Strengthen coordination across services</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Create clearer, more consistent pathways</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Embed “no wrong door” approaches</a:t>
          </a:r>
        </a:p>
        <a:p>
          <a:pPr marL="114300" lvl="1" indent="-114300" algn="l" defTabSz="666750">
            <a:lnSpc>
              <a:spcPct val="90000"/>
            </a:lnSpc>
            <a:spcBef>
              <a:spcPct val="0"/>
            </a:spcBef>
            <a:spcAft>
              <a:spcPct val="15000"/>
            </a:spcAft>
            <a:buSzPts val="1000"/>
            <a:buFont typeface="Symbol" panose="05050102010706020507" pitchFamily="18" charset="2"/>
            <a:buChar char=""/>
          </a:pPr>
          <a:endParaRPr lang="en-GB" sz="1500" kern="1200" noProof="0" dirty="0"/>
        </a:p>
        <a:p>
          <a:pPr marL="114300" lvl="1" indent="-114300" algn="l" defTabSz="666750">
            <a:lnSpc>
              <a:spcPct val="90000"/>
            </a:lnSpc>
            <a:spcBef>
              <a:spcPct val="0"/>
            </a:spcBef>
            <a:spcAft>
              <a:spcPct val="15000"/>
            </a:spcAft>
            <a:buSzPts val="1000"/>
            <a:buFont typeface="Symbol" panose="05050102010706020507" pitchFamily="18" charset="2"/>
            <a:buChar char=""/>
          </a:pPr>
          <a:r>
            <a:rPr lang="en-GB" sz="1500" kern="1200" noProof="0" dirty="0"/>
            <a:t>Integrate financial, health and community support</a:t>
          </a:r>
        </a:p>
      </dsp:txBody>
      <dsp:txXfrm>
        <a:off x="7574367" y="724741"/>
        <a:ext cx="2213650" cy="3623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88B6F-0B91-439C-A225-3573D2FB25F7}">
      <dsp:nvSpPr>
        <dsp:cNvPr id="0" name=""/>
        <dsp:cNvSpPr/>
      </dsp:nvSpPr>
      <dsp:spPr>
        <a:xfrm rot="5400000">
          <a:off x="-194780" y="197853"/>
          <a:ext cx="1298533" cy="908973"/>
        </a:xfrm>
        <a:prstGeom prst="chevron">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w="12700" cap="flat" cmpd="sng" algn="ctr">
          <a:solidFill>
            <a:schemeClr val="accent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b="1" kern="1200" noProof="0" dirty="0"/>
            <a:t>What this means nationally</a:t>
          </a:r>
        </a:p>
      </dsp:txBody>
      <dsp:txXfrm rot="-5400000">
        <a:off x="1" y="457560"/>
        <a:ext cx="908973" cy="389560"/>
      </dsp:txXfrm>
    </dsp:sp>
    <dsp:sp modelId="{75FFC39B-5495-43C0-AF31-3CEA3CEC573A}">
      <dsp:nvSpPr>
        <dsp:cNvPr id="0" name=""/>
        <dsp:cNvSpPr/>
      </dsp:nvSpPr>
      <dsp:spPr>
        <a:xfrm rot="5400000">
          <a:off x="2870691" y="-1958644"/>
          <a:ext cx="844490" cy="4767926"/>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GB" sz="1400" b="0" i="0" kern="1200" noProof="0" dirty="0"/>
            <a:t>Moving from short-term crisis help to preventing problems and building financial resilience</a:t>
          </a:r>
          <a:endParaRPr lang="en-GB" sz="1400" b="0" kern="1200" noProof="0" dirty="0"/>
        </a:p>
      </dsp:txBody>
      <dsp:txXfrm rot="-5400000">
        <a:off x="908974" y="44298"/>
        <a:ext cx="4726701" cy="762040"/>
      </dsp:txXfrm>
    </dsp:sp>
    <dsp:sp modelId="{9E8441B8-D9F5-4979-B558-BC0D056C2C0C}">
      <dsp:nvSpPr>
        <dsp:cNvPr id="0" name=""/>
        <dsp:cNvSpPr/>
      </dsp:nvSpPr>
      <dsp:spPr>
        <a:xfrm rot="5400000">
          <a:off x="-194780" y="1351290"/>
          <a:ext cx="1298533" cy="908973"/>
        </a:xfrm>
        <a:prstGeom prst="chevron">
          <a:avLst/>
        </a:prstGeom>
        <a:gradFill rotWithShape="0">
          <a:gsLst>
            <a:gs pos="0">
              <a:schemeClr val="accent2">
                <a:hueOff val="2147871"/>
                <a:satOff val="-6164"/>
                <a:lumOff val="-9870"/>
                <a:alphaOff val="0"/>
                <a:lumMod val="110000"/>
                <a:satMod val="105000"/>
                <a:tint val="67000"/>
              </a:schemeClr>
            </a:gs>
            <a:gs pos="50000">
              <a:schemeClr val="accent2">
                <a:hueOff val="2147871"/>
                <a:satOff val="-6164"/>
                <a:lumOff val="-9870"/>
                <a:alphaOff val="0"/>
                <a:lumMod val="105000"/>
                <a:satMod val="103000"/>
                <a:tint val="73000"/>
              </a:schemeClr>
            </a:gs>
            <a:gs pos="100000">
              <a:schemeClr val="accent2">
                <a:hueOff val="2147871"/>
                <a:satOff val="-6164"/>
                <a:lumOff val="-9870"/>
                <a:alphaOff val="0"/>
                <a:lumMod val="105000"/>
                <a:satMod val="109000"/>
                <a:tint val="81000"/>
              </a:schemeClr>
            </a:gs>
          </a:gsLst>
          <a:lin ang="5400000" scaled="0"/>
        </a:gradFill>
        <a:ln w="12700" cap="flat" cmpd="sng" algn="ctr">
          <a:solidFill>
            <a:schemeClr val="accent2">
              <a:hueOff val="2147871"/>
              <a:satOff val="-6164"/>
              <a:lumOff val="-987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b="1" kern="1200" noProof="0" dirty="0"/>
            <a:t>What this means locally</a:t>
          </a:r>
        </a:p>
      </dsp:txBody>
      <dsp:txXfrm rot="-5400000">
        <a:off x="1" y="1610997"/>
        <a:ext cx="908973" cy="389560"/>
      </dsp:txXfrm>
    </dsp:sp>
    <dsp:sp modelId="{0B7A1987-758B-4251-94AF-50B9AD2E86F4}">
      <dsp:nvSpPr>
        <dsp:cNvPr id="0" name=""/>
        <dsp:cNvSpPr/>
      </dsp:nvSpPr>
      <dsp:spPr>
        <a:xfrm rot="5400000">
          <a:off x="2870913" y="-806403"/>
          <a:ext cx="844046" cy="4767926"/>
        </a:xfrm>
        <a:prstGeom prst="round2SameRect">
          <a:avLst/>
        </a:prstGeom>
        <a:solidFill>
          <a:schemeClr val="lt1">
            <a:alpha val="90000"/>
            <a:hueOff val="0"/>
            <a:satOff val="0"/>
            <a:lumOff val="0"/>
            <a:alphaOff val="0"/>
          </a:schemeClr>
        </a:solidFill>
        <a:ln w="12700" cap="flat" cmpd="sng" algn="ctr">
          <a:solidFill>
            <a:schemeClr val="accent2">
              <a:hueOff val="2147871"/>
              <a:satOff val="-6164"/>
              <a:lumOff val="-987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GB" sz="1400" b="0" i="0" kern="1200" noProof="0" dirty="0"/>
            <a:t>Services working together as one joined-up system, not in silos</a:t>
          </a:r>
          <a:endParaRPr lang="en-GB" sz="1400" kern="1200" noProof="0" dirty="0"/>
        </a:p>
      </dsp:txBody>
      <dsp:txXfrm rot="-5400000">
        <a:off x="908974" y="1196739"/>
        <a:ext cx="4726723" cy="761640"/>
      </dsp:txXfrm>
    </dsp:sp>
    <dsp:sp modelId="{70B09698-7B67-4B34-A2D4-6354D19B8922}">
      <dsp:nvSpPr>
        <dsp:cNvPr id="0" name=""/>
        <dsp:cNvSpPr/>
      </dsp:nvSpPr>
      <dsp:spPr>
        <a:xfrm rot="5400000">
          <a:off x="-194780" y="2502779"/>
          <a:ext cx="1298533" cy="908973"/>
        </a:xfrm>
        <a:prstGeom prst="chevron">
          <a:avLst/>
        </a:prstGeom>
        <a:gradFill rotWithShape="0">
          <a:gsLst>
            <a:gs pos="0">
              <a:schemeClr val="accent2">
                <a:hueOff val="4295743"/>
                <a:satOff val="-12329"/>
                <a:lumOff val="-19739"/>
                <a:alphaOff val="0"/>
                <a:lumMod val="110000"/>
                <a:satMod val="105000"/>
                <a:tint val="67000"/>
              </a:schemeClr>
            </a:gs>
            <a:gs pos="50000">
              <a:schemeClr val="accent2">
                <a:hueOff val="4295743"/>
                <a:satOff val="-12329"/>
                <a:lumOff val="-19739"/>
                <a:alphaOff val="0"/>
                <a:lumMod val="105000"/>
                <a:satMod val="103000"/>
                <a:tint val="73000"/>
              </a:schemeClr>
            </a:gs>
            <a:gs pos="100000">
              <a:schemeClr val="accent2">
                <a:hueOff val="4295743"/>
                <a:satOff val="-12329"/>
                <a:lumOff val="-19739"/>
                <a:alphaOff val="0"/>
                <a:lumMod val="105000"/>
                <a:satMod val="109000"/>
                <a:tint val="81000"/>
              </a:schemeClr>
            </a:gs>
          </a:gsLst>
          <a:lin ang="5400000" scaled="0"/>
        </a:gradFill>
        <a:ln w="12700" cap="flat" cmpd="sng" algn="ctr">
          <a:solidFill>
            <a:schemeClr val="accent2">
              <a:hueOff val="4295743"/>
              <a:satOff val="-12329"/>
              <a:lumOff val="-19739"/>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b="1" kern="1200" noProof="0" dirty="0"/>
            <a:t>What this means for residents</a:t>
          </a:r>
          <a:endParaRPr lang="en-GB" sz="1200" kern="1200" noProof="0" dirty="0"/>
        </a:p>
      </dsp:txBody>
      <dsp:txXfrm rot="-5400000">
        <a:off x="1" y="2762486"/>
        <a:ext cx="908973" cy="389560"/>
      </dsp:txXfrm>
    </dsp:sp>
    <dsp:sp modelId="{D324022E-93B0-4675-994F-CCC7060C5871}">
      <dsp:nvSpPr>
        <dsp:cNvPr id="0" name=""/>
        <dsp:cNvSpPr/>
      </dsp:nvSpPr>
      <dsp:spPr>
        <a:xfrm rot="5400000">
          <a:off x="2870913" y="346059"/>
          <a:ext cx="844046" cy="4767926"/>
        </a:xfrm>
        <a:prstGeom prst="round2SameRect">
          <a:avLst/>
        </a:prstGeom>
        <a:solidFill>
          <a:schemeClr val="lt1">
            <a:alpha val="90000"/>
            <a:hueOff val="0"/>
            <a:satOff val="0"/>
            <a:lumOff val="0"/>
            <a:alphaOff val="0"/>
          </a:schemeClr>
        </a:solidFill>
        <a:ln w="12700" cap="flat" cmpd="sng" algn="ctr">
          <a:solidFill>
            <a:schemeClr val="accent2">
              <a:hueOff val="4295743"/>
              <a:satOff val="-12329"/>
              <a:lumOff val="-1973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GB" sz="1400" b="0" i="0" kern="1200" noProof="0" dirty="0"/>
            <a:t>Easier access to the right help, with support that looks at the full situation, not just the immediate crisis</a:t>
          </a:r>
          <a:endParaRPr lang="en-GB" sz="1400" kern="1200" noProof="0" dirty="0"/>
        </a:p>
      </dsp:txBody>
      <dsp:txXfrm rot="-5400000">
        <a:off x="908974" y="2349202"/>
        <a:ext cx="4726723" cy="761640"/>
      </dsp:txXfrm>
    </dsp:sp>
    <dsp:sp modelId="{F0EAA300-4F0F-4331-96A5-A23A50EB66D3}">
      <dsp:nvSpPr>
        <dsp:cNvPr id="0" name=""/>
        <dsp:cNvSpPr/>
      </dsp:nvSpPr>
      <dsp:spPr>
        <a:xfrm rot="5400000">
          <a:off x="-194780" y="3655242"/>
          <a:ext cx="1298533" cy="908973"/>
        </a:xfrm>
        <a:prstGeom prst="chevron">
          <a:avLst/>
        </a:prstGeom>
        <a:gradFill rotWithShape="0">
          <a:gsLst>
            <a:gs pos="0">
              <a:schemeClr val="accent2">
                <a:hueOff val="6443614"/>
                <a:satOff val="-18493"/>
                <a:lumOff val="-29609"/>
                <a:alphaOff val="0"/>
                <a:lumMod val="110000"/>
                <a:satMod val="105000"/>
                <a:tint val="67000"/>
              </a:schemeClr>
            </a:gs>
            <a:gs pos="50000">
              <a:schemeClr val="accent2">
                <a:hueOff val="6443614"/>
                <a:satOff val="-18493"/>
                <a:lumOff val="-29609"/>
                <a:alphaOff val="0"/>
                <a:lumMod val="105000"/>
                <a:satMod val="103000"/>
                <a:tint val="73000"/>
              </a:schemeClr>
            </a:gs>
            <a:gs pos="100000">
              <a:schemeClr val="accent2">
                <a:hueOff val="6443614"/>
                <a:satOff val="-18493"/>
                <a:lumOff val="-29609"/>
                <a:alphaOff val="0"/>
                <a:lumMod val="105000"/>
                <a:satMod val="109000"/>
                <a:tint val="81000"/>
              </a:schemeClr>
            </a:gs>
          </a:gsLst>
          <a:lin ang="5400000" scaled="0"/>
        </a:gra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b="1" kern="1200" noProof="0" dirty="0"/>
            <a:t>What this means for partners</a:t>
          </a:r>
        </a:p>
      </dsp:txBody>
      <dsp:txXfrm rot="-5400000">
        <a:off x="1" y="3914949"/>
        <a:ext cx="908973" cy="389560"/>
      </dsp:txXfrm>
    </dsp:sp>
    <dsp:sp modelId="{2224144B-FFA4-4ADB-A848-B1DB04981F15}">
      <dsp:nvSpPr>
        <dsp:cNvPr id="0" name=""/>
        <dsp:cNvSpPr/>
      </dsp:nvSpPr>
      <dsp:spPr>
        <a:xfrm rot="5400000">
          <a:off x="2870913" y="1498522"/>
          <a:ext cx="844046" cy="4767926"/>
        </a:xfrm>
        <a:prstGeom prst="round2SameRect">
          <a:avLst/>
        </a:prstGeom>
        <a:solidFill>
          <a:schemeClr val="lt1">
            <a:alpha val="90000"/>
            <a:hueOff val="0"/>
            <a:satOff val="0"/>
            <a:lumOff val="0"/>
            <a:alphaOff val="0"/>
          </a:schemeClr>
        </a:solid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GB" sz="1400" b="0" i="0" kern="1200" noProof="0" dirty="0"/>
            <a:t>More focus on collaboration, shared referrals, and being part of a wider network</a:t>
          </a:r>
          <a:endParaRPr lang="en-GB" sz="1400" b="0" kern="1200" noProof="0" dirty="0"/>
        </a:p>
      </dsp:txBody>
      <dsp:txXfrm rot="-5400000">
        <a:off x="908974" y="3501665"/>
        <a:ext cx="4726723" cy="7616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71E585-FF0B-4130-A4EE-D5EF774AB0CE}">
      <dsp:nvSpPr>
        <dsp:cNvPr id="0" name=""/>
        <dsp:cNvSpPr/>
      </dsp:nvSpPr>
      <dsp:spPr>
        <a:xfrm>
          <a:off x="331893" y="0"/>
          <a:ext cx="975359" cy="541866"/>
        </a:xfrm>
        <a:prstGeom prst="roundRect">
          <a:avLst>
            <a:gd name="adj" fmla="val 10000"/>
          </a:avLst>
        </a:prstGeom>
        <a:solidFill>
          <a:schemeClr val="accent2">
            <a:alpha val="9000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noProof="0" dirty="0"/>
            <a:t>Crisis</a:t>
          </a:r>
        </a:p>
      </dsp:txBody>
      <dsp:txXfrm>
        <a:off x="347764" y="15871"/>
        <a:ext cx="943617" cy="510124"/>
      </dsp:txXfrm>
    </dsp:sp>
    <dsp:sp modelId="{010DED16-D870-4F98-ABE7-DC3C3B4A5AEA}">
      <dsp:nvSpPr>
        <dsp:cNvPr id="0" name=""/>
        <dsp:cNvSpPr/>
      </dsp:nvSpPr>
      <dsp:spPr>
        <a:xfrm>
          <a:off x="1740746" y="0"/>
          <a:ext cx="975359" cy="541866"/>
        </a:xfrm>
        <a:prstGeom prst="roundRect">
          <a:avLst>
            <a:gd name="adj" fmla="val 10000"/>
          </a:avLst>
        </a:prstGeom>
        <a:solidFill>
          <a:schemeClr val="accent4">
            <a:alpha val="9000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noProof="0" dirty="0"/>
            <a:t>Resilience</a:t>
          </a:r>
        </a:p>
      </dsp:txBody>
      <dsp:txXfrm>
        <a:off x="1756617" y="15871"/>
        <a:ext cx="943617" cy="510124"/>
      </dsp:txXfrm>
    </dsp:sp>
    <dsp:sp modelId="{8407E980-0D09-4C3A-B438-E060F3156986}">
      <dsp:nvSpPr>
        <dsp:cNvPr id="0" name=""/>
        <dsp:cNvSpPr/>
      </dsp:nvSpPr>
      <dsp:spPr>
        <a:xfrm>
          <a:off x="1320800" y="2302933"/>
          <a:ext cx="406399" cy="406399"/>
        </a:xfrm>
        <a:prstGeom prst="triangle">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8065AF-08C9-4300-B7F5-2FDF5A05492C}">
      <dsp:nvSpPr>
        <dsp:cNvPr id="0" name=""/>
        <dsp:cNvSpPr/>
      </dsp:nvSpPr>
      <dsp:spPr>
        <a:xfrm>
          <a:off x="304800" y="2132786"/>
          <a:ext cx="2438399" cy="164727"/>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8F073C-9C94-4972-A7F5-2F86FB8F0572}">
      <dsp:nvSpPr>
        <dsp:cNvPr id="0" name=""/>
        <dsp:cNvSpPr/>
      </dsp:nvSpPr>
      <dsp:spPr>
        <a:xfrm>
          <a:off x="1740746" y="1419690"/>
          <a:ext cx="975359" cy="693589"/>
        </a:xfrm>
        <a:prstGeom prst="roundRect">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noProof="0" dirty="0"/>
            <a:t>Resilience Building Services</a:t>
          </a:r>
        </a:p>
      </dsp:txBody>
      <dsp:txXfrm>
        <a:off x="1774604" y="1453548"/>
        <a:ext cx="907643" cy="625873"/>
      </dsp:txXfrm>
    </dsp:sp>
    <dsp:sp modelId="{E60F128A-252B-421A-B93B-7B026FCE3077}">
      <dsp:nvSpPr>
        <dsp:cNvPr id="0" name=""/>
        <dsp:cNvSpPr/>
      </dsp:nvSpPr>
      <dsp:spPr>
        <a:xfrm>
          <a:off x="1740746" y="693589"/>
          <a:ext cx="975359" cy="693589"/>
        </a:xfrm>
        <a:prstGeom prst="roundRect">
          <a:avLst/>
        </a:prstGeom>
        <a:solidFill>
          <a:schemeClr val="accent5">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noProof="0" dirty="0"/>
            <a:t>Community Coordination</a:t>
          </a:r>
        </a:p>
      </dsp:txBody>
      <dsp:txXfrm>
        <a:off x="1774604" y="727447"/>
        <a:ext cx="907643" cy="625873"/>
      </dsp:txXfrm>
    </dsp:sp>
    <dsp:sp modelId="{C2328B86-0948-4A24-A3FB-0B64ED63617F}">
      <dsp:nvSpPr>
        <dsp:cNvPr id="0" name=""/>
        <dsp:cNvSpPr/>
      </dsp:nvSpPr>
      <dsp:spPr>
        <a:xfrm>
          <a:off x="331893" y="1419690"/>
          <a:ext cx="975359" cy="693589"/>
        </a:xfrm>
        <a:prstGeom prst="round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noProof="0" dirty="0"/>
            <a:t>Crisis Support Payments</a:t>
          </a:r>
        </a:p>
      </dsp:txBody>
      <dsp:txXfrm>
        <a:off x="365751" y="1453548"/>
        <a:ext cx="907643" cy="625873"/>
      </dsp:txXfrm>
    </dsp:sp>
    <dsp:sp modelId="{D9634A40-D8DB-40A9-989E-1D2F2345BC09}">
      <dsp:nvSpPr>
        <dsp:cNvPr id="0" name=""/>
        <dsp:cNvSpPr/>
      </dsp:nvSpPr>
      <dsp:spPr>
        <a:xfrm>
          <a:off x="331893" y="693589"/>
          <a:ext cx="975359" cy="693589"/>
        </a:xfrm>
        <a:prstGeom prst="roundRect">
          <a:avLst/>
        </a:prstGeom>
        <a:solidFill>
          <a:schemeClr val="accent2">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noProof="0" dirty="0"/>
            <a:t>Housing Payments</a:t>
          </a:r>
        </a:p>
      </dsp:txBody>
      <dsp:txXfrm>
        <a:off x="365751" y="727447"/>
        <a:ext cx="907643" cy="6258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335924-F9A1-4011-BF6C-80A1EDF2E460}">
      <dsp:nvSpPr>
        <dsp:cNvPr id="0" name=""/>
        <dsp:cNvSpPr/>
      </dsp:nvSpPr>
      <dsp:spPr>
        <a:xfrm>
          <a:off x="355400" y="4675"/>
          <a:ext cx="4156981" cy="605414"/>
        </a:xfrm>
        <a:prstGeom prst="rightArrow">
          <a:avLst>
            <a:gd name="adj1" fmla="val 50000"/>
            <a:gd name="adj2" fmla="val 50000"/>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254000" bIns="96110" numCol="1" spcCol="1270" anchor="ctr" anchorCtr="0">
          <a:noAutofit/>
        </a:bodyPr>
        <a:lstStyle/>
        <a:p>
          <a:pPr marL="0" lvl="0" indent="0" algn="ctr" defTabSz="800100">
            <a:lnSpc>
              <a:spcPct val="90000"/>
            </a:lnSpc>
            <a:spcBef>
              <a:spcPct val="0"/>
            </a:spcBef>
            <a:spcAft>
              <a:spcPct val="35000"/>
            </a:spcAft>
            <a:buNone/>
          </a:pPr>
          <a:r>
            <a:rPr lang="en-GB" sz="1800" kern="1200" noProof="0" dirty="0"/>
            <a:t>Crisis</a:t>
          </a:r>
        </a:p>
      </dsp:txBody>
      <dsp:txXfrm>
        <a:off x="355400" y="156029"/>
        <a:ext cx="4005628" cy="302707"/>
      </dsp:txXfrm>
    </dsp:sp>
    <dsp:sp modelId="{E50FEB19-6325-4752-929E-DADFA48B33D2}">
      <dsp:nvSpPr>
        <dsp:cNvPr id="0" name=""/>
        <dsp:cNvSpPr/>
      </dsp:nvSpPr>
      <dsp:spPr>
        <a:xfrm>
          <a:off x="355400" y="471537"/>
          <a:ext cx="1280350" cy="1166252"/>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noProof="0" dirty="0"/>
            <a:t>Immediate help </a:t>
          </a:r>
          <a:r>
            <a:rPr lang="en-GB" sz="1050" kern="1200" noProof="0" dirty="0"/>
            <a:t>for urgent needs</a:t>
          </a:r>
        </a:p>
      </dsp:txBody>
      <dsp:txXfrm>
        <a:off x="355400" y="471537"/>
        <a:ext cx="1280350" cy="1166252"/>
      </dsp:txXfrm>
    </dsp:sp>
    <dsp:sp modelId="{750006CC-D42C-45BD-98EC-18E120C09EEC}">
      <dsp:nvSpPr>
        <dsp:cNvPr id="0" name=""/>
        <dsp:cNvSpPr/>
      </dsp:nvSpPr>
      <dsp:spPr>
        <a:xfrm>
          <a:off x="1635750" y="206480"/>
          <a:ext cx="2876631" cy="605414"/>
        </a:xfrm>
        <a:prstGeom prst="rightArrow">
          <a:avLst>
            <a:gd name="adj1" fmla="val 50000"/>
            <a:gd name="adj2" fmla="val 5000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254000" bIns="96110" numCol="1" spcCol="1270" anchor="ctr" anchorCtr="0">
          <a:noAutofit/>
        </a:bodyPr>
        <a:lstStyle/>
        <a:p>
          <a:pPr marL="0" lvl="0" indent="0" algn="ctr" defTabSz="800100">
            <a:lnSpc>
              <a:spcPct val="90000"/>
            </a:lnSpc>
            <a:spcBef>
              <a:spcPct val="0"/>
            </a:spcBef>
            <a:spcAft>
              <a:spcPct val="35000"/>
            </a:spcAft>
            <a:buNone/>
          </a:pPr>
          <a:r>
            <a:rPr lang="en-GB" sz="1800" kern="1200" noProof="0" dirty="0"/>
            <a:t>Prevention</a:t>
          </a:r>
        </a:p>
      </dsp:txBody>
      <dsp:txXfrm>
        <a:off x="1635750" y="357834"/>
        <a:ext cx="2725278" cy="302707"/>
      </dsp:txXfrm>
    </dsp:sp>
    <dsp:sp modelId="{3E6D4835-A09B-4B00-8216-E1BB49BCD685}">
      <dsp:nvSpPr>
        <dsp:cNvPr id="0" name=""/>
        <dsp:cNvSpPr/>
      </dsp:nvSpPr>
      <dsp:spPr>
        <a:xfrm>
          <a:off x="1635750" y="673342"/>
          <a:ext cx="1280350" cy="1166252"/>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noProof="0" dirty="0"/>
            <a:t>Early intervention </a:t>
          </a:r>
          <a:r>
            <a:rPr lang="en-GB" sz="1050" kern="1200" noProof="0" dirty="0"/>
            <a:t>to stop poverty cycles</a:t>
          </a:r>
        </a:p>
      </dsp:txBody>
      <dsp:txXfrm>
        <a:off x="1635750" y="673342"/>
        <a:ext cx="1280350" cy="1166252"/>
      </dsp:txXfrm>
    </dsp:sp>
    <dsp:sp modelId="{E578212C-4BB0-463C-BBE6-0E87CB0440C3}">
      <dsp:nvSpPr>
        <dsp:cNvPr id="0" name=""/>
        <dsp:cNvSpPr/>
      </dsp:nvSpPr>
      <dsp:spPr>
        <a:xfrm>
          <a:off x="2916101" y="408285"/>
          <a:ext cx="1596281" cy="605414"/>
        </a:xfrm>
        <a:prstGeom prst="rightArrow">
          <a:avLst>
            <a:gd name="adj1" fmla="val 50000"/>
            <a:gd name="adj2" fmla="val 50000"/>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254000" bIns="96110" numCol="1" spcCol="1270" anchor="ctr" anchorCtr="0">
          <a:noAutofit/>
        </a:bodyPr>
        <a:lstStyle/>
        <a:p>
          <a:pPr marL="0" lvl="0" indent="0" algn="ctr" defTabSz="800100">
            <a:lnSpc>
              <a:spcPct val="90000"/>
            </a:lnSpc>
            <a:spcBef>
              <a:spcPct val="0"/>
            </a:spcBef>
            <a:spcAft>
              <a:spcPct val="35000"/>
            </a:spcAft>
            <a:buNone/>
          </a:pPr>
          <a:r>
            <a:rPr lang="en-GB" sz="1800" kern="1200" noProof="0" dirty="0"/>
            <a:t>Resilience</a:t>
          </a:r>
          <a:endParaRPr lang="en-GB" sz="1050" kern="1200" noProof="0" dirty="0"/>
        </a:p>
      </dsp:txBody>
      <dsp:txXfrm>
        <a:off x="2916101" y="559639"/>
        <a:ext cx="1444928" cy="302707"/>
      </dsp:txXfrm>
    </dsp:sp>
    <dsp:sp modelId="{3601C4AE-5CD6-4BBA-BA0D-9A505951B8DC}">
      <dsp:nvSpPr>
        <dsp:cNvPr id="0" name=""/>
        <dsp:cNvSpPr/>
      </dsp:nvSpPr>
      <dsp:spPr>
        <a:xfrm>
          <a:off x="2916101" y="875147"/>
          <a:ext cx="1280350" cy="1149183"/>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kern="1200" noProof="0" dirty="0"/>
            <a:t>Long-term empowerment</a:t>
          </a:r>
          <a:r>
            <a:rPr lang="en-GB" sz="1050" kern="1200" noProof="0" dirty="0"/>
            <a:t>:</a:t>
          </a:r>
        </a:p>
      </dsp:txBody>
      <dsp:txXfrm>
        <a:off x="2916101" y="875147"/>
        <a:ext cx="1280350" cy="11491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BE229-6E77-4766-B137-59FEE3764E3F}">
      <dsp:nvSpPr>
        <dsp:cNvPr id="0" name=""/>
        <dsp:cNvSpPr/>
      </dsp:nvSpPr>
      <dsp:spPr>
        <a:xfrm>
          <a:off x="1792" y="0"/>
          <a:ext cx="1759261" cy="44546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t>What this is</a:t>
          </a:r>
          <a:endParaRPr lang="en-GB" sz="2000" kern="1200" noProof="0" dirty="0"/>
        </a:p>
      </dsp:txBody>
      <dsp:txXfrm>
        <a:off x="1792" y="0"/>
        <a:ext cx="1759261" cy="1336384"/>
      </dsp:txXfrm>
    </dsp:sp>
    <dsp:sp modelId="{2B1AE4C1-3582-412D-ABC0-7BD31525F582}">
      <dsp:nvSpPr>
        <dsp:cNvPr id="0" name=""/>
        <dsp:cNvSpPr/>
      </dsp:nvSpPr>
      <dsp:spPr>
        <a:xfrm>
          <a:off x="177718" y="1336765"/>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Financial support for housing costs, aligned to existing DHP principles</a:t>
          </a:r>
        </a:p>
      </dsp:txBody>
      <dsp:txXfrm>
        <a:off x="203350" y="1362397"/>
        <a:ext cx="1356145" cy="823889"/>
      </dsp:txXfrm>
    </dsp:sp>
    <dsp:sp modelId="{7ACB8260-6F17-46C7-8618-612F3338C2E6}">
      <dsp:nvSpPr>
        <dsp:cNvPr id="0" name=""/>
        <dsp:cNvSpPr/>
      </dsp:nvSpPr>
      <dsp:spPr>
        <a:xfrm>
          <a:off x="177718" y="2346558"/>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Supports residents receiving Housing Benefit or Universal Credit housing element</a:t>
          </a:r>
        </a:p>
      </dsp:txBody>
      <dsp:txXfrm>
        <a:off x="203350" y="2372190"/>
        <a:ext cx="1356145" cy="823889"/>
      </dsp:txXfrm>
    </dsp:sp>
    <dsp:sp modelId="{4A36DEDD-FA95-4152-8BB1-3D90940CCCD2}">
      <dsp:nvSpPr>
        <dsp:cNvPr id="0" name=""/>
        <dsp:cNvSpPr/>
      </dsp:nvSpPr>
      <dsp:spPr>
        <a:xfrm>
          <a:off x="177718" y="3356350"/>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Now delivered as part of the Crisis &amp; Resilience Fund</a:t>
          </a:r>
        </a:p>
      </dsp:txBody>
      <dsp:txXfrm>
        <a:off x="203350" y="3381982"/>
        <a:ext cx="1356145" cy="823889"/>
      </dsp:txXfrm>
    </dsp:sp>
    <dsp:sp modelId="{FA0A9EA8-EDC7-405A-A6CC-3498060CE14C}">
      <dsp:nvSpPr>
        <dsp:cNvPr id="0" name=""/>
        <dsp:cNvSpPr/>
      </dsp:nvSpPr>
      <dsp:spPr>
        <a:xfrm>
          <a:off x="1892998" y="0"/>
          <a:ext cx="1759261" cy="44546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t>What it can support</a:t>
          </a:r>
          <a:endParaRPr lang="en-GB" sz="2000" b="0" i="0" kern="1200" noProof="0" dirty="0"/>
        </a:p>
      </dsp:txBody>
      <dsp:txXfrm>
        <a:off x="1892998" y="0"/>
        <a:ext cx="1759261" cy="1336384"/>
      </dsp:txXfrm>
    </dsp:sp>
    <dsp:sp modelId="{4DFF7380-5991-4963-82DA-9091C48D30AC}">
      <dsp:nvSpPr>
        <dsp:cNvPr id="0" name=""/>
        <dsp:cNvSpPr/>
      </dsp:nvSpPr>
      <dsp:spPr>
        <a:xfrm>
          <a:off x="2068924" y="1336493"/>
          <a:ext cx="1407409" cy="648942"/>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Rent shortfalls and arrears prevention</a:t>
          </a:r>
        </a:p>
      </dsp:txBody>
      <dsp:txXfrm>
        <a:off x="2087931" y="1355500"/>
        <a:ext cx="1369395" cy="610928"/>
      </dsp:txXfrm>
    </dsp:sp>
    <dsp:sp modelId="{96CB2222-C265-4C8D-99BB-F9066160E747}">
      <dsp:nvSpPr>
        <dsp:cNvPr id="0" name=""/>
        <dsp:cNvSpPr/>
      </dsp:nvSpPr>
      <dsp:spPr>
        <a:xfrm>
          <a:off x="2068924" y="2085273"/>
          <a:ext cx="1407409" cy="648942"/>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Rent deposits, rent in advance, and moving costs</a:t>
          </a:r>
        </a:p>
      </dsp:txBody>
      <dsp:txXfrm>
        <a:off x="2087931" y="2104280"/>
        <a:ext cx="1369395" cy="610928"/>
      </dsp:txXfrm>
    </dsp:sp>
    <dsp:sp modelId="{7D6B9AEC-F9F1-4B33-A9EF-91F84EDEAC1E}">
      <dsp:nvSpPr>
        <dsp:cNvPr id="0" name=""/>
        <dsp:cNvSpPr/>
      </dsp:nvSpPr>
      <dsp:spPr>
        <a:xfrm>
          <a:off x="2068924" y="2834053"/>
          <a:ext cx="1407409" cy="648942"/>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Support to remain in or secure suitable accommodation</a:t>
          </a:r>
        </a:p>
      </dsp:txBody>
      <dsp:txXfrm>
        <a:off x="2087931" y="2853060"/>
        <a:ext cx="1369395" cy="610928"/>
      </dsp:txXfrm>
    </dsp:sp>
    <dsp:sp modelId="{C79DAAB9-1DE5-4EED-83D0-2253CD49E5D6}">
      <dsp:nvSpPr>
        <dsp:cNvPr id="0" name=""/>
        <dsp:cNvSpPr/>
      </dsp:nvSpPr>
      <dsp:spPr>
        <a:xfrm>
          <a:off x="2068924" y="3582833"/>
          <a:ext cx="1407409" cy="648942"/>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Temporary financial shocks affecting housing stability</a:t>
          </a:r>
        </a:p>
      </dsp:txBody>
      <dsp:txXfrm>
        <a:off x="2087931" y="3601840"/>
        <a:ext cx="1369395" cy="610928"/>
      </dsp:txXfrm>
    </dsp:sp>
    <dsp:sp modelId="{F3465972-6E42-494D-B681-603FAB575992}">
      <dsp:nvSpPr>
        <dsp:cNvPr id="0" name=""/>
        <dsp:cNvSpPr/>
      </dsp:nvSpPr>
      <dsp:spPr>
        <a:xfrm>
          <a:off x="3784204" y="0"/>
          <a:ext cx="1759261" cy="44546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t>Key principles</a:t>
          </a:r>
          <a:endParaRPr lang="en-GB" sz="2000" b="0" i="0" kern="1200" noProof="0" dirty="0"/>
        </a:p>
      </dsp:txBody>
      <dsp:txXfrm>
        <a:off x="3784204" y="0"/>
        <a:ext cx="1759261" cy="1336384"/>
      </dsp:txXfrm>
    </dsp:sp>
    <dsp:sp modelId="{730B5C96-D8D9-47B6-B68A-ACD149B94902}">
      <dsp:nvSpPr>
        <dsp:cNvPr id="0" name=""/>
        <dsp:cNvSpPr/>
      </dsp:nvSpPr>
      <dsp:spPr>
        <a:xfrm>
          <a:off x="3960130" y="1336765"/>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Needs-based and case-by-case assessment</a:t>
          </a:r>
        </a:p>
      </dsp:txBody>
      <dsp:txXfrm>
        <a:off x="3985762" y="1362397"/>
        <a:ext cx="1356145" cy="823889"/>
      </dsp:txXfrm>
    </dsp:sp>
    <dsp:sp modelId="{ABAD754B-AD4C-4E40-96A8-6E535051F63E}">
      <dsp:nvSpPr>
        <dsp:cNvPr id="0" name=""/>
        <dsp:cNvSpPr/>
      </dsp:nvSpPr>
      <dsp:spPr>
        <a:xfrm>
          <a:off x="3960130" y="2346558"/>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Aligned with trauma-informed and “no wrong door” approaches</a:t>
          </a:r>
        </a:p>
      </dsp:txBody>
      <dsp:txXfrm>
        <a:off x="3985762" y="2372190"/>
        <a:ext cx="1356145" cy="823889"/>
      </dsp:txXfrm>
    </dsp:sp>
    <dsp:sp modelId="{4ABC7B70-C644-4F2D-98CD-AD9181A2B06B}">
      <dsp:nvSpPr>
        <dsp:cNvPr id="0" name=""/>
        <dsp:cNvSpPr/>
      </dsp:nvSpPr>
      <dsp:spPr>
        <a:xfrm>
          <a:off x="3960130" y="3356350"/>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b="0" i="0" kern="1200" noProof="0" dirty="0"/>
            <a:t>Linked to wider support where needed (e.g. advice, income maximisation)</a:t>
          </a:r>
        </a:p>
      </dsp:txBody>
      <dsp:txXfrm>
        <a:off x="3985762" y="3381982"/>
        <a:ext cx="1356145" cy="823889"/>
      </dsp:txXfrm>
    </dsp:sp>
    <dsp:sp modelId="{7A6FD6FE-473A-4BE2-A6B7-EC52B6353C22}">
      <dsp:nvSpPr>
        <dsp:cNvPr id="0" name=""/>
        <dsp:cNvSpPr/>
      </dsp:nvSpPr>
      <dsp:spPr>
        <a:xfrm>
          <a:off x="5675410" y="0"/>
          <a:ext cx="1759261" cy="44546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i="0" kern="1200" noProof="0" dirty="0"/>
            <a:t>What this is not</a:t>
          </a:r>
          <a:endParaRPr lang="en-GB" sz="2000" b="0" i="0" kern="1200" noProof="0" dirty="0"/>
        </a:p>
      </dsp:txBody>
      <dsp:txXfrm>
        <a:off x="5675410" y="0"/>
        <a:ext cx="1759261" cy="1336384"/>
      </dsp:txXfrm>
    </dsp:sp>
    <dsp:sp modelId="{157DE200-E48E-42B6-868F-F25B2AAC634D}">
      <dsp:nvSpPr>
        <dsp:cNvPr id="0" name=""/>
        <dsp:cNvSpPr/>
      </dsp:nvSpPr>
      <dsp:spPr>
        <a:xfrm>
          <a:off x="5851336" y="1336765"/>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GB" sz="1300" b="0" i="0" kern="1200" noProof="0" dirty="0"/>
            <a:t>Ongoing or indefinite housing support</a:t>
          </a:r>
        </a:p>
      </dsp:txBody>
      <dsp:txXfrm>
        <a:off x="5876968" y="1362397"/>
        <a:ext cx="1356145" cy="823889"/>
      </dsp:txXfrm>
    </dsp:sp>
    <dsp:sp modelId="{75D7A21C-A89A-4695-A962-C9F8D17A1D5D}">
      <dsp:nvSpPr>
        <dsp:cNvPr id="0" name=""/>
        <dsp:cNvSpPr/>
      </dsp:nvSpPr>
      <dsp:spPr>
        <a:xfrm>
          <a:off x="5851336" y="2346558"/>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GB" sz="1300" b="0" i="0" kern="1200" noProof="0" dirty="0"/>
            <a:t>Costs outside Housing Benefit / Universal Credit rules</a:t>
          </a:r>
        </a:p>
      </dsp:txBody>
      <dsp:txXfrm>
        <a:off x="5876968" y="2372190"/>
        <a:ext cx="1356145" cy="823889"/>
      </dsp:txXfrm>
    </dsp:sp>
    <dsp:sp modelId="{2F91A8FC-F6A5-4883-8381-EC8D7A8FAADB}">
      <dsp:nvSpPr>
        <dsp:cNvPr id="0" name=""/>
        <dsp:cNvSpPr/>
      </dsp:nvSpPr>
      <dsp:spPr>
        <a:xfrm>
          <a:off x="5851336" y="3356350"/>
          <a:ext cx="1407409" cy="87515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Font typeface="Arial" panose="020B0604020202020204" pitchFamily="34" charset="0"/>
            <a:buNone/>
          </a:pPr>
          <a:r>
            <a:rPr lang="en-GB" sz="1300" b="0" i="0" kern="1200" noProof="0" dirty="0"/>
            <a:t>Long-term affordability issues without a defined need</a:t>
          </a:r>
        </a:p>
      </dsp:txBody>
      <dsp:txXfrm>
        <a:off x="5876968" y="3381982"/>
        <a:ext cx="1356145" cy="8238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0725F5-7FD8-45C4-AF7F-91576F333108}">
      <dsp:nvSpPr>
        <dsp:cNvPr id="0" name=""/>
        <dsp:cNvSpPr/>
      </dsp:nvSpPr>
      <dsp:spPr>
        <a:xfrm>
          <a:off x="0" y="94808"/>
          <a:ext cx="7221728" cy="466830"/>
        </a:xfrm>
        <a:prstGeom prst="roundRect">
          <a:avLst/>
        </a:prstGeom>
        <a:solidFill>
          <a:schemeClr val="accent4">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i="0" kern="1200" noProof="0" dirty="0"/>
            <a:t>What Resilience Services are</a:t>
          </a:r>
          <a:endParaRPr lang="en-GB" sz="1900" kern="1200" noProof="0" dirty="0"/>
        </a:p>
      </dsp:txBody>
      <dsp:txXfrm>
        <a:off x="22789" y="117597"/>
        <a:ext cx="7176150" cy="421252"/>
      </dsp:txXfrm>
    </dsp:sp>
    <dsp:sp modelId="{0448A0C3-679F-4877-8A8C-F4D4E86CE16B}">
      <dsp:nvSpPr>
        <dsp:cNvPr id="0" name=""/>
        <dsp:cNvSpPr/>
      </dsp:nvSpPr>
      <dsp:spPr>
        <a:xfrm>
          <a:off x="0" y="561638"/>
          <a:ext cx="7221728" cy="1691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290" tIns="24130" rIns="135128" bIns="24130" numCol="1" spcCol="1270" anchor="t" anchorCtr="0">
          <a:noAutofit/>
        </a:bodyPr>
        <a:lstStyle/>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Targeted support that helps residents move from crisis response to longer-term stability.</a:t>
          </a:r>
        </a:p>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Services that address the financial drivers of hardship, such as debt, low income, benefit issues, energy costs, budgeting pressures and material deprivation.</a:t>
          </a:r>
        </a:p>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Support that can show measurable impact against DWP outcomes.</a:t>
          </a:r>
        </a:p>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A route into quality advice, practical help and casework where residents need more than a one-off payment.</a:t>
          </a:r>
        </a:p>
      </dsp:txBody>
      <dsp:txXfrm>
        <a:off x="0" y="561638"/>
        <a:ext cx="7221728" cy="1691189"/>
      </dsp:txXfrm>
    </dsp:sp>
    <dsp:sp modelId="{81A7CE27-E4B3-4ED3-828C-716F03350E8D}">
      <dsp:nvSpPr>
        <dsp:cNvPr id="0" name=""/>
        <dsp:cNvSpPr/>
      </dsp:nvSpPr>
      <dsp:spPr>
        <a:xfrm>
          <a:off x="0" y="2252828"/>
          <a:ext cx="7221728" cy="466830"/>
        </a:xfrm>
        <a:prstGeom prst="roundRect">
          <a:avLst/>
        </a:prstGeom>
        <a:solidFill>
          <a:schemeClr val="accent4">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i="0" kern="1200" noProof="0" dirty="0"/>
            <a:t>What Resilience Services are not</a:t>
          </a:r>
          <a:endParaRPr lang="en-GB" sz="1900" b="0" i="0" kern="1200" noProof="0" dirty="0"/>
        </a:p>
      </dsp:txBody>
      <dsp:txXfrm>
        <a:off x="22789" y="2275617"/>
        <a:ext cx="7176150" cy="421252"/>
      </dsp:txXfrm>
    </dsp:sp>
    <dsp:sp modelId="{84A08444-DA70-4ABC-BAFA-3BAA7AB0A743}">
      <dsp:nvSpPr>
        <dsp:cNvPr id="0" name=""/>
        <dsp:cNvSpPr/>
      </dsp:nvSpPr>
      <dsp:spPr>
        <a:xfrm>
          <a:off x="0" y="2719658"/>
          <a:ext cx="7221728" cy="1455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290" tIns="24130" rIns="135128" bIns="24130" numCol="1" spcCol="1270" anchor="t" anchorCtr="0">
          <a:noAutofit/>
        </a:bodyPr>
        <a:lstStyle/>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General wellbeing, social or community activity without a clear financial resilience outcome.</a:t>
          </a:r>
        </a:p>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One-off crisis responses (these sit within Crisis Support Payments).</a:t>
          </a:r>
        </a:p>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Standalone signposting with no follow-up, referral pathway or measurable outcome.</a:t>
          </a:r>
        </a:p>
        <a:p>
          <a:pPr marL="114300" lvl="1" indent="-114300" algn="l" defTabSz="666750">
            <a:lnSpc>
              <a:spcPct val="90000"/>
            </a:lnSpc>
            <a:spcBef>
              <a:spcPct val="0"/>
            </a:spcBef>
            <a:spcAft>
              <a:spcPct val="20000"/>
            </a:spcAft>
            <a:buFont typeface="Arial" panose="020B0604020202020204" pitchFamily="34" charset="0"/>
            <a:buChar char="•"/>
          </a:pPr>
          <a:r>
            <a:rPr lang="en-GB" sz="1500" b="0" i="0" kern="1200" noProof="0" dirty="0"/>
            <a:t>Funding for activity that cannot show how it reduces hardship or future crisis.</a:t>
          </a:r>
        </a:p>
      </dsp:txBody>
      <dsp:txXfrm>
        <a:off x="0" y="2719658"/>
        <a:ext cx="7221728" cy="14552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25E2F0-4D81-47D3-8409-EFC395F97A3C}">
      <dsp:nvSpPr>
        <dsp:cNvPr id="0" name=""/>
        <dsp:cNvSpPr/>
      </dsp:nvSpPr>
      <dsp:spPr>
        <a:xfrm>
          <a:off x="0" y="0"/>
          <a:ext cx="4207566" cy="4207566"/>
        </a:xfrm>
        <a:prstGeom prst="pie">
          <a:avLst>
            <a:gd name="adj1" fmla="val 5400000"/>
            <a:gd name="adj2" fmla="val 16200000"/>
          </a:avLst>
        </a:prstGeom>
        <a:solidFill>
          <a:schemeClr val="accent4">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70FFAD-E2FB-494E-92A9-714682E6181C}">
      <dsp:nvSpPr>
        <dsp:cNvPr id="0" name=""/>
        <dsp:cNvSpPr/>
      </dsp:nvSpPr>
      <dsp:spPr>
        <a:xfrm>
          <a:off x="2103783" y="0"/>
          <a:ext cx="9237317" cy="4207566"/>
        </a:xfrm>
        <a:prstGeom prst="rect">
          <a:avLst/>
        </a:prstGeom>
        <a:solidFill>
          <a:schemeClr val="lt1">
            <a:alpha val="90000"/>
            <a:hueOff val="0"/>
            <a:satOff val="0"/>
            <a:lumOff val="0"/>
            <a:alphaOff val="0"/>
          </a:schemeClr>
        </a:solidFill>
        <a:ln w="19050" cap="flat" cmpd="sng" algn="ctr">
          <a:solidFill>
            <a:schemeClr val="accent4">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i="0" kern="1200" noProof="0" dirty="0"/>
            <a:t>Person-centred and realistic</a:t>
          </a:r>
          <a:endParaRPr lang="en-GB" sz="2600" kern="1200" noProof="0" dirty="0"/>
        </a:p>
      </dsp:txBody>
      <dsp:txXfrm>
        <a:off x="2103783" y="0"/>
        <a:ext cx="4618658" cy="673210"/>
      </dsp:txXfrm>
    </dsp:sp>
    <dsp:sp modelId="{32F7063F-7CA2-477D-80D9-BE3E8016E756}">
      <dsp:nvSpPr>
        <dsp:cNvPr id="0" name=""/>
        <dsp:cNvSpPr/>
      </dsp:nvSpPr>
      <dsp:spPr>
        <a:xfrm>
          <a:off x="441794" y="673210"/>
          <a:ext cx="3323977" cy="3323977"/>
        </a:xfrm>
        <a:prstGeom prst="pie">
          <a:avLst>
            <a:gd name="adj1" fmla="val 5400000"/>
            <a:gd name="adj2" fmla="val 16200000"/>
          </a:avLst>
        </a:prstGeom>
        <a:solidFill>
          <a:schemeClr val="accent4">
            <a:shade val="50000"/>
            <a:hueOff val="243813"/>
            <a:satOff val="-14088"/>
            <a:lumOff val="194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8B043F-ED14-4FF8-85E5-8059DFFB10E8}">
      <dsp:nvSpPr>
        <dsp:cNvPr id="0" name=""/>
        <dsp:cNvSpPr/>
      </dsp:nvSpPr>
      <dsp:spPr>
        <a:xfrm>
          <a:off x="2103783" y="673210"/>
          <a:ext cx="9237317" cy="3323977"/>
        </a:xfrm>
        <a:prstGeom prst="rect">
          <a:avLst/>
        </a:prstGeom>
        <a:solidFill>
          <a:schemeClr val="lt1">
            <a:alpha val="90000"/>
            <a:hueOff val="0"/>
            <a:satOff val="0"/>
            <a:lumOff val="0"/>
            <a:alphaOff val="0"/>
          </a:schemeClr>
        </a:solidFill>
        <a:ln w="19050" cap="flat" cmpd="sng" algn="ctr">
          <a:solidFill>
            <a:schemeClr val="accent4">
              <a:shade val="50000"/>
              <a:hueOff val="243813"/>
              <a:satOff val="-14088"/>
              <a:lumOff val="194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i="0" kern="1200" noProof="0" dirty="0"/>
            <a:t>Warm, not passive, referrals</a:t>
          </a:r>
          <a:endParaRPr lang="en-GB" sz="2600" b="0" i="0" kern="1200" noProof="0" dirty="0"/>
        </a:p>
      </dsp:txBody>
      <dsp:txXfrm>
        <a:off x="2103783" y="673210"/>
        <a:ext cx="4618658" cy="673210"/>
      </dsp:txXfrm>
    </dsp:sp>
    <dsp:sp modelId="{6E03A095-9F2C-49D0-8FBE-703295D79C8F}">
      <dsp:nvSpPr>
        <dsp:cNvPr id="0" name=""/>
        <dsp:cNvSpPr/>
      </dsp:nvSpPr>
      <dsp:spPr>
        <a:xfrm>
          <a:off x="883588" y="1346421"/>
          <a:ext cx="2440388" cy="2440388"/>
        </a:xfrm>
        <a:prstGeom prst="pie">
          <a:avLst>
            <a:gd name="adj1" fmla="val 5400000"/>
            <a:gd name="adj2" fmla="val 16200000"/>
          </a:avLst>
        </a:prstGeom>
        <a:solidFill>
          <a:schemeClr val="accent4">
            <a:shade val="50000"/>
            <a:hueOff val="487627"/>
            <a:satOff val="-28175"/>
            <a:lumOff val="389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B7FB9-D49A-4915-B669-71ECB9173690}">
      <dsp:nvSpPr>
        <dsp:cNvPr id="0" name=""/>
        <dsp:cNvSpPr/>
      </dsp:nvSpPr>
      <dsp:spPr>
        <a:xfrm>
          <a:off x="2103783" y="1346421"/>
          <a:ext cx="9237317" cy="2440388"/>
        </a:xfrm>
        <a:prstGeom prst="rect">
          <a:avLst/>
        </a:prstGeom>
        <a:solidFill>
          <a:schemeClr val="lt1">
            <a:alpha val="90000"/>
            <a:hueOff val="0"/>
            <a:satOff val="0"/>
            <a:lumOff val="0"/>
            <a:alphaOff val="0"/>
          </a:schemeClr>
        </a:solidFill>
        <a:ln w="19050" cap="flat" cmpd="sng" algn="ctr">
          <a:solidFill>
            <a:schemeClr val="accent4">
              <a:shade val="50000"/>
              <a:hueOff val="487627"/>
              <a:satOff val="-28175"/>
              <a:lumOff val="389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i="0" kern="1200" noProof="0" dirty="0"/>
            <a:t>Financially focused</a:t>
          </a:r>
          <a:endParaRPr lang="en-GB" sz="2600" b="0" i="0" kern="1200" noProof="0" dirty="0"/>
        </a:p>
      </dsp:txBody>
      <dsp:txXfrm>
        <a:off x="2103783" y="1346421"/>
        <a:ext cx="4618658" cy="673210"/>
      </dsp:txXfrm>
    </dsp:sp>
    <dsp:sp modelId="{212A5B79-C842-4B11-9EF7-782BD5A3609B}">
      <dsp:nvSpPr>
        <dsp:cNvPr id="0" name=""/>
        <dsp:cNvSpPr/>
      </dsp:nvSpPr>
      <dsp:spPr>
        <a:xfrm>
          <a:off x="1325383" y="2019631"/>
          <a:ext cx="1556799" cy="1556799"/>
        </a:xfrm>
        <a:prstGeom prst="pie">
          <a:avLst>
            <a:gd name="adj1" fmla="val 5400000"/>
            <a:gd name="adj2" fmla="val 16200000"/>
          </a:avLst>
        </a:prstGeom>
        <a:solidFill>
          <a:schemeClr val="accent4">
            <a:shade val="50000"/>
            <a:hueOff val="487627"/>
            <a:satOff val="-28175"/>
            <a:lumOff val="389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0EB74-165F-476A-A2DC-3ED1BBC263C2}">
      <dsp:nvSpPr>
        <dsp:cNvPr id="0" name=""/>
        <dsp:cNvSpPr/>
      </dsp:nvSpPr>
      <dsp:spPr>
        <a:xfrm>
          <a:off x="2103783" y="2019631"/>
          <a:ext cx="9237317" cy="1556799"/>
        </a:xfrm>
        <a:prstGeom prst="rect">
          <a:avLst/>
        </a:prstGeom>
        <a:solidFill>
          <a:schemeClr val="lt1">
            <a:alpha val="90000"/>
            <a:hueOff val="0"/>
            <a:satOff val="0"/>
            <a:lumOff val="0"/>
            <a:alphaOff val="0"/>
          </a:schemeClr>
        </a:solidFill>
        <a:ln w="19050" cap="flat" cmpd="sng" algn="ctr">
          <a:solidFill>
            <a:schemeClr val="accent4">
              <a:shade val="50000"/>
              <a:hueOff val="487627"/>
              <a:satOff val="-28175"/>
              <a:lumOff val="3898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i="0" kern="1200" noProof="0" dirty="0"/>
            <a:t>Joined-up across partners</a:t>
          </a:r>
          <a:endParaRPr lang="en-GB" sz="2600" b="0" i="0" kern="1200" noProof="0" dirty="0"/>
        </a:p>
      </dsp:txBody>
      <dsp:txXfrm>
        <a:off x="2103783" y="2019631"/>
        <a:ext cx="4618658" cy="673210"/>
      </dsp:txXfrm>
    </dsp:sp>
    <dsp:sp modelId="{E26EA155-731B-4A98-BE06-06729A63820C}">
      <dsp:nvSpPr>
        <dsp:cNvPr id="0" name=""/>
        <dsp:cNvSpPr/>
      </dsp:nvSpPr>
      <dsp:spPr>
        <a:xfrm>
          <a:off x="1767177" y="2692842"/>
          <a:ext cx="673210" cy="673210"/>
        </a:xfrm>
        <a:prstGeom prst="pie">
          <a:avLst>
            <a:gd name="adj1" fmla="val 5400000"/>
            <a:gd name="adj2" fmla="val 16200000"/>
          </a:avLst>
        </a:prstGeom>
        <a:solidFill>
          <a:schemeClr val="accent4">
            <a:shade val="50000"/>
            <a:hueOff val="243813"/>
            <a:satOff val="-14088"/>
            <a:lumOff val="194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A4FE2-AB23-476F-9E92-022BE78CE76D}">
      <dsp:nvSpPr>
        <dsp:cNvPr id="0" name=""/>
        <dsp:cNvSpPr/>
      </dsp:nvSpPr>
      <dsp:spPr>
        <a:xfrm>
          <a:off x="2103783" y="2692842"/>
          <a:ext cx="9237317" cy="673210"/>
        </a:xfrm>
        <a:prstGeom prst="rect">
          <a:avLst/>
        </a:prstGeom>
        <a:solidFill>
          <a:schemeClr val="lt1">
            <a:alpha val="90000"/>
            <a:hueOff val="0"/>
            <a:satOff val="0"/>
            <a:lumOff val="0"/>
            <a:alphaOff val="0"/>
          </a:schemeClr>
        </a:solidFill>
        <a:ln w="19050" cap="flat" cmpd="sng" algn="ctr">
          <a:solidFill>
            <a:schemeClr val="accent4">
              <a:shade val="50000"/>
              <a:hueOff val="243813"/>
              <a:satOff val="-14088"/>
              <a:lumOff val="1949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b="1" i="0" kern="1200" noProof="0" dirty="0"/>
            <a:t>Measurable and accountable</a:t>
          </a:r>
          <a:endParaRPr lang="en-GB" sz="2600" b="0" i="0" kern="1200" noProof="0" dirty="0"/>
        </a:p>
      </dsp:txBody>
      <dsp:txXfrm>
        <a:off x="2103783" y="2692842"/>
        <a:ext cx="4618658" cy="673210"/>
      </dsp:txXfrm>
    </dsp:sp>
    <dsp:sp modelId="{2C8D4715-4F3B-427E-9067-A95CD9668B22}">
      <dsp:nvSpPr>
        <dsp:cNvPr id="0" name=""/>
        <dsp:cNvSpPr/>
      </dsp:nvSpPr>
      <dsp:spPr>
        <a:xfrm>
          <a:off x="6722441" y="0"/>
          <a:ext cx="4618658" cy="6732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None/>
          </a:pPr>
          <a:r>
            <a:rPr lang="en-GB" sz="1300" b="0" i="0" kern="1200" noProof="0" dirty="0"/>
            <a:t>Support starts with the resident’s actual situation, not assumptions about what they should need.</a:t>
          </a:r>
          <a:endParaRPr lang="en-GB" sz="1300" kern="1200" noProof="0" dirty="0"/>
        </a:p>
      </dsp:txBody>
      <dsp:txXfrm>
        <a:off x="6722441" y="0"/>
        <a:ext cx="4618658" cy="673210"/>
      </dsp:txXfrm>
    </dsp:sp>
    <dsp:sp modelId="{78A1E917-D3F4-4D0B-B74D-7D8E6B448535}">
      <dsp:nvSpPr>
        <dsp:cNvPr id="0" name=""/>
        <dsp:cNvSpPr/>
      </dsp:nvSpPr>
      <dsp:spPr>
        <a:xfrm>
          <a:off x="6722441" y="673210"/>
          <a:ext cx="4618658" cy="6732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None/>
          </a:pPr>
          <a:r>
            <a:rPr lang="en-GB" sz="1300" b="0" i="0" kern="1200" noProof="0" dirty="0"/>
            <a:t>Residents are actively connected to the right support, with consent, context and follow-up where needed.</a:t>
          </a:r>
        </a:p>
      </dsp:txBody>
      <dsp:txXfrm>
        <a:off x="6722441" y="673210"/>
        <a:ext cx="4618658" cy="673210"/>
      </dsp:txXfrm>
    </dsp:sp>
    <dsp:sp modelId="{4D906F79-BB89-452C-BDDF-05012062F3CE}">
      <dsp:nvSpPr>
        <dsp:cNvPr id="0" name=""/>
        <dsp:cNvSpPr/>
      </dsp:nvSpPr>
      <dsp:spPr>
        <a:xfrm>
          <a:off x="6722441" y="1346421"/>
          <a:ext cx="4618658" cy="6732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None/>
          </a:pPr>
          <a:r>
            <a:rPr lang="en-GB" sz="1300" b="0" i="0" kern="1200" noProof="0" dirty="0"/>
            <a:t>Support links clearly to income, debt, housing stability, essential costs, budgeting or access to advice.</a:t>
          </a:r>
        </a:p>
      </dsp:txBody>
      <dsp:txXfrm>
        <a:off x="6722441" y="1346421"/>
        <a:ext cx="4618658" cy="673210"/>
      </dsp:txXfrm>
    </dsp:sp>
    <dsp:sp modelId="{3396AD05-289C-4F5F-AB78-5EA068E8675F}">
      <dsp:nvSpPr>
        <dsp:cNvPr id="0" name=""/>
        <dsp:cNvSpPr/>
      </dsp:nvSpPr>
      <dsp:spPr>
        <a:xfrm>
          <a:off x="6722441" y="2019631"/>
          <a:ext cx="4618658" cy="6732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None/>
          </a:pPr>
          <a:r>
            <a:rPr lang="en-GB" sz="1300" b="0" i="0" kern="1200" noProof="0" dirty="0"/>
            <a:t>Services understand their role in the wider system and avoid duplication, gaps and “bouncing” residents between organisations.</a:t>
          </a:r>
        </a:p>
      </dsp:txBody>
      <dsp:txXfrm>
        <a:off x="6722441" y="2019631"/>
        <a:ext cx="4618658" cy="673210"/>
      </dsp:txXfrm>
    </dsp:sp>
    <dsp:sp modelId="{34DF1CD2-2A1F-44C6-9B58-4DAA7A835E04}">
      <dsp:nvSpPr>
        <dsp:cNvPr id="0" name=""/>
        <dsp:cNvSpPr/>
      </dsp:nvSpPr>
      <dsp:spPr>
        <a:xfrm>
          <a:off x="6722441" y="2692842"/>
          <a:ext cx="4618658" cy="6732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114300" lvl="1" indent="-114300" algn="l" defTabSz="577850">
            <a:lnSpc>
              <a:spcPct val="90000"/>
            </a:lnSpc>
            <a:spcBef>
              <a:spcPct val="0"/>
            </a:spcBef>
            <a:spcAft>
              <a:spcPct val="15000"/>
            </a:spcAft>
            <a:buNone/>
          </a:pPr>
          <a:r>
            <a:rPr lang="en-GB" sz="1300" b="0" i="0" kern="1200" noProof="0" dirty="0"/>
            <a:t>Partners can show what changed for residents, not just how many people attended.</a:t>
          </a:r>
        </a:p>
      </dsp:txBody>
      <dsp:txXfrm>
        <a:off x="6722441" y="2692842"/>
        <a:ext cx="4618658" cy="6732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4CA3C-B7EA-4919-AA78-DC069E38C98C}">
      <dsp:nvSpPr>
        <dsp:cNvPr id="0" name=""/>
        <dsp:cNvSpPr/>
      </dsp:nvSpPr>
      <dsp:spPr>
        <a:xfrm>
          <a:off x="3635" y="45745"/>
          <a:ext cx="3544490" cy="65893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noProof="0" dirty="0"/>
            <a:t>Who this includes</a:t>
          </a:r>
        </a:p>
      </dsp:txBody>
      <dsp:txXfrm>
        <a:off x="3635" y="45745"/>
        <a:ext cx="3544490" cy="658930"/>
      </dsp:txXfrm>
    </dsp:sp>
    <dsp:sp modelId="{D7C8D116-DCD6-4894-91EC-B386D1A19D80}">
      <dsp:nvSpPr>
        <dsp:cNvPr id="0" name=""/>
        <dsp:cNvSpPr/>
      </dsp:nvSpPr>
      <dsp:spPr>
        <a:xfrm>
          <a:off x="3635" y="704675"/>
          <a:ext cx="3544490" cy="3755159"/>
        </a:xfrm>
        <a:prstGeom prst="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WNC internal resilience-building and money support. </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FCA-regulated debt advice providers. </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Welfare rights and income maximisation services. </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Housing Associations and housing advice providers.</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Energy debt / fuel poverty specialists.</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Other quality-assured providers able to accept warm referrals for casework. </a:t>
          </a:r>
        </a:p>
      </dsp:txBody>
      <dsp:txXfrm>
        <a:off x="3635" y="704675"/>
        <a:ext cx="3544490" cy="3755159"/>
      </dsp:txXfrm>
    </dsp:sp>
    <dsp:sp modelId="{0D1A71CD-CEAF-49A7-A7A6-2393F8ED455D}">
      <dsp:nvSpPr>
        <dsp:cNvPr id="0" name=""/>
        <dsp:cNvSpPr/>
      </dsp:nvSpPr>
      <dsp:spPr>
        <a:xfrm>
          <a:off x="4044354" y="45745"/>
          <a:ext cx="3544490" cy="65893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noProof="0" dirty="0"/>
            <a:t>What Tier 1 must be able to do</a:t>
          </a:r>
        </a:p>
      </dsp:txBody>
      <dsp:txXfrm>
        <a:off x="4044354" y="45745"/>
        <a:ext cx="3544490" cy="658930"/>
      </dsp:txXfrm>
    </dsp:sp>
    <dsp:sp modelId="{65EF0A01-8086-43BF-9DED-37D8A7FF4706}">
      <dsp:nvSpPr>
        <dsp:cNvPr id="0" name=""/>
        <dsp:cNvSpPr/>
      </dsp:nvSpPr>
      <dsp:spPr>
        <a:xfrm>
          <a:off x="4044354" y="704675"/>
          <a:ext cx="3544490" cy="3755159"/>
        </a:xfrm>
        <a:prstGeom prst="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Accept warm referrals from Crisis Support, hubs and spokes. </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Provide structured support, not one-off signposting only.</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Work with residents to address underlying financial hardship.</a:t>
          </a:r>
        </a:p>
        <a:p>
          <a:pPr marL="171450" lvl="1" indent="-171450" algn="l" defTabSz="800100">
            <a:lnSpc>
              <a:spcPct val="90000"/>
            </a:lnSpc>
            <a:spcBef>
              <a:spcPct val="0"/>
            </a:spcBef>
            <a:spcAft>
              <a:spcPct val="15000"/>
            </a:spcAft>
            <a:buFont typeface="Arial" panose="020B0604020202020204" pitchFamily="34" charset="0"/>
            <a:buChar char="•"/>
          </a:pPr>
          <a:r>
            <a:rPr lang="en-GB" sz="1800" kern="1200" noProof="0" dirty="0"/>
            <a:t>Track and report measurable outcomes. </a:t>
          </a:r>
        </a:p>
      </dsp:txBody>
      <dsp:txXfrm>
        <a:off x="4044354" y="704675"/>
        <a:ext cx="3544490" cy="3755159"/>
      </dsp:txXfrm>
    </dsp:sp>
    <dsp:sp modelId="{39269B01-7319-4A02-B963-8266B844F195}">
      <dsp:nvSpPr>
        <dsp:cNvPr id="0" name=""/>
        <dsp:cNvSpPr/>
      </dsp:nvSpPr>
      <dsp:spPr>
        <a:xfrm>
          <a:off x="8085074" y="45745"/>
          <a:ext cx="3544490" cy="65893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noProof="0" dirty="0"/>
            <a:t>Mandatory, reportable outcomes</a:t>
          </a:r>
        </a:p>
      </dsp:txBody>
      <dsp:txXfrm>
        <a:off x="8085074" y="45745"/>
        <a:ext cx="3544490" cy="658930"/>
      </dsp:txXfrm>
    </dsp:sp>
    <dsp:sp modelId="{A638B24D-EA2E-42FE-99BC-90E3C01D5029}">
      <dsp:nvSpPr>
        <dsp:cNvPr id="0" name=""/>
        <dsp:cNvSpPr/>
      </dsp:nvSpPr>
      <dsp:spPr>
        <a:xfrm>
          <a:off x="8085074" y="704675"/>
          <a:ext cx="3544490" cy="3755159"/>
        </a:xfrm>
        <a:prstGeom prst="rect">
          <a:avLst/>
        </a:prstGeom>
        <a:solidFill>
          <a:schemeClr val="accent4">
            <a:alpha val="90000"/>
            <a:tint val="40000"/>
            <a:hueOff val="0"/>
            <a:satOff val="0"/>
            <a:lumOff val="0"/>
            <a:alphaOff val="0"/>
          </a:schemeClr>
        </a:solidFill>
        <a:ln w="19050" cap="flat" cmpd="sng" algn="ctr">
          <a:solidFill>
            <a:schemeClr val="accent4">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b="0" i="0" kern="1200" noProof="0" dirty="0"/>
            <a:t>Reduced experiences of material deprivation</a:t>
          </a:r>
          <a:endParaRPr lang="en-GB" sz="1800" kern="1200" noProof="0" dirty="0"/>
        </a:p>
        <a:p>
          <a:pPr marL="171450" lvl="1" indent="-171450" algn="l" defTabSz="800100">
            <a:lnSpc>
              <a:spcPct val="90000"/>
            </a:lnSpc>
            <a:spcBef>
              <a:spcPct val="0"/>
            </a:spcBef>
            <a:spcAft>
              <a:spcPct val="15000"/>
            </a:spcAft>
            <a:buFont typeface="Arial" panose="020B0604020202020204" pitchFamily="34" charset="0"/>
            <a:buChar char="•"/>
          </a:pPr>
          <a:r>
            <a:rPr lang="en-GB" sz="1800" b="0" i="0" kern="1200" noProof="0" dirty="0"/>
            <a:t>Reduced need for emergency food parcels</a:t>
          </a:r>
          <a:endParaRPr lang="en-GB" sz="1800" kern="1200" noProof="0" dirty="0"/>
        </a:p>
        <a:p>
          <a:pPr marL="171450" lvl="1" indent="-171450" algn="l" defTabSz="800100">
            <a:lnSpc>
              <a:spcPct val="90000"/>
            </a:lnSpc>
            <a:spcBef>
              <a:spcPct val="0"/>
            </a:spcBef>
            <a:spcAft>
              <a:spcPct val="15000"/>
            </a:spcAft>
            <a:buFont typeface="Arial" panose="020B0604020202020204" pitchFamily="34" charset="0"/>
            <a:buChar char="•"/>
          </a:pPr>
          <a:r>
            <a:rPr lang="en-GB" sz="1800" b="0" i="0" kern="1200" noProof="0" dirty="0"/>
            <a:t>Reduction in priority debt</a:t>
          </a:r>
          <a:endParaRPr lang="en-GB" sz="1800" kern="1200" noProof="0" dirty="0"/>
        </a:p>
        <a:p>
          <a:pPr marL="171450" lvl="1" indent="-171450" algn="l" defTabSz="800100">
            <a:lnSpc>
              <a:spcPct val="90000"/>
            </a:lnSpc>
            <a:spcBef>
              <a:spcPct val="0"/>
            </a:spcBef>
            <a:spcAft>
              <a:spcPct val="15000"/>
            </a:spcAft>
            <a:buFont typeface="Arial" panose="020B0604020202020204" pitchFamily="34" charset="0"/>
            <a:buChar char="•"/>
          </a:pPr>
          <a:r>
            <a:rPr lang="en-GB" sz="1800" b="0" i="0" kern="1200" noProof="0" dirty="0"/>
            <a:t>Increased access to appropriate and quality advice services</a:t>
          </a:r>
          <a:endParaRPr lang="en-GB" sz="1800" kern="1200" noProof="0" dirty="0"/>
        </a:p>
        <a:p>
          <a:pPr marL="171450" lvl="1" indent="-171450" algn="l" defTabSz="800100">
            <a:lnSpc>
              <a:spcPct val="90000"/>
            </a:lnSpc>
            <a:spcBef>
              <a:spcPct val="0"/>
            </a:spcBef>
            <a:spcAft>
              <a:spcPct val="15000"/>
            </a:spcAft>
            <a:buFont typeface="Arial" panose="020B0604020202020204" pitchFamily="34" charset="0"/>
            <a:buChar char="•"/>
          </a:pPr>
          <a:r>
            <a:rPr lang="en-GB" sz="1800" b="0" i="0" kern="1200" noProof="0" dirty="0"/>
            <a:t>Increased savings</a:t>
          </a:r>
          <a:endParaRPr lang="en-GB" sz="1800" kern="1200" noProof="0" dirty="0"/>
        </a:p>
        <a:p>
          <a:pPr marL="171450" lvl="1" indent="-171450" algn="l" defTabSz="800100">
            <a:lnSpc>
              <a:spcPct val="90000"/>
            </a:lnSpc>
            <a:spcBef>
              <a:spcPct val="0"/>
            </a:spcBef>
            <a:spcAft>
              <a:spcPct val="15000"/>
            </a:spcAft>
            <a:buFont typeface="Arial" panose="020B0604020202020204" pitchFamily="34" charset="0"/>
            <a:buChar char="•"/>
          </a:pPr>
          <a:r>
            <a:rPr lang="en-GB" sz="1800" b="0" i="0" kern="1200" noProof="0" dirty="0"/>
            <a:t>Maximisation of individuals’ income</a:t>
          </a:r>
          <a:endParaRPr lang="en-GB" sz="1800" kern="1200" noProof="0" dirty="0"/>
        </a:p>
      </dsp:txBody>
      <dsp:txXfrm>
        <a:off x="8085074" y="704675"/>
        <a:ext cx="3544490" cy="375515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32990-032F-43F5-8A82-EB3546EBEE7A}">
      <dsp:nvSpPr>
        <dsp:cNvPr id="0" name=""/>
        <dsp:cNvSpPr/>
      </dsp:nvSpPr>
      <dsp:spPr>
        <a:xfrm>
          <a:off x="3505" y="662159"/>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Money and debt</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Debt advice</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Budgeting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Income maximisation</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Benefit checks</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Affordable credit / savings support</a:t>
          </a:r>
        </a:p>
      </dsp:txBody>
      <dsp:txXfrm>
        <a:off x="3505" y="662159"/>
        <a:ext cx="2780709" cy="1799998"/>
      </dsp:txXfrm>
    </dsp:sp>
    <dsp:sp modelId="{1DC665C8-9472-4974-828A-5460B56947A3}">
      <dsp:nvSpPr>
        <dsp:cNvPr id="0" name=""/>
        <dsp:cNvSpPr/>
      </dsp:nvSpPr>
      <dsp:spPr>
        <a:xfrm>
          <a:off x="3062286" y="662159"/>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Housing and stability</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Tenancy sustainment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Rent arrears prevention</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Homelessness prevention</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Housing Association support</a:t>
          </a:r>
        </a:p>
      </dsp:txBody>
      <dsp:txXfrm>
        <a:off x="3062286" y="662159"/>
        <a:ext cx="2780709" cy="1799998"/>
      </dsp:txXfrm>
    </dsp:sp>
    <dsp:sp modelId="{0BFA5303-9455-4B1F-BB92-355C19418C00}">
      <dsp:nvSpPr>
        <dsp:cNvPr id="0" name=""/>
        <dsp:cNvSpPr/>
      </dsp:nvSpPr>
      <dsp:spPr>
        <a:xfrm>
          <a:off x="6121066" y="662159"/>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Education and Skills</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kern="1200" noProof="0" dirty="0"/>
            <a:t>Financial Education</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noProof="0" dirty="0"/>
            <a:t>Employment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Development of practical money-saving skills</a:t>
          </a:r>
          <a:endParaRPr lang="en-GB" sz="1200" kern="1200" noProof="0" dirty="0"/>
        </a:p>
      </dsp:txBody>
      <dsp:txXfrm>
        <a:off x="6121066" y="662159"/>
        <a:ext cx="2780709" cy="1799998"/>
      </dsp:txXfrm>
    </dsp:sp>
    <dsp:sp modelId="{1589B70C-7B66-4FC7-8E65-C2EB8E57E908}">
      <dsp:nvSpPr>
        <dsp:cNvPr id="0" name=""/>
        <dsp:cNvSpPr/>
      </dsp:nvSpPr>
      <dsp:spPr>
        <a:xfrm>
          <a:off x="9179847" y="662159"/>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Everyday Costs</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Energy advice &amp; accessing social tariffs</a:t>
          </a:r>
          <a:endParaRPr lang="en-GB" sz="12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Affordable childcare</a:t>
          </a:r>
          <a:endParaRPr lang="en-GB" sz="12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kern="1200" noProof="0" dirty="0"/>
            <a:t>Transport costs</a:t>
          </a:r>
        </a:p>
        <a:p>
          <a:pPr marL="114300" lvl="1" indent="-114300" algn="l" defTabSz="533400">
            <a:lnSpc>
              <a:spcPct val="90000"/>
            </a:lnSpc>
            <a:spcBef>
              <a:spcPct val="0"/>
            </a:spcBef>
            <a:spcAft>
              <a:spcPct val="15000"/>
            </a:spcAft>
            <a:buFont typeface="Arial" panose="020B0604020202020204" pitchFamily="34" charset="0"/>
            <a:buChar char="•"/>
          </a:pPr>
          <a:r>
            <a:rPr lang="en-GB" sz="1200" kern="1200" noProof="0" dirty="0"/>
            <a:t>Making your money go further</a:t>
          </a:r>
        </a:p>
      </dsp:txBody>
      <dsp:txXfrm>
        <a:off x="9179847" y="662159"/>
        <a:ext cx="2780709" cy="1799998"/>
      </dsp:txXfrm>
    </dsp:sp>
    <dsp:sp modelId="{86138D90-5763-4A2B-A491-E9B32C96F954}">
      <dsp:nvSpPr>
        <dsp:cNvPr id="0" name=""/>
        <dsp:cNvSpPr/>
      </dsp:nvSpPr>
      <dsp:spPr>
        <a:xfrm>
          <a:off x="3505" y="2740228"/>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Practical help</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Affordable food and essentials pathways</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Affordable furniture / white goods</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Digital access and support</a:t>
          </a:r>
        </a:p>
      </dsp:txBody>
      <dsp:txXfrm>
        <a:off x="3505" y="2740228"/>
        <a:ext cx="2780709" cy="1799998"/>
      </dsp:txXfrm>
    </dsp:sp>
    <dsp:sp modelId="{3661279D-AF9E-403C-9394-3E8FA199D9F3}">
      <dsp:nvSpPr>
        <dsp:cNvPr id="0" name=""/>
        <dsp:cNvSpPr/>
      </dsp:nvSpPr>
      <dsp:spPr>
        <a:xfrm>
          <a:off x="3062286" y="2740228"/>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Health and wellbeing links</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Mental wellbeing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Gambling-related harm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Substance misuse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Social prescribing</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Carer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Domestic violence &amp; coercive control support</a:t>
          </a:r>
        </a:p>
      </dsp:txBody>
      <dsp:txXfrm>
        <a:off x="3062286" y="2740228"/>
        <a:ext cx="2780709" cy="1799998"/>
      </dsp:txXfrm>
    </dsp:sp>
    <dsp:sp modelId="{F6D36FF5-A6A5-47DD-B038-BC3F7C70CA50}">
      <dsp:nvSpPr>
        <dsp:cNvPr id="0" name=""/>
        <dsp:cNvSpPr/>
      </dsp:nvSpPr>
      <dsp:spPr>
        <a:xfrm>
          <a:off x="6121066" y="2740228"/>
          <a:ext cx="2780709" cy="179999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i="0" kern="1200" noProof="0" dirty="0"/>
            <a:t>Navigation and referral</a:t>
          </a:r>
          <a:endParaRPr lang="en-GB" sz="160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Warm referrals into Tier 1 casework</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Supported access to Crisis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Clear pathways into local community support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Follow-up where appropriate</a:t>
          </a:r>
        </a:p>
      </dsp:txBody>
      <dsp:txXfrm>
        <a:off x="6121066" y="2740228"/>
        <a:ext cx="2780709" cy="1799998"/>
      </dsp:txXfrm>
    </dsp:sp>
    <dsp:sp modelId="{B9EF62C8-9B6F-4CF2-BDFB-495910751045}">
      <dsp:nvSpPr>
        <dsp:cNvPr id="0" name=""/>
        <dsp:cNvSpPr/>
      </dsp:nvSpPr>
      <dsp:spPr>
        <a:xfrm>
          <a:off x="9179847" y="2740228"/>
          <a:ext cx="2780709" cy="1799998"/>
        </a:xfrm>
        <a:prstGeom prst="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Font typeface="Arial" panose="020B0604020202020204" pitchFamily="34" charset="0"/>
            <a:buNone/>
          </a:pPr>
          <a:r>
            <a:rPr lang="en-GB" sz="1200" b="1" u="none" kern="1200" noProof="0" dirty="0"/>
            <a:t>All support must demonstrate and measure all the following outcomes:</a:t>
          </a:r>
          <a:endParaRPr lang="en-GB" sz="1200" b="0" i="0" kern="1200" noProof="0" dirty="0"/>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Reduced priority debt</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Reduced material deprivation</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Reduced need for emergency food aid</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Income maximisation</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Increased savings</a:t>
          </a:r>
        </a:p>
        <a:p>
          <a:pPr marL="114300" lvl="1" indent="-114300" algn="l" defTabSz="533400">
            <a:lnSpc>
              <a:spcPct val="90000"/>
            </a:lnSpc>
            <a:spcBef>
              <a:spcPct val="0"/>
            </a:spcBef>
            <a:spcAft>
              <a:spcPct val="15000"/>
            </a:spcAft>
            <a:buFont typeface="Arial" panose="020B0604020202020204" pitchFamily="34" charset="0"/>
            <a:buChar char="•"/>
          </a:pPr>
          <a:r>
            <a:rPr lang="en-GB" sz="1200" b="0" i="0" kern="1200" noProof="0" dirty="0"/>
            <a:t>Increased access to quality advice services</a:t>
          </a:r>
        </a:p>
      </dsp:txBody>
      <dsp:txXfrm>
        <a:off x="9179847" y="2740228"/>
        <a:ext cx="2780709" cy="179999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93024-3EBC-4414-9A4A-CBCBEB17675D}">
      <dsp:nvSpPr>
        <dsp:cNvPr id="0" name=""/>
        <dsp:cNvSpPr/>
      </dsp:nvSpPr>
      <dsp:spPr>
        <a:xfrm>
          <a:off x="3623" y="110088"/>
          <a:ext cx="3532882" cy="709566"/>
        </a:xfrm>
        <a:prstGeom prst="rect">
          <a:avLst/>
        </a:prstGeom>
        <a:solidFill>
          <a:schemeClr val="accent5">
            <a:alpha val="90000"/>
            <a:hueOff val="0"/>
            <a:satOff val="0"/>
            <a:lumOff val="0"/>
            <a:alphaOff val="0"/>
          </a:schemeClr>
        </a:solidFill>
        <a:ln w="19050" cap="flat" cmpd="sng" algn="ctr">
          <a:solidFill>
            <a:schemeClr val="accent5">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noProof="0" dirty="0"/>
            <a:t>What Community Coordination is</a:t>
          </a:r>
          <a:endParaRPr lang="en-GB" sz="1900" kern="1200" noProof="0" dirty="0"/>
        </a:p>
      </dsp:txBody>
      <dsp:txXfrm>
        <a:off x="3623" y="110088"/>
        <a:ext cx="3532882" cy="709566"/>
      </dsp:txXfrm>
    </dsp:sp>
    <dsp:sp modelId="{BF312157-3BB7-4390-AA27-AB9D32C5E9C9}">
      <dsp:nvSpPr>
        <dsp:cNvPr id="0" name=""/>
        <dsp:cNvSpPr/>
      </dsp:nvSpPr>
      <dsp:spPr>
        <a:xfrm>
          <a:off x="3623" y="819654"/>
          <a:ext cx="3532882" cy="3993117"/>
        </a:xfrm>
        <a:prstGeom prst="rect">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Building and maintaining a </a:t>
          </a:r>
          <a:r>
            <a:rPr lang="en-GB" sz="1900" b="1" i="0" kern="1200" noProof="0" dirty="0"/>
            <a:t>joined-up local support network</a:t>
          </a:r>
          <a:endParaRPr lang="en-GB" sz="1900" b="0" i="0" kern="1200" noProof="0" dirty="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Enabling </a:t>
          </a:r>
          <a:r>
            <a:rPr lang="en-GB" sz="1900" b="1" i="0" kern="1200" noProof="0" dirty="0"/>
            <a:t>warm referrals across services</a:t>
          </a:r>
          <a:r>
            <a:rPr lang="en-GB" sz="1900" b="0" i="0" kern="1200" noProof="0" dirty="0"/>
            <a:t>, not just signposting</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Making it </a:t>
          </a:r>
          <a:r>
            <a:rPr lang="en-GB" sz="1900" b="1" i="0" kern="1200" noProof="0" dirty="0"/>
            <a:t>easier for residents to navigate support</a:t>
          </a:r>
          <a:endParaRPr lang="en-GB" sz="1900" b="0" i="0" kern="1200" noProof="0" dirty="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Improving </a:t>
          </a:r>
          <a:r>
            <a:rPr lang="en-GB" sz="1900" b="1" i="0" kern="1200" noProof="0" dirty="0"/>
            <a:t>visibility of what exists locally</a:t>
          </a:r>
          <a:endParaRPr lang="en-GB" sz="1900" b="0" i="0" kern="1200" noProof="0" dirty="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Supporting services to work as </a:t>
          </a:r>
          <a:r>
            <a:rPr lang="en-GB" sz="1900" b="1" i="0" kern="1200" noProof="0" dirty="0"/>
            <a:t>one system, not in silos</a:t>
          </a:r>
          <a:endParaRPr lang="en-GB" sz="1900" b="0" i="0" kern="1200" noProof="0" dirty="0"/>
        </a:p>
      </dsp:txBody>
      <dsp:txXfrm>
        <a:off x="3623" y="819654"/>
        <a:ext cx="3532882" cy="3993117"/>
      </dsp:txXfrm>
    </dsp:sp>
    <dsp:sp modelId="{A0F3CC1C-C0D3-4ECD-97BD-C70D3D52E199}">
      <dsp:nvSpPr>
        <dsp:cNvPr id="0" name=""/>
        <dsp:cNvSpPr/>
      </dsp:nvSpPr>
      <dsp:spPr>
        <a:xfrm>
          <a:off x="4031108" y="110088"/>
          <a:ext cx="3532882" cy="709566"/>
        </a:xfrm>
        <a:prstGeom prst="rect">
          <a:avLst/>
        </a:prstGeom>
        <a:solidFill>
          <a:schemeClr val="accent5">
            <a:alpha val="90000"/>
            <a:hueOff val="0"/>
            <a:satOff val="0"/>
            <a:lumOff val="0"/>
            <a:alphaOff val="-20000"/>
          </a:schemeClr>
        </a:solidFill>
        <a:ln w="19050" cap="flat" cmpd="sng" algn="ctr">
          <a:solidFill>
            <a:schemeClr val="accent5">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noProof="0" dirty="0"/>
            <a:t>How this overlaps with Resilience Services</a:t>
          </a:r>
        </a:p>
      </dsp:txBody>
      <dsp:txXfrm>
        <a:off x="4031108" y="110088"/>
        <a:ext cx="3532882" cy="709566"/>
      </dsp:txXfrm>
    </dsp:sp>
    <dsp:sp modelId="{3835CD2C-D086-4889-BE73-3B3F46126CC7}">
      <dsp:nvSpPr>
        <dsp:cNvPr id="0" name=""/>
        <dsp:cNvSpPr/>
      </dsp:nvSpPr>
      <dsp:spPr>
        <a:xfrm>
          <a:off x="4031108" y="819654"/>
          <a:ext cx="3532882" cy="3993117"/>
        </a:xfrm>
        <a:prstGeom prst="rect">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Resilience Services deliver </a:t>
          </a:r>
          <a:r>
            <a:rPr lang="en-GB" sz="1900" b="1" i="0" kern="1200" noProof="0" dirty="0"/>
            <a:t>support outcomes</a:t>
          </a:r>
          <a:endParaRPr lang="en-GB" sz="1900" b="0" i="0" kern="1200" noProof="0" dirty="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Community Coordination ensures residents can </a:t>
          </a:r>
          <a:r>
            <a:rPr lang="en-GB" sz="1900" b="1" i="0" kern="1200" noProof="0" dirty="0"/>
            <a:t>access those services</a:t>
          </a:r>
          <a:endParaRPr lang="en-GB" sz="1900" b="0" i="0" kern="1200" noProof="0" dirty="0"/>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Both require: </a:t>
          </a:r>
        </a:p>
        <a:p>
          <a:pPr marL="342900" lvl="2" indent="-171450" algn="l" defTabSz="844550">
            <a:lnSpc>
              <a:spcPct val="90000"/>
            </a:lnSpc>
            <a:spcBef>
              <a:spcPct val="0"/>
            </a:spcBef>
            <a:spcAft>
              <a:spcPct val="15000"/>
            </a:spcAft>
            <a:buFont typeface="Arial" panose="020B0604020202020204" pitchFamily="34" charset="0"/>
            <a:buChar char="•"/>
          </a:pPr>
          <a:r>
            <a:rPr lang="en-GB" sz="1900" b="0" i="0" kern="1200" noProof="0" dirty="0"/>
            <a:t>Strong referral pathways</a:t>
          </a:r>
        </a:p>
        <a:p>
          <a:pPr marL="342900" lvl="2" indent="-171450" algn="l" defTabSz="844550">
            <a:lnSpc>
              <a:spcPct val="90000"/>
            </a:lnSpc>
            <a:spcBef>
              <a:spcPct val="0"/>
            </a:spcBef>
            <a:spcAft>
              <a:spcPct val="15000"/>
            </a:spcAft>
            <a:buFont typeface="Arial" panose="020B0604020202020204" pitchFamily="34" charset="0"/>
            <a:buChar char="•"/>
          </a:pPr>
          <a:r>
            <a:rPr lang="en-GB" sz="1900" b="0" i="0" kern="1200" noProof="0" dirty="0"/>
            <a:t>Partnership working</a:t>
          </a:r>
        </a:p>
        <a:p>
          <a:pPr marL="342900" lvl="2" indent="-171450" algn="l" defTabSz="844550">
            <a:lnSpc>
              <a:spcPct val="90000"/>
            </a:lnSpc>
            <a:spcBef>
              <a:spcPct val="0"/>
            </a:spcBef>
            <a:spcAft>
              <a:spcPct val="15000"/>
            </a:spcAft>
            <a:buFont typeface="Arial" panose="020B0604020202020204" pitchFamily="34" charset="0"/>
            <a:buChar char="•"/>
          </a:pPr>
          <a:r>
            <a:rPr lang="en-GB" sz="1900" b="0" i="0" kern="1200" noProof="0" dirty="0"/>
            <a:t>Clear roles across the system</a:t>
          </a:r>
        </a:p>
        <a:p>
          <a:pPr marL="171450" lvl="1" indent="-171450" algn="ctr" defTabSz="844550">
            <a:lnSpc>
              <a:spcPct val="90000"/>
            </a:lnSpc>
            <a:spcBef>
              <a:spcPct val="0"/>
            </a:spcBef>
            <a:spcAft>
              <a:spcPct val="15000"/>
            </a:spcAft>
            <a:buNone/>
          </a:pPr>
          <a:r>
            <a:rPr lang="en-GB" sz="1900" b="1" i="0" kern="1200" noProof="0" dirty="0"/>
            <a:t>We cannot deliver effective resilience services without effective coordination</a:t>
          </a:r>
          <a:endParaRPr lang="en-GB" sz="1900" b="0" i="0" kern="1200" noProof="0" dirty="0"/>
        </a:p>
      </dsp:txBody>
      <dsp:txXfrm>
        <a:off x="4031108" y="819654"/>
        <a:ext cx="3532882" cy="3993117"/>
      </dsp:txXfrm>
    </dsp:sp>
    <dsp:sp modelId="{A5E803A7-BC45-4BF4-84B2-C9A7D802DD67}">
      <dsp:nvSpPr>
        <dsp:cNvPr id="0" name=""/>
        <dsp:cNvSpPr/>
      </dsp:nvSpPr>
      <dsp:spPr>
        <a:xfrm>
          <a:off x="8058594" y="110088"/>
          <a:ext cx="3532882" cy="709566"/>
        </a:xfrm>
        <a:prstGeom prst="rect">
          <a:avLst/>
        </a:prstGeom>
        <a:solidFill>
          <a:schemeClr val="accent5">
            <a:alpha val="90000"/>
            <a:hueOff val="0"/>
            <a:satOff val="0"/>
            <a:lumOff val="0"/>
            <a:alphaOff val="-40000"/>
          </a:schemeClr>
        </a:solidFill>
        <a:ln w="19050" cap="flat" cmpd="sng" algn="ctr">
          <a:solidFill>
            <a:schemeClr val="accent5">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GB" sz="1900" b="1" i="0" kern="1200" noProof="0" dirty="0"/>
            <a:t>What this is not</a:t>
          </a:r>
        </a:p>
      </dsp:txBody>
      <dsp:txXfrm>
        <a:off x="8058594" y="110088"/>
        <a:ext cx="3532882" cy="709566"/>
      </dsp:txXfrm>
    </dsp:sp>
    <dsp:sp modelId="{15C3FF5A-9575-4916-B388-6C7FDC3008FA}">
      <dsp:nvSpPr>
        <dsp:cNvPr id="0" name=""/>
        <dsp:cNvSpPr/>
      </dsp:nvSpPr>
      <dsp:spPr>
        <a:xfrm>
          <a:off x="8058594" y="819654"/>
          <a:ext cx="3532882" cy="3993117"/>
        </a:xfrm>
        <a:prstGeom prst="rect">
          <a:avLst/>
        </a:prstGeom>
        <a:solidFill>
          <a:schemeClr val="accent5">
            <a:alpha val="90000"/>
            <a:tint val="40000"/>
            <a:hueOff val="0"/>
            <a:satOff val="0"/>
            <a:lumOff val="0"/>
            <a:alphaOff val="0"/>
          </a:schemeClr>
        </a:solidFill>
        <a:ln w="1905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A separate programme running alongside services</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General community activity without a role in the CRF pathway</a:t>
          </a:r>
        </a:p>
        <a:p>
          <a:pPr marL="171450" lvl="1" indent="-171450" algn="l" defTabSz="844550">
            <a:lnSpc>
              <a:spcPct val="90000"/>
            </a:lnSpc>
            <a:spcBef>
              <a:spcPct val="0"/>
            </a:spcBef>
            <a:spcAft>
              <a:spcPct val="15000"/>
            </a:spcAft>
            <a:buFont typeface="Arial" panose="020B0604020202020204" pitchFamily="34" charset="0"/>
            <a:buChar char="•"/>
          </a:pPr>
          <a:r>
            <a:rPr lang="en-GB" sz="1900" b="0" i="0" kern="1200" noProof="0" dirty="0"/>
            <a:t>A replacement for frontline delivery</a:t>
          </a:r>
        </a:p>
      </dsp:txBody>
      <dsp:txXfrm>
        <a:off x="8058594" y="819654"/>
        <a:ext cx="3532882" cy="399311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B1A1DA-1E1F-4949-92D6-E1C21ABE2CA3}">
      <dsp:nvSpPr>
        <dsp:cNvPr id="0" name=""/>
        <dsp:cNvSpPr/>
      </dsp:nvSpPr>
      <dsp:spPr>
        <a:xfrm>
          <a:off x="3628032" y="0"/>
          <a:ext cx="4935936" cy="4935936"/>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089D20-D296-46D5-939B-36AF37AA9D75}">
      <dsp:nvSpPr>
        <dsp:cNvPr id="0" name=""/>
        <dsp:cNvSpPr/>
      </dsp:nvSpPr>
      <dsp:spPr>
        <a:xfrm>
          <a:off x="670251" y="68431"/>
          <a:ext cx="5019037" cy="216000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en-GB" sz="1800" b="1" u="sng" kern="1200" noProof="0" dirty="0"/>
            <a:t>Connecting organisations (“matchmaking”)</a:t>
          </a:r>
          <a:endParaRPr lang="en-GB" sz="1800" kern="1200" noProof="0" dirty="0"/>
        </a:p>
        <a:p>
          <a:pPr marL="114300" lvl="1" indent="-114300" algn="l" defTabSz="622300">
            <a:lnSpc>
              <a:spcPct val="90000"/>
            </a:lnSpc>
            <a:spcBef>
              <a:spcPct val="0"/>
            </a:spcBef>
            <a:spcAft>
              <a:spcPct val="15000"/>
            </a:spcAft>
            <a:buChar char="•"/>
          </a:pPr>
          <a:r>
            <a:rPr lang="en-GB" sz="1400" b="0" kern="1200" noProof="0" dirty="0"/>
            <a:t>Supporting VCSFE organisations to form partnerships</a:t>
          </a:r>
        </a:p>
        <a:p>
          <a:pPr marL="114300" lvl="1" indent="-114300" algn="l" defTabSz="622300">
            <a:lnSpc>
              <a:spcPct val="90000"/>
            </a:lnSpc>
            <a:spcBef>
              <a:spcPct val="0"/>
            </a:spcBef>
            <a:spcAft>
              <a:spcPct val="15000"/>
            </a:spcAft>
            <a:buChar char="•"/>
          </a:pPr>
          <a:r>
            <a:rPr lang="en-GB" sz="1400" b="0" kern="1200" noProof="0" dirty="0"/>
            <a:t>Bringing together complementary services (e.g. advice + community access + practical support)</a:t>
          </a:r>
        </a:p>
        <a:p>
          <a:pPr marL="114300" lvl="1" indent="-114300" algn="l" defTabSz="622300">
            <a:lnSpc>
              <a:spcPct val="90000"/>
            </a:lnSpc>
            <a:spcBef>
              <a:spcPct val="0"/>
            </a:spcBef>
            <a:spcAft>
              <a:spcPct val="15000"/>
            </a:spcAft>
            <a:buChar char="•"/>
          </a:pPr>
          <a:r>
            <a:rPr lang="en-GB" sz="1400" b="0" kern="1200" noProof="0" dirty="0"/>
            <a:t>Helping build hub and spoke models, not isolated bids</a:t>
          </a:r>
        </a:p>
      </dsp:txBody>
      <dsp:txXfrm>
        <a:off x="775694" y="173874"/>
        <a:ext cx="4808151" cy="1949119"/>
      </dsp:txXfrm>
    </dsp:sp>
    <dsp:sp modelId="{39A8FE02-77A2-42A9-95B7-D5610DDAE7EA}">
      <dsp:nvSpPr>
        <dsp:cNvPr id="0" name=""/>
        <dsp:cNvSpPr/>
      </dsp:nvSpPr>
      <dsp:spPr>
        <a:xfrm>
          <a:off x="6384229" y="68431"/>
          <a:ext cx="5019037" cy="216000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u="sng" kern="1200" noProof="0" dirty="0"/>
            <a:t>Strengthening the sector</a:t>
          </a:r>
          <a:endParaRPr lang="en-GB" sz="1600" b="1" kern="1200" noProof="0" dirty="0"/>
        </a:p>
        <a:p>
          <a:pPr marL="114300" lvl="1" indent="-114300" algn="l" defTabSz="622300">
            <a:lnSpc>
              <a:spcPct val="90000"/>
            </a:lnSpc>
            <a:spcBef>
              <a:spcPct val="0"/>
            </a:spcBef>
            <a:spcAft>
              <a:spcPct val="15000"/>
            </a:spcAft>
            <a:buChar char="•"/>
          </a:pPr>
          <a:r>
            <a:rPr lang="en-GB" sz="1400" b="0" kern="1200" noProof="0" dirty="0"/>
            <a:t>Supporting organisations to:</a:t>
          </a:r>
        </a:p>
        <a:p>
          <a:pPr marL="114300" lvl="1" indent="-114300" algn="l" defTabSz="622300">
            <a:lnSpc>
              <a:spcPct val="90000"/>
            </a:lnSpc>
            <a:spcBef>
              <a:spcPct val="0"/>
            </a:spcBef>
            <a:spcAft>
              <a:spcPct val="15000"/>
            </a:spcAft>
            <a:buChar char="•"/>
          </a:pPr>
          <a:r>
            <a:rPr lang="en-GB" sz="1400" b="0" kern="1200" noProof="0" dirty="0"/>
            <a:t>Understand CRF requirements</a:t>
          </a:r>
        </a:p>
        <a:p>
          <a:pPr marL="114300" lvl="1" indent="-114300" algn="l" defTabSz="622300">
            <a:lnSpc>
              <a:spcPct val="90000"/>
            </a:lnSpc>
            <a:spcBef>
              <a:spcPct val="0"/>
            </a:spcBef>
            <a:spcAft>
              <a:spcPct val="15000"/>
            </a:spcAft>
            <a:buChar char="•"/>
          </a:pPr>
          <a:r>
            <a:rPr lang="en-GB" sz="1400" b="0" kern="1200" noProof="0" dirty="0"/>
            <a:t>Develop their offer to meet outcome expectations</a:t>
          </a:r>
        </a:p>
        <a:p>
          <a:pPr marL="114300" lvl="1" indent="-114300" algn="l" defTabSz="622300">
            <a:lnSpc>
              <a:spcPct val="90000"/>
            </a:lnSpc>
            <a:spcBef>
              <a:spcPct val="0"/>
            </a:spcBef>
            <a:spcAft>
              <a:spcPct val="15000"/>
            </a:spcAft>
            <a:buChar char="•"/>
          </a:pPr>
          <a:r>
            <a:rPr lang="en-GB" sz="1400" b="0" kern="1200" noProof="0" dirty="0"/>
            <a:t>Build confidence in data, referrals and partnership working</a:t>
          </a:r>
        </a:p>
        <a:p>
          <a:pPr marL="114300" lvl="1" indent="-114300" algn="ctr" defTabSz="622300">
            <a:lnSpc>
              <a:spcPct val="90000"/>
            </a:lnSpc>
            <a:spcBef>
              <a:spcPct val="0"/>
            </a:spcBef>
            <a:spcAft>
              <a:spcPct val="15000"/>
            </a:spcAft>
            <a:buNone/>
          </a:pPr>
          <a:endParaRPr lang="en-GB" sz="1400" b="1" kern="1200" noProof="0" dirty="0"/>
        </a:p>
        <a:p>
          <a:pPr marL="114300" lvl="1" indent="-114300" algn="ctr" defTabSz="622300">
            <a:lnSpc>
              <a:spcPct val="90000"/>
            </a:lnSpc>
            <a:spcBef>
              <a:spcPct val="0"/>
            </a:spcBef>
            <a:spcAft>
              <a:spcPct val="15000"/>
            </a:spcAft>
            <a:buNone/>
          </a:pPr>
          <a:r>
            <a:rPr lang="en-GB" sz="1400" b="1" kern="1200" noProof="0" dirty="0"/>
            <a:t>Not everyone needs to be ready on day one , this is a supported, phased approach</a:t>
          </a:r>
        </a:p>
      </dsp:txBody>
      <dsp:txXfrm>
        <a:off x="6489672" y="173874"/>
        <a:ext cx="4808151" cy="1949119"/>
      </dsp:txXfrm>
    </dsp:sp>
    <dsp:sp modelId="{23173343-BF49-4B9D-82EC-E3F92B56410F}">
      <dsp:nvSpPr>
        <dsp:cNvPr id="0" name=""/>
        <dsp:cNvSpPr/>
      </dsp:nvSpPr>
      <dsp:spPr>
        <a:xfrm>
          <a:off x="641820" y="2678041"/>
          <a:ext cx="5019037" cy="216000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u="sng" kern="1200" noProof="0" dirty="0"/>
            <a:t>Identifying and filling gaps</a:t>
          </a:r>
          <a:endParaRPr lang="en-GB" sz="1600" b="1" kern="1200" noProof="0" dirty="0"/>
        </a:p>
        <a:p>
          <a:pPr marL="114300" lvl="1" indent="-114300" algn="l" defTabSz="622300">
            <a:lnSpc>
              <a:spcPct val="90000"/>
            </a:lnSpc>
            <a:spcBef>
              <a:spcPct val="0"/>
            </a:spcBef>
            <a:spcAft>
              <a:spcPct val="15000"/>
            </a:spcAft>
            <a:buChar char="•"/>
          </a:pPr>
          <a:r>
            <a:rPr lang="en-GB" sz="1400" b="0" kern="1200" noProof="0" dirty="0"/>
            <a:t>Working with WNC to:</a:t>
          </a:r>
        </a:p>
        <a:p>
          <a:pPr marL="228600" lvl="2" indent="-114300" algn="l" defTabSz="622300">
            <a:lnSpc>
              <a:spcPct val="90000"/>
            </a:lnSpc>
            <a:spcBef>
              <a:spcPct val="0"/>
            </a:spcBef>
            <a:spcAft>
              <a:spcPct val="15000"/>
            </a:spcAft>
            <a:buChar char="•"/>
          </a:pPr>
          <a:r>
            <a:rPr lang="en-GB" sz="1400" b="0" kern="1200" noProof="0" dirty="0"/>
            <a:t>Identify gaps in provision across the system</a:t>
          </a:r>
        </a:p>
        <a:p>
          <a:pPr marL="228600" lvl="2" indent="-114300" algn="l" defTabSz="622300">
            <a:lnSpc>
              <a:spcPct val="90000"/>
            </a:lnSpc>
            <a:spcBef>
              <a:spcPct val="0"/>
            </a:spcBef>
            <a:spcAft>
              <a:spcPct val="15000"/>
            </a:spcAft>
            <a:buChar char="•"/>
          </a:pPr>
          <a:r>
            <a:rPr lang="en-GB" sz="1400" b="0" kern="1200" noProof="0" dirty="0"/>
            <a:t>Engage organisations who may be able to step into those gaps</a:t>
          </a:r>
        </a:p>
        <a:p>
          <a:pPr marL="228600" lvl="2" indent="-114300" algn="l" defTabSz="622300">
            <a:lnSpc>
              <a:spcPct val="90000"/>
            </a:lnSpc>
            <a:spcBef>
              <a:spcPct val="0"/>
            </a:spcBef>
            <a:spcAft>
              <a:spcPct val="15000"/>
            </a:spcAft>
            <a:buChar char="•"/>
          </a:pPr>
          <a:r>
            <a:rPr lang="en-GB" sz="1400" b="0" kern="1200" noProof="0" dirty="0"/>
            <a:t>Support development where needed</a:t>
          </a:r>
        </a:p>
      </dsp:txBody>
      <dsp:txXfrm>
        <a:off x="747263" y="2783484"/>
        <a:ext cx="4808151" cy="1949119"/>
      </dsp:txXfrm>
    </dsp:sp>
    <dsp:sp modelId="{B1A4AFEF-FDE9-491D-9BF9-7BDDF6F7B230}">
      <dsp:nvSpPr>
        <dsp:cNvPr id="0" name=""/>
        <dsp:cNvSpPr/>
      </dsp:nvSpPr>
      <dsp:spPr>
        <a:xfrm>
          <a:off x="6452720" y="2687064"/>
          <a:ext cx="5019037" cy="216000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GB" sz="1600" b="1" u="sng" kern="1200" noProof="0" dirty="0"/>
            <a:t>Supporting long-term sustainability </a:t>
          </a:r>
          <a:endParaRPr lang="en-GB" sz="1600" kern="1200" noProof="0" dirty="0"/>
        </a:p>
        <a:p>
          <a:pPr marL="114300" lvl="1" indent="-114300" algn="l" defTabSz="622300">
            <a:lnSpc>
              <a:spcPct val="90000"/>
            </a:lnSpc>
            <a:spcBef>
              <a:spcPct val="0"/>
            </a:spcBef>
            <a:spcAft>
              <a:spcPct val="15000"/>
            </a:spcAft>
            <a:buChar char="•"/>
          </a:pPr>
          <a:r>
            <a:rPr lang="en-GB" sz="1400" b="0" kern="1200" noProof="0" dirty="0"/>
            <a:t>For organisations not currently aligned to CRF:</a:t>
          </a:r>
        </a:p>
        <a:p>
          <a:pPr marL="114300" lvl="1" indent="-114300" algn="l" defTabSz="622300">
            <a:lnSpc>
              <a:spcPct val="90000"/>
            </a:lnSpc>
            <a:spcBef>
              <a:spcPct val="0"/>
            </a:spcBef>
            <a:spcAft>
              <a:spcPct val="15000"/>
            </a:spcAft>
            <a:buChar char="•"/>
          </a:pPr>
          <a:r>
            <a:rPr lang="en-GB" sz="1400" b="0" kern="1200" noProof="0" dirty="0"/>
            <a:t>Sharing alternative funding and grant opportunities</a:t>
          </a:r>
        </a:p>
        <a:p>
          <a:pPr marL="114300" lvl="1" indent="-114300" algn="l" defTabSz="622300">
            <a:lnSpc>
              <a:spcPct val="90000"/>
            </a:lnSpc>
            <a:spcBef>
              <a:spcPct val="0"/>
            </a:spcBef>
            <a:spcAft>
              <a:spcPct val="15000"/>
            </a:spcAft>
            <a:buChar char="•"/>
          </a:pPr>
          <a:r>
            <a:rPr lang="en-GB" sz="1400" b="0" kern="1200" noProof="0" dirty="0"/>
            <a:t>Ensuring no organisations are excluded from the wider system</a:t>
          </a:r>
        </a:p>
        <a:p>
          <a:pPr marL="114300" lvl="1" indent="-114300" algn="l" defTabSz="622300">
            <a:lnSpc>
              <a:spcPct val="90000"/>
            </a:lnSpc>
            <a:spcBef>
              <a:spcPct val="0"/>
            </a:spcBef>
            <a:spcAft>
              <a:spcPct val="15000"/>
            </a:spcAft>
            <a:buChar char="•"/>
          </a:pPr>
          <a:r>
            <a:rPr lang="en-GB" sz="1400" b="0" kern="1200" noProof="0" dirty="0"/>
            <a:t>Supporting a sustainable, resilient VCSFE sector</a:t>
          </a:r>
        </a:p>
      </dsp:txBody>
      <dsp:txXfrm>
        <a:off x="6558163" y="2792507"/>
        <a:ext cx="4808151" cy="194911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6.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1">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2">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81CA633-4D7A-5E09-F03D-EA3BD17AA4C1}"/>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9E953335-E0B2-491F-9CEE-CEDFB9223A7D}" type="slidenum">
              <a:rPr lang="en-GB" smtClean="0"/>
              <a:t>‹#›</a:t>
            </a:fld>
            <a:endParaRPr lang="en-GB"/>
          </a:p>
        </p:txBody>
      </p:sp>
    </p:spTree>
    <p:extLst>
      <p:ext uri="{BB962C8B-B14F-4D97-AF65-F5344CB8AC3E}">
        <p14:creationId xmlns:p14="http://schemas.microsoft.com/office/powerpoint/2010/main" val="4907141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7D79A-7E9D-E41E-B920-F7D111B30011}"/>
              </a:ext>
            </a:extLst>
          </p:cNvPr>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3" name="Notes Placeholder 2">
            <a:extLst>
              <a:ext uri="{FF2B5EF4-FFF2-40B4-BE49-F238E27FC236}">
                <a16:creationId xmlns:a16="http://schemas.microsoft.com/office/drawing/2014/main" id="{5F3C3160-FA1B-52E2-0CCF-00DDF9208EF2}"/>
              </a:ext>
            </a:extLst>
          </p:cNvPr>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914290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050" kern="1200">
        <a:solidFill>
          <a:schemeClr val="tx1"/>
        </a:solidFill>
        <a:latin typeface="+mn-lt"/>
        <a:ea typeface="+mn-ea"/>
        <a:cs typeface="+mn-cs"/>
      </a:defRPr>
    </a:lvl2pPr>
    <a:lvl3pPr marL="914400" algn="l" defTabSz="914400" rtl="0" eaLnBrk="1" latinLnBrk="0" hangingPunct="1">
      <a:defRPr sz="1050" kern="1200">
        <a:solidFill>
          <a:schemeClr val="tx1"/>
        </a:solidFill>
        <a:latin typeface="+mn-lt"/>
        <a:ea typeface="+mn-ea"/>
        <a:cs typeface="+mn-cs"/>
      </a:defRPr>
    </a:lvl3pPr>
    <a:lvl4pPr marL="1371600" algn="l" defTabSz="914400" rtl="0" eaLnBrk="1" latinLnBrk="0" hangingPunct="1">
      <a:defRPr sz="1050" kern="1200">
        <a:solidFill>
          <a:schemeClr val="tx1"/>
        </a:solidFill>
        <a:latin typeface="+mn-lt"/>
        <a:ea typeface="+mn-ea"/>
        <a:cs typeface="+mn-cs"/>
      </a:defRPr>
    </a:lvl4pPr>
    <a:lvl5pPr marL="1828800" algn="l" defTabSz="914400" rtl="0" eaLnBrk="1" latinLnBrk="0" hangingPunct="1">
      <a:defRPr sz="105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AE2EAA-3E49-1F42-A6DD-3DFA749A73D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BCFF0FD6-0F1D-D83A-A11B-A19511499572}"/>
              </a:ext>
            </a:extLst>
          </p:cNvPr>
          <p:cNvSpPr>
            <a:spLocks noGrp="1"/>
          </p:cNvSpPr>
          <p:nvPr>
            <p:ph type="body" idx="1"/>
          </p:nvPr>
        </p:nvSpPr>
        <p:spPr>
          <a:xfrm>
            <a:off x="914400" y="3300412"/>
            <a:ext cx="7315200" cy="2700338"/>
          </a:xfrm>
          <a:prstGeom prst="rect">
            <a:avLst/>
          </a:prstGeom>
        </p:spPr>
        <p:txBody>
          <a:bodyPr/>
          <a:lstStyle/>
          <a:p>
            <a:pPr lvl="0"/>
            <a:r>
              <a:rPr lang="en-GB" sz="1050" kern="1200" dirty="0">
                <a:solidFill>
                  <a:schemeClr val="tx1"/>
                </a:solidFill>
                <a:effectLst/>
                <a:latin typeface="+mn-lt"/>
                <a:ea typeface="+mn-ea"/>
                <a:cs typeface="+mn-cs"/>
              </a:rPr>
              <a:t>This is a </a:t>
            </a:r>
            <a:r>
              <a:rPr lang="en-GB" sz="1050" b="0" kern="1200" dirty="0">
                <a:solidFill>
                  <a:schemeClr val="tx1"/>
                </a:solidFill>
                <a:effectLst/>
                <a:latin typeface="+mn-lt"/>
                <a:ea typeface="+mn-ea"/>
                <a:cs typeface="+mn-cs"/>
              </a:rPr>
              <a:t>walkthrough of the Crisis and Resilience Fund</a:t>
            </a:r>
            <a:r>
              <a:rPr lang="en-GB" sz="1050" kern="1200" dirty="0">
                <a:solidFill>
                  <a:schemeClr val="tx1"/>
                </a:solidFill>
                <a:effectLst/>
                <a:latin typeface="+mn-lt"/>
                <a:ea typeface="+mn-ea"/>
                <a:cs typeface="+mn-cs"/>
              </a:rPr>
              <a:t>, what it means in practice, and what it means for partners.</a:t>
            </a:r>
          </a:p>
          <a:p>
            <a:br>
              <a:rPr lang="en-GB" sz="1050" kern="1200" dirty="0">
                <a:solidFill>
                  <a:schemeClr val="tx1"/>
                </a:solidFill>
                <a:effectLst/>
                <a:latin typeface="+mn-lt"/>
                <a:ea typeface="+mn-ea"/>
                <a:cs typeface="+mn-cs"/>
              </a:rPr>
            </a:br>
            <a:r>
              <a:rPr lang="en-GB" sz="1050" kern="1200" dirty="0">
                <a:solidFill>
                  <a:schemeClr val="tx1"/>
                </a:solidFill>
                <a:effectLst/>
                <a:latin typeface="+mn-lt"/>
                <a:ea typeface="+mn-ea"/>
                <a:cs typeface="+mn-cs"/>
              </a:rPr>
              <a:t>Some of the later slides, particularly the checklists, are quite detailed. They’re there as a </a:t>
            </a:r>
            <a:r>
              <a:rPr lang="en-GB" sz="1050" b="0" kern="1200" dirty="0">
                <a:solidFill>
                  <a:schemeClr val="tx1"/>
                </a:solidFill>
                <a:effectLst/>
                <a:latin typeface="+mn-lt"/>
                <a:ea typeface="+mn-ea"/>
                <a:cs typeface="+mn-cs"/>
              </a:rPr>
              <a:t>resource for you to work through afterwards.</a:t>
            </a:r>
          </a:p>
          <a:p>
            <a:br>
              <a:rPr lang="en-GB" sz="1050" kern="1200" dirty="0">
                <a:solidFill>
                  <a:schemeClr val="tx1"/>
                </a:solidFill>
                <a:effectLst/>
                <a:latin typeface="+mn-lt"/>
                <a:ea typeface="+mn-ea"/>
                <a:cs typeface="+mn-cs"/>
              </a:rPr>
            </a:br>
            <a:r>
              <a:rPr lang="en-GB" sz="1050" kern="1200" dirty="0">
                <a:solidFill>
                  <a:schemeClr val="tx1"/>
                </a:solidFill>
                <a:effectLst/>
                <a:latin typeface="+mn-lt"/>
                <a:ea typeface="+mn-ea"/>
                <a:cs typeface="+mn-cs"/>
              </a:rPr>
              <a:t>We’d like to take </a:t>
            </a:r>
            <a:r>
              <a:rPr lang="en-GB" sz="1050" kern="1200">
                <a:solidFill>
                  <a:schemeClr val="tx1"/>
                </a:solidFill>
                <a:effectLst/>
                <a:latin typeface="+mn-lt"/>
                <a:ea typeface="+mn-ea"/>
                <a:cs typeface="+mn-cs"/>
              </a:rPr>
              <a:t>you through </a:t>
            </a:r>
            <a:r>
              <a:rPr lang="en-GB" sz="1050" kern="1200" dirty="0">
                <a:solidFill>
                  <a:schemeClr val="tx1"/>
                </a:solidFill>
                <a:effectLst/>
                <a:latin typeface="+mn-lt"/>
                <a:ea typeface="+mn-ea"/>
                <a:cs typeface="+mn-cs"/>
              </a:rPr>
              <a:t>why this matters, how the approach is changing, what the fund is aiming to achieve, and how this translates into the delivery model going forward.</a:t>
            </a:r>
          </a:p>
        </p:txBody>
      </p:sp>
    </p:spTree>
    <p:extLst>
      <p:ext uri="{BB962C8B-B14F-4D97-AF65-F5344CB8AC3E}">
        <p14:creationId xmlns:p14="http://schemas.microsoft.com/office/powerpoint/2010/main" val="23832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33012-BD75-9BA0-34ED-91B3D679DF5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433324-CF28-F7C5-4ACF-8ABDA3F536D1}"/>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1F775-E748-4267-AEC8-C4AB93CF19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B52308C8-5A29-8124-9F68-50AEC45D178E}"/>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For most of us, this is what we see every day in the work that we do.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When finances are under pressure, the impacts don’t sit in one place.  They show up across people’s lives, whether that’s food, housing, energy, health, or access to support.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see people making difficult decisions day to day; delaying bills, skipping meals, struggling to maintain stability across multiple areas at once.  Alongside that, we see the wider impacts; on mental health, on physical health, and on people’s ability to access help early.</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isn’t about highlighting anything new; it’s about reminding ourselves of the scale and nature of what we’re responding to.  Because if we’re going to design support that works, we need to look at this not just from an emotional perspective, but in a way that allows us to respond consistently, fairly, and effectively across the whole system.</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means understanding that poverty doesn’t sit within one service, and that no single organisation can resolve it in isolation.  We see; demand increasing across multiple services, people presenting later (often when situations are more complex), and more pressure on frontline services as a result.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If we want to reduce crisis, we need to address the financial drivers earlier, and in a more joined-up way.</a:t>
            </a:r>
          </a:p>
          <a:p>
            <a:endParaRPr lang="en-GB" dirty="0"/>
          </a:p>
        </p:txBody>
      </p:sp>
    </p:spTree>
    <p:extLst>
      <p:ext uri="{BB962C8B-B14F-4D97-AF65-F5344CB8AC3E}">
        <p14:creationId xmlns:p14="http://schemas.microsoft.com/office/powerpoint/2010/main" val="438228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7F90E-CCA4-4555-2337-414302402FD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2F8BF5-518F-787F-97FA-E728E6B1969F}"/>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199ABE78-FFFB-17B7-A3CD-788CA959F379}"/>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Building on that are the wider determinants of financial wellbeing.</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Again, this is the reality we’re already working within. This visually reinforces </a:t>
            </a:r>
            <a:r>
              <a:rPr lang="en-GB" sz="1200" b="0" kern="1200" dirty="0">
                <a:solidFill>
                  <a:schemeClr val="tx1"/>
                </a:solidFill>
                <a:effectLst/>
                <a:latin typeface="+mn-lt"/>
                <a:ea typeface="+mn-ea"/>
                <a:cs typeface="+mn-cs"/>
              </a:rPr>
              <a:t>the sheer range of factors that can impact someone’s financial situation.  This is only a small selection, but you can see it spans; income, debt, housing, food, energy, skills, employment, access to services, and wider wellbeing.</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When we talk about financial hardship, we’re not talking about one issue, we’re talking about a combination of interconnected pressures.  And that’s why no single service on its own can resolve this.</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This is about recognising the scale and complexity of the system we’re operating in, and being realistic about what it takes to respond effectively.  It’s also why a joined-up approach isn’t just helpful, it’s essential.</a:t>
            </a:r>
          </a:p>
          <a:p>
            <a:endParaRPr lang="en-GB" dirty="0"/>
          </a:p>
        </p:txBody>
      </p:sp>
    </p:spTree>
    <p:extLst>
      <p:ext uri="{BB962C8B-B14F-4D97-AF65-F5344CB8AC3E}">
        <p14:creationId xmlns:p14="http://schemas.microsoft.com/office/powerpoint/2010/main" val="1729702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The next step is thinking about what a more effective system looks like in practice.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lot of this already exists across West Northamptonshire.  This is about bringing those elements together in a way that works more consistently for residents.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its core, what we’re aiming for is a system that: supports people earlier, connects services more effectively, and improves outcomes over time.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means; </a:t>
            </a:r>
            <a:r>
              <a:rPr lang="en-GB" sz="1200" b="0" kern="1200" dirty="0">
                <a:solidFill>
                  <a:schemeClr val="tx1"/>
                </a:solidFill>
                <a:effectLst/>
                <a:latin typeface="+mn-lt"/>
                <a:ea typeface="+mn-ea"/>
                <a:cs typeface="+mn-cs"/>
              </a:rPr>
              <a:t>early help (not just responding at the point of crisis), crisis support that connects people into longer-term help (not a standalone intervention), and services working together as one system, with clear roles and pathways.</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It also means that support should feel; simple to access, consistent, and built around people’s actual lives and needs, not around how services are structured.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Importantly, it’s not just about activity, it’s about outcomes.  That is being able to say;  people’s financial situations have improved, crises are reduced over time, and support is making a measurable difference.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not about creating new services, it’s about making better use of what’s already there, and connecting it in a way that works as a system rather than as separate parts. The good news is a lot of this is already in place locally, so the next step is to build on that.</a:t>
            </a:r>
          </a:p>
          <a:p>
            <a:endParaRPr lang="en-GB" dirty="0"/>
          </a:p>
        </p:txBody>
      </p:sp>
    </p:spTree>
    <p:extLst>
      <p:ext uri="{BB962C8B-B14F-4D97-AF65-F5344CB8AC3E}">
        <p14:creationId xmlns:p14="http://schemas.microsoft.com/office/powerpoint/2010/main" val="153778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64462-E74D-5DF8-D6C8-5AD9328F45E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20F12D-C25E-0275-E0F2-2DB481A69D6F}"/>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1F775-E748-4267-AEC8-C4AB93CF19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E9612FF1-A3DF-A9F5-A179-F460EFF81E81}"/>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If that’s what good looks like, where are we now?</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important to recognise that we’re not starting from scratch.  Across West Northamptonshire, a significant amount of support has already been delivered over the last few years.  We’ve supported hundreds of thousands of households, delivered millions of pounds of support, and invested heavily in VCSFE provision and community-based services.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That has made a difference to residents, but at the same time, it’s important to be realistic about where we are.  Due to funding constraints, changes in the National and Local political landscapes and responses to International disasters and crises, that support has often been </a:t>
            </a:r>
            <a:r>
              <a:rPr lang="en-GB" sz="1200" b="0" kern="1200" dirty="0">
                <a:solidFill>
                  <a:schemeClr val="tx1"/>
                </a:solidFill>
                <a:effectLst/>
                <a:latin typeface="+mn-lt"/>
                <a:ea typeface="+mn-ea"/>
                <a:cs typeface="+mn-cs"/>
              </a:rPr>
              <a:t>reactive, inconsistent across the system, and not always fully connected.</a:t>
            </a:r>
          </a:p>
          <a:p>
            <a:br>
              <a:rPr lang="en-GB" sz="120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While we’ve delivered a huge volume of activity, we haven’t always been able to consistently measure the longer-term outcomes of that support.  There is a lot of good practice in the system, but we’re still some way from a fully joined-up, outcomes-led model.</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What does put us in a strong position locally, is that over the last three years, we’ve taken </a:t>
            </a:r>
            <a:r>
              <a:rPr lang="en-GB" sz="1200" b="0" kern="1200" dirty="0">
                <a:solidFill>
                  <a:schemeClr val="tx1"/>
                </a:solidFill>
                <a:effectLst/>
                <a:latin typeface="+mn-lt"/>
                <a:ea typeface="+mn-ea"/>
                <a:cs typeface="+mn-cs"/>
              </a:rPr>
              <a:t>a public health approach to anti-poverty.  That means </a:t>
            </a:r>
            <a:r>
              <a:rPr lang="en-GB" sz="1200" kern="1200" dirty="0">
                <a:solidFill>
                  <a:schemeClr val="tx1"/>
                </a:solidFill>
                <a:effectLst/>
                <a:latin typeface="+mn-lt"/>
                <a:ea typeface="+mn-ea"/>
                <a:cs typeface="+mn-cs"/>
              </a:rPr>
              <a:t>we’ve already started to shift towards prevention, towards earlier intervention, and towards more sustainable, longer-term support.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important, because it means we’ve already begun moving in the direction that ‘good’ requires.  In practice, that has helped to mitigate some of the risks around funding cliff edges, build stronger local partnerships, and develop more sustainable approaches to support.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While we’re not where we want to be yet, we are already on that trajectory.  And what the Crisis and Resilience Fund gives us is the opportunity to take that next step in a more consistent, structured and outcomes-focused way.</a:t>
            </a:r>
          </a:p>
          <a:p>
            <a:endParaRPr lang="en-GB" dirty="0"/>
          </a:p>
        </p:txBody>
      </p:sp>
    </p:spTree>
    <p:extLst>
      <p:ext uri="{BB962C8B-B14F-4D97-AF65-F5344CB8AC3E}">
        <p14:creationId xmlns:p14="http://schemas.microsoft.com/office/powerpoint/2010/main" val="3169318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7F90E-CCA4-4555-2337-414302402FD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2F8BF5-518F-787F-97FA-E728E6B1969F}"/>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807FFF74-D5FA-84A2-CB6E-73F1256D2E3A}"/>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This is where it’s important to be clear about what the Crisis and Resilience Fund is, and the position we’re working within as a local authority.</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Crisis and Resilience Fund is a three-year programme from central government, providing £4.9 million per year in West Northamptonshire to support residents facing financial hardship, both at the point of crisis, and in building longer-term resilience.</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While we do have flexibility to design the model around local need, the funding comes </a:t>
            </a:r>
            <a:r>
              <a:rPr lang="en-GB" sz="1200" b="0" kern="1200" dirty="0">
                <a:solidFill>
                  <a:schemeClr val="tx1"/>
                </a:solidFill>
                <a:effectLst/>
                <a:latin typeface="+mn-lt"/>
                <a:ea typeface="+mn-ea"/>
                <a:cs typeface="+mn-cs"/>
              </a:rPr>
              <a:t>with national guidance, expectations, and required outcomes.  W</a:t>
            </a:r>
            <a:r>
              <a:rPr lang="en-GB" sz="1200" kern="1200" dirty="0">
                <a:solidFill>
                  <a:schemeClr val="tx1"/>
                </a:solidFill>
                <a:effectLst/>
                <a:latin typeface="+mn-lt"/>
                <a:ea typeface="+mn-ea"/>
                <a:cs typeface="+mn-cs"/>
              </a:rPr>
              <a:t>e are required to demonstrate how funding is used, and critically, what outcomes it delivers for residents.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It’s also important to say clearly, this is not simply a continuation of, or replacement for the Household Support Fund.  HSF was primarily a cost-of-living response focused on providing immediate support during a period of acute pressure.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CRF is a different programme.  It brings together </a:t>
            </a:r>
            <a:r>
              <a:rPr lang="en-GB" sz="1200" b="0" kern="1200" dirty="0">
                <a:solidFill>
                  <a:schemeClr val="tx1"/>
                </a:solidFill>
                <a:effectLst/>
                <a:latin typeface="+mn-lt"/>
                <a:ea typeface="+mn-ea"/>
                <a:cs typeface="+mn-cs"/>
              </a:rPr>
              <a:t>crisis support, resilience services, and community coordination, into a longer-term, more strategic approach that has financial resilience </a:t>
            </a:r>
            <a:r>
              <a:rPr lang="en-GB" sz="1200" kern="1200" dirty="0">
                <a:solidFill>
                  <a:schemeClr val="tx1"/>
                </a:solidFill>
                <a:effectLst/>
                <a:latin typeface="+mn-lt"/>
                <a:ea typeface="+mn-ea"/>
                <a:cs typeface="+mn-cs"/>
              </a:rPr>
              <a:t>at its heart.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expectation is not just that we respond to need, but that we demonstrate how support is helping to reduce repeat crisis, improve financial stability, and connect people into the right support over time.  And that’s why the National model is structured around both crisis and resilience.  Crisis support responds to immediate need, resilience ensures that support doesn’t stop there.</a:t>
            </a:r>
            <a:endParaRPr lang="en-GB" dirty="0"/>
          </a:p>
        </p:txBody>
      </p:sp>
    </p:spTree>
    <p:extLst>
      <p:ext uri="{BB962C8B-B14F-4D97-AF65-F5344CB8AC3E}">
        <p14:creationId xmlns:p14="http://schemas.microsoft.com/office/powerpoint/2010/main" val="1729702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b="0" kern="1200" dirty="0">
                <a:solidFill>
                  <a:schemeClr val="tx1"/>
                </a:solidFill>
                <a:effectLst/>
                <a:latin typeface="+mn-lt"/>
                <a:ea typeface="+mn-ea"/>
                <a:cs typeface="+mn-cs"/>
              </a:rPr>
              <a:t>This slide sets out what that means in practice,  and how the model operates differently as a result.</a:t>
            </a:r>
            <a:br>
              <a:rPr lang="en-GB" sz="1200" b="0" kern="1200" dirty="0">
                <a:solidFill>
                  <a:schemeClr val="tx1"/>
                </a:solidFill>
                <a:effectLst/>
                <a:latin typeface="+mn-lt"/>
                <a:ea typeface="+mn-ea"/>
                <a:cs typeface="+mn-cs"/>
              </a:rPr>
            </a:br>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At a national level, the shift is from short-term crisis response to preventing problems and building financial resilience over time.  Locally, that means moving away from services operating in isolation, and towards a joined-up system, where support is coordinated.</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For residents, the aim is that support becomes easier to access, more connected, and focused on their whole situation, not just the immediate issue.  And for partners, this means a greater emphasis on collaboration, shared referral pathways, and being part of a wider system rather than operating standalone.</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key shift here is from activity to outcomes, and from individual services to a connected system.  </a:t>
            </a:r>
          </a:p>
          <a:p>
            <a:endParaRPr lang="en-GB" dirty="0"/>
          </a:p>
        </p:txBody>
      </p:sp>
    </p:spTree>
    <p:extLst>
      <p:ext uri="{BB962C8B-B14F-4D97-AF65-F5344CB8AC3E}">
        <p14:creationId xmlns:p14="http://schemas.microsoft.com/office/powerpoint/2010/main" val="1460566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F6C12-0B54-90EF-2D60-8B1CD4412D3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96260B-1D43-88F5-8259-48C28568BB86}"/>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1F775-E748-4267-AEC8-C4AB93CF19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EA8B377E-BD1E-F373-B212-2604789105B4}"/>
              </a:ext>
            </a:extLst>
          </p:cNvPr>
          <p:cNvSpPr>
            <a:spLocks noGrp="1"/>
          </p:cNvSpPr>
          <p:nvPr>
            <p:ph type="body" idx="1"/>
          </p:nvPr>
        </p:nvSpPr>
        <p:spPr>
          <a:xfrm>
            <a:off x="914400" y="3300412"/>
            <a:ext cx="7315200" cy="2700338"/>
          </a:xfrm>
          <a:prstGeom prst="rect">
            <a:avLst/>
          </a:prstGeom>
        </p:spPr>
        <p:txBody>
          <a:bodyPr/>
          <a:lstStyle/>
          <a:p>
            <a:r>
              <a:rPr lang="en-GB" sz="1200" kern="1200" dirty="0">
                <a:solidFill>
                  <a:schemeClr val="tx1"/>
                </a:solidFill>
                <a:effectLst/>
                <a:latin typeface="+mn-lt"/>
                <a:ea typeface="+mn-ea"/>
                <a:cs typeface="+mn-cs"/>
              </a:rPr>
              <a:t>Let’s consider how that is structured in the National guidance.  This slide introduces the four strands that make up the Crisis and Resilience Fund.</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These are set out in the national guidance, and they form the framework that we are required to deliver against locally.  This structure isn’t something we’ve developed in isolation, it’s been directed nationally, and it underpins how the programme is designed.</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four strands are: </a:t>
            </a:r>
            <a:r>
              <a:rPr lang="en-GB" sz="1200" b="0" kern="1200" dirty="0">
                <a:solidFill>
                  <a:schemeClr val="tx1"/>
                </a:solidFill>
                <a:effectLst/>
                <a:latin typeface="+mn-lt"/>
                <a:ea typeface="+mn-ea"/>
                <a:cs typeface="+mn-cs"/>
              </a:rPr>
              <a:t>Crisis Payments, Housing Payments, Resilience Services, and Community Coordination.  </a:t>
            </a:r>
            <a:r>
              <a:rPr lang="en-GB" sz="1200" kern="1200" dirty="0">
                <a:solidFill>
                  <a:schemeClr val="tx1"/>
                </a:solidFill>
                <a:effectLst/>
                <a:latin typeface="+mn-lt"/>
                <a:ea typeface="+mn-ea"/>
                <a:cs typeface="+mn-cs"/>
              </a:rPr>
              <a:t>Two of these focus on immediate crisis support, and two focus on longer-term resilience and system coordination.</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All four are expected to work together as part of one connected approach, rather than as separate elements. And wraparound support is expected throughout, so that support doesn’t stop at the point of crisis.  </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431272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2F278-FBAB-6F58-9A15-874A63F3C8E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96B49E-30E6-20EC-681E-E3CBEC636074}"/>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6A942CC0-B837-48C3-04B0-87D853DCA179}"/>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Starting with the first strand, Crisis Support Payments.  This is one of the two elements delivered directly by West Northamptonshire Council.</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support this, we’ve developed a clear definition of what we mean by a crisis within this scheme.  A crisis is </a:t>
            </a:r>
            <a:r>
              <a:rPr lang="en-GB" sz="1200" b="0" kern="1200" dirty="0">
                <a:solidFill>
                  <a:schemeClr val="tx1"/>
                </a:solidFill>
                <a:effectLst/>
                <a:latin typeface="+mn-lt"/>
                <a:ea typeface="+mn-ea"/>
                <a:cs typeface="+mn-cs"/>
              </a:rPr>
              <a:t>a sudden, unforeseen event that creates an immediate risk to someone’s health, safety, or basic living conditions.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is about </a:t>
            </a:r>
            <a:r>
              <a:rPr lang="en-GB" sz="1200" b="0" kern="1200" dirty="0">
                <a:solidFill>
                  <a:schemeClr val="tx1"/>
                </a:solidFill>
                <a:effectLst/>
                <a:latin typeface="+mn-lt"/>
                <a:ea typeface="+mn-ea"/>
                <a:cs typeface="+mn-cs"/>
              </a:rPr>
              <a:t>urgent, immediate situations, not ongoing financial pressure or longer-term affordability issues.  </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There are a few key principles that sit behind this: Support must be immediate (DWP require that we issue support within 48 hours of a complete application).  It follows a cash-first approach by default.  And it is short-term support, designed to bridge the gap until more formal or longer-term support is in place.</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This is not ongoing support, it’s a short, immediate intervention at a point of crisis.</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All applications are assessed by WNC, and we take a consistent, evidence-based approach to that assessment.  That includes checking applications against available data for fraud prevention &amp; verification and contacting applicants directly to understand their situation.</a:t>
            </a:r>
          </a:p>
          <a:p>
            <a:r>
              <a:rPr lang="en-GB" sz="1200" b="0" kern="1200" dirty="0">
                <a:solidFill>
                  <a:schemeClr val="tx1"/>
                </a:solidFill>
                <a:effectLst/>
                <a:latin typeface="+mn-lt"/>
                <a:ea typeface="+mn-ea"/>
                <a:cs typeface="+mn-cs"/>
              </a:rPr>
              <a:t> </a:t>
            </a:r>
          </a:p>
          <a:p>
            <a:r>
              <a:rPr lang="en-GB" sz="1200" b="0" kern="1200" dirty="0">
                <a:solidFill>
                  <a:schemeClr val="tx1"/>
                </a:solidFill>
                <a:effectLst/>
                <a:latin typeface="+mn-lt"/>
                <a:ea typeface="+mn-ea"/>
                <a:cs typeface="+mn-cs"/>
              </a:rPr>
              <a:t>That allows us to ensure that any support is person-centred, proportionate, and the most appropriate option available.  We’ll also ensure that crisis support is not duplicating other support that is already available or more appropriate.</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Just to bring that to life with a simple example of an application that we received:</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 resident experienced a house fire, other statutory services provided temporary accommodation.  A Crisis Support Payment was issued within hours to allow them to purchase essentials like clothing, food, and immediate necessities.  That support was able to bridge the gap until insurance funding became available.</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The role of crisis support here is very focused, it’s addressing that immediate gap, not providing longer-term relief.  From that point, residents can then be supported into longer-term help, whether that’s housing advice, financial support, or help to rebuild stability.</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So crisis support is the entry point, not the end of the journey.</a:t>
            </a:r>
          </a:p>
          <a:p>
            <a:br>
              <a:rPr lang="en-GB" sz="1200" b="0" kern="1200" dirty="0">
                <a:solidFill>
                  <a:schemeClr val="tx1"/>
                </a:solidFill>
                <a:effectLst/>
                <a:latin typeface="+mn-lt"/>
                <a:ea typeface="+mn-ea"/>
                <a:cs typeface="+mn-cs"/>
              </a:rPr>
            </a:br>
            <a:endParaRPr lang="en-GB" sz="1200" b="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3509825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AD9A8-D303-A7D0-93A4-CF48E19431D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A6E303-E739-1D40-186B-1F05D34BD8ED}"/>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7575D76A-7432-9E57-23CD-F90D6DDD22FC}"/>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The second strand delivered directly by WNC is Housing Payments.</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will be familiar to some, as it builds on the support previously provided through Discretionary Housing Payments.  This is targeted financial support for </a:t>
            </a:r>
            <a:r>
              <a:rPr lang="en-GB" sz="1200" b="0" kern="1200" dirty="0">
                <a:solidFill>
                  <a:schemeClr val="tx1"/>
                </a:solidFill>
                <a:effectLst/>
                <a:latin typeface="+mn-lt"/>
                <a:ea typeface="+mn-ea"/>
                <a:cs typeface="+mn-cs"/>
              </a:rPr>
              <a:t>housing-related costs</a:t>
            </a:r>
            <a:r>
              <a:rPr lang="en-GB" sz="1200" kern="1200" dirty="0">
                <a:solidFill>
                  <a:schemeClr val="tx1"/>
                </a:solidFill>
                <a:effectLst/>
                <a:latin typeface="+mn-lt"/>
                <a:ea typeface="+mn-ea"/>
                <a:cs typeface="+mn-cs"/>
              </a:rPr>
              <a:t>, for residents who are already receiving Housing Benefit or the housing element of Universal Credit.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Housing Payments can be used to support situations such as rent shortfalls, rent arrears prevention, deposits or rent in advance, and helping people remain in, or secure, suitable accommodation.  It can also be used where there has been a </a:t>
            </a:r>
            <a:r>
              <a:rPr lang="en-GB" sz="1200" b="0" kern="1200" dirty="0">
                <a:solidFill>
                  <a:schemeClr val="tx1"/>
                </a:solidFill>
                <a:effectLst/>
                <a:latin typeface="+mn-lt"/>
                <a:ea typeface="+mn-ea"/>
                <a:cs typeface="+mn-cs"/>
              </a:rPr>
              <a:t>temporary financial shock that is putting someone’s housing at risk.</a:t>
            </a:r>
          </a:p>
          <a:p>
            <a:endParaRPr lang="en-GB" sz="1200" kern="1200" dirty="0">
              <a:solidFill>
                <a:schemeClr val="tx1"/>
              </a:solidFill>
              <a:effectLst/>
              <a:latin typeface="+mn-lt"/>
              <a:ea typeface="+mn-ea"/>
              <a:cs typeface="+mn-cs"/>
            </a:endParaRPr>
          </a:p>
          <a:p>
            <a:r>
              <a:rPr lang="en-GB" b="0" dirty="0"/>
              <a:t>It is needs-based, assessed case-by-case, and focused on preventing housing instability or escalation into crisis.  As with crisis support, this is not ongoing or indefinite funding, it’s designed to provide targeted, short-term support where it can make a difference.</a:t>
            </a:r>
            <a:endParaRPr lang="en-GB" sz="1200" b="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not: a long-term solution to affordability issues, or support outside of Housing Benefit or Universal Credit housing rules.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From a partner perspective, the role here is to recognise when someone may be eligible, understand the types of situations this can support, and help residents to access the scheme where appropriate.  If you’re working with someone struggling with rent shortfalls, at risk of arrears, or needing help to secure or maintain accommodation, this is a route to consider.</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as with crisis support, this should also link into wider support for example tenancy sustainment, income maximisation, or advice services. It’s not a standalone intervention, it’s part of a wider pathway.</a:t>
            </a:r>
          </a:p>
          <a:p>
            <a:endParaRPr lang="en-GB" dirty="0"/>
          </a:p>
        </p:txBody>
      </p:sp>
    </p:spTree>
    <p:extLst>
      <p:ext uri="{BB962C8B-B14F-4D97-AF65-F5344CB8AC3E}">
        <p14:creationId xmlns:p14="http://schemas.microsoft.com/office/powerpoint/2010/main" val="3519462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r>
              <a:rPr lang="en-GB" sz="1200" kern="1200" dirty="0">
                <a:solidFill>
                  <a:schemeClr val="tx1"/>
                </a:solidFill>
                <a:effectLst/>
                <a:latin typeface="+mn-lt"/>
                <a:ea typeface="+mn-ea"/>
                <a:cs typeface="+mn-cs"/>
              </a:rPr>
              <a:t>This is where the programme starts to connect much more directly with the support delivered by partners.  And this is also where the expectations from DWP are very clear.  Resilience Services are about reducing repeat crisis by improving people’s financial stability over time.  This is not about general wellbeing activity, it’s about support that is clearly linked to financial resilience.</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DWP have set out a number of </a:t>
            </a:r>
            <a:r>
              <a:rPr lang="en-GB" sz="1200" b="0" kern="1200" dirty="0">
                <a:solidFill>
                  <a:schemeClr val="tx1"/>
                </a:solidFill>
                <a:effectLst/>
                <a:latin typeface="+mn-lt"/>
                <a:ea typeface="+mn-ea"/>
                <a:cs typeface="+mn-cs"/>
              </a:rPr>
              <a:t>required outcomes </a:t>
            </a:r>
            <a:r>
              <a:rPr lang="en-GB" sz="1200" kern="1200" dirty="0">
                <a:solidFill>
                  <a:schemeClr val="tx1"/>
                </a:solidFill>
                <a:effectLst/>
                <a:latin typeface="+mn-lt"/>
                <a:ea typeface="+mn-ea"/>
                <a:cs typeface="+mn-cs"/>
              </a:rPr>
              <a:t>that we must be able to demonstrate through this funding.  These include:</a:t>
            </a:r>
          </a:p>
          <a:p>
            <a:pPr lvl="0"/>
            <a:r>
              <a:rPr lang="en-GB" sz="1200" kern="1200" dirty="0">
                <a:solidFill>
                  <a:schemeClr val="tx1"/>
                </a:solidFill>
                <a:effectLst/>
                <a:latin typeface="+mn-lt"/>
                <a:ea typeface="+mn-ea"/>
                <a:cs typeface="+mn-cs"/>
              </a:rPr>
              <a:t>reducing priority debt,</a:t>
            </a:r>
          </a:p>
          <a:p>
            <a:pPr lvl="0"/>
            <a:r>
              <a:rPr lang="en-GB" sz="1200" kern="1200" dirty="0">
                <a:solidFill>
                  <a:schemeClr val="tx1"/>
                </a:solidFill>
                <a:effectLst/>
                <a:latin typeface="+mn-lt"/>
                <a:ea typeface="+mn-ea"/>
                <a:cs typeface="+mn-cs"/>
              </a:rPr>
              <a:t>reducing material deprivation,</a:t>
            </a:r>
          </a:p>
          <a:p>
            <a:pPr lvl="0"/>
            <a:r>
              <a:rPr lang="en-GB" sz="1200" kern="1200" dirty="0">
                <a:solidFill>
                  <a:schemeClr val="tx1"/>
                </a:solidFill>
                <a:effectLst/>
                <a:latin typeface="+mn-lt"/>
                <a:ea typeface="+mn-ea"/>
                <a:cs typeface="+mn-cs"/>
              </a:rPr>
              <a:t>reducing the need for emergency food,</a:t>
            </a:r>
          </a:p>
          <a:p>
            <a:pPr lvl="0"/>
            <a:r>
              <a:rPr lang="en-GB" sz="1200" kern="1200" dirty="0">
                <a:solidFill>
                  <a:schemeClr val="tx1"/>
                </a:solidFill>
                <a:effectLst/>
                <a:latin typeface="+mn-lt"/>
                <a:ea typeface="+mn-ea"/>
                <a:cs typeface="+mn-cs"/>
              </a:rPr>
              <a:t>increasing income,</a:t>
            </a:r>
          </a:p>
          <a:p>
            <a:pPr lvl="0"/>
            <a:r>
              <a:rPr lang="en-GB" sz="1200" kern="1200" dirty="0">
                <a:solidFill>
                  <a:schemeClr val="tx1"/>
                </a:solidFill>
                <a:effectLst/>
                <a:latin typeface="+mn-lt"/>
                <a:ea typeface="+mn-ea"/>
                <a:cs typeface="+mn-cs"/>
              </a:rPr>
              <a:t>increasing savings,</a:t>
            </a:r>
          </a:p>
          <a:p>
            <a:pPr lvl="0"/>
            <a:r>
              <a:rPr lang="en-GB" sz="1200" kern="1200" dirty="0">
                <a:solidFill>
                  <a:schemeClr val="tx1"/>
                </a:solidFill>
                <a:effectLst/>
                <a:latin typeface="+mn-lt"/>
                <a:ea typeface="+mn-ea"/>
                <a:cs typeface="+mn-cs"/>
              </a:rPr>
              <a:t>and improving access to quality advice.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aren’t optional, they are the outcomes that WNC is required to evidence to access and retain this funding.  It’s also important to say that DWP </a:t>
            </a:r>
            <a:r>
              <a:rPr lang="en-GB" sz="1200" b="0" kern="1200" dirty="0">
                <a:solidFill>
                  <a:schemeClr val="tx1"/>
                </a:solidFill>
                <a:effectLst/>
                <a:latin typeface="+mn-lt"/>
                <a:ea typeface="+mn-ea"/>
                <a:cs typeface="+mn-cs"/>
              </a:rPr>
              <a:t>expect the majority of CRF funding to be spent on resilience services.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While crisis support is an important part of the programme, the longer-term focus is very much </a:t>
            </a:r>
            <a:r>
              <a:rPr lang="en-GB" sz="1200" b="0" kern="1200" dirty="0">
                <a:solidFill>
                  <a:schemeClr val="tx1"/>
                </a:solidFill>
                <a:effectLst/>
                <a:latin typeface="+mn-lt"/>
                <a:ea typeface="+mn-ea"/>
                <a:cs typeface="+mn-cs"/>
              </a:rPr>
              <a:t>on prevention and stability</a:t>
            </a:r>
            <a:r>
              <a:rPr lang="en-GB" sz="1200" kern="1200" dirty="0">
                <a:solidFill>
                  <a:schemeClr val="tx1"/>
                </a:solidFill>
                <a:effectLst/>
                <a:latin typeface="+mn-lt"/>
                <a:ea typeface="+mn-ea"/>
                <a:cs typeface="+mn-cs"/>
              </a:rPr>
              <a:t>.  From a delivery perspective, this means that any service funded through this strand needs to be able to clearly show  how it improves someone’s financial position, and how that impact can be measured.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It’s not enough to demonstrate activity alone, we need to be able to evidence what has changed for residents as a result of that support.</a:t>
            </a:r>
          </a:p>
        </p:txBody>
      </p:sp>
    </p:spTree>
    <p:extLst>
      <p:ext uri="{BB962C8B-B14F-4D97-AF65-F5344CB8AC3E}">
        <p14:creationId xmlns:p14="http://schemas.microsoft.com/office/powerpoint/2010/main" val="2774169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Let’s look at what good resilience support looks like in practice.  This is not about creating new services in isolation, it’s about strengthening how support is delivered, and how services connect with each other.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 its core, good support doesn’t just tell people where to go, it helps them actually get there.  </a:t>
            </a:r>
            <a:r>
              <a:rPr lang="en-GB" sz="1200" b="0" kern="1200" dirty="0">
                <a:solidFill>
                  <a:schemeClr val="tx1"/>
                </a:solidFill>
                <a:effectLst/>
                <a:latin typeface="+mn-lt"/>
                <a:ea typeface="+mn-ea"/>
                <a:cs typeface="+mn-cs"/>
              </a:rPr>
              <a:t>That means support that is person-centred, starting with the individual’s actual situation, active rather than passive, with warm referrals instead of just signposting, and clearly linked to improving someone’s financial position.</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It also means services working as part of a joined-up system, understanding their role, and connecting people into the right support where needed.</a:t>
            </a:r>
          </a:p>
          <a:p>
            <a:endParaRPr lang="en-GB" sz="1200" b="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Importantly, it also means being able to demonstrate what has changed for residents, not just how many people have been seen or supported.  The focus here is on: quality of support, connection between services, and measurable outcomes.</a:t>
            </a:r>
          </a:p>
        </p:txBody>
      </p:sp>
    </p:spTree>
    <p:extLst>
      <p:ext uri="{BB962C8B-B14F-4D97-AF65-F5344CB8AC3E}">
        <p14:creationId xmlns:p14="http://schemas.microsoft.com/office/powerpoint/2010/main" val="612918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44C2C-11AB-BD2C-A492-8CD3465969E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532FB0-23A2-B980-08B0-DED86F290542}"/>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B81BC4F7-1470-EDAE-96B3-A77AAC3396ED}"/>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This slide introduces our local delivery model for West Northamptonshire.  This is how we’re structuring the system to bring together the different types of support we’ve talked about.</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model has been designed to maximise opportunities for residents and create opportunities for a wide range of partners to be involved in delivery.  At its simplest, the model is based around three tiers: specialist casework, place-based hubs, and local access points. </a:t>
            </a:r>
          </a:p>
          <a:p>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purpose of this model is to make sure that support can be tailored to where someone is on their journey.  Some people will need more structured, in-depth support, some will need accessible, local entry points, and others may need a mix of both over time.</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This allows us to match people to the right level of support, rather than trying to fit everyone into the same offer.  It also creates opportunities for a broader range of organisations to be involved, recognising that different organisations bring different strengths, whether that’s specialist advice, community-based access, or practical support.</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But at the heart, is not the tiers themselves, it’s the connections between them.  For residents, the expectation is that they experience: smooth transitions between support, and a system that feels joined-up, rather than fragmented.</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And that relies on strong referral pathways, clear roles across the system, and partners working together, not in isolation.</a:t>
            </a:r>
          </a:p>
          <a:p>
            <a:br>
              <a:rPr lang="en-GB" sz="1200" b="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4163513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r>
              <a:rPr lang="en-GB" sz="1200" kern="1200" dirty="0">
                <a:solidFill>
                  <a:schemeClr val="tx1"/>
                </a:solidFill>
                <a:effectLst/>
                <a:latin typeface="+mn-lt"/>
                <a:ea typeface="+mn-ea"/>
                <a:cs typeface="+mn-cs"/>
              </a:rPr>
              <a:t>This </a:t>
            </a:r>
            <a:r>
              <a:rPr lang="en-GB" sz="1200" b="0" kern="1200" dirty="0">
                <a:solidFill>
                  <a:schemeClr val="tx1"/>
                </a:solidFill>
                <a:effectLst/>
                <a:latin typeface="+mn-lt"/>
                <a:ea typeface="+mn-ea"/>
                <a:cs typeface="+mn-cs"/>
              </a:rPr>
              <a:t>tier is for organisations delivering structured, regulated, in-depth support, where residents need more than information or short-term help.  This is where people go when they need: advice, advocacy, or ongoing casework to resolve more complex issues.</a:t>
            </a:r>
          </a:p>
          <a:p>
            <a:br>
              <a:rPr lang="en-GB" sz="1200" b="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This will include services such as debt advice and write-off, welfare rights and income maximisation, housing advice, and other specialist support linked to financial stability.  The expectation within this tier is that support is structured, ongoing where needed, and focused on addressing the underlying causes of financial hardship.</a:t>
            </a:r>
          </a:p>
          <a:p>
            <a:br>
              <a:rPr lang="en-GB" sz="1200" b="0" kern="1200" dirty="0">
                <a:solidFill>
                  <a:schemeClr val="tx1"/>
                </a:solidFill>
                <a:effectLst/>
                <a:latin typeface="+mn-lt"/>
                <a:ea typeface="+mn-ea"/>
                <a:cs typeface="+mn-cs"/>
              </a:rPr>
            </a:br>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This goes beyond signposting.  It’s about working with someone over time to improve their </a:t>
            </a:r>
            <a:r>
              <a:rPr lang="en-GB" sz="1200" kern="1200" dirty="0">
                <a:solidFill>
                  <a:schemeClr val="tx1"/>
                </a:solidFill>
                <a:effectLst/>
                <a:latin typeface="+mn-lt"/>
                <a:ea typeface="+mn-ea"/>
                <a:cs typeface="+mn-cs"/>
              </a:rPr>
              <a:t>situation.  Tier 1 </a:t>
            </a:r>
            <a:r>
              <a:rPr lang="en-GB" sz="1200" b="0" kern="1200" dirty="0">
                <a:solidFill>
                  <a:schemeClr val="tx1"/>
                </a:solidFill>
                <a:effectLst/>
                <a:latin typeface="+mn-lt"/>
                <a:ea typeface="+mn-ea"/>
                <a:cs typeface="+mn-cs"/>
              </a:rPr>
              <a:t>services are a key part of the wider system.  They need to be able to accept warm referrals from crisis support, hubs and spokes, and where appropriate, refer people back into other support for ongoing help. This is a central part of how the system connects.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And as with all resilience services, support in this tier must be able to demonstrate the outcomes set by DWP, particularly around reducing debt, increasing income, and improving financial stability.</a:t>
            </a:r>
          </a:p>
          <a:p>
            <a:endParaRPr lang="en-GB" dirty="0"/>
          </a:p>
        </p:txBody>
      </p:sp>
    </p:spTree>
    <p:extLst>
      <p:ext uri="{BB962C8B-B14F-4D97-AF65-F5344CB8AC3E}">
        <p14:creationId xmlns:p14="http://schemas.microsoft.com/office/powerpoint/2010/main" val="294501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961B2-4F94-1843-F462-366F2705DA8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F4B8C0-9570-81A2-D625-B9631F5BDEDE}"/>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D02770D5-44D9-5EB0-8ADE-6A6149004B76}"/>
              </a:ext>
            </a:extLst>
          </p:cNvPr>
          <p:cNvSpPr>
            <a:spLocks noGrp="1"/>
          </p:cNvSpPr>
          <p:nvPr>
            <p:ph type="body" idx="1"/>
          </p:nvPr>
        </p:nvSpPr>
        <p:spPr>
          <a:xfrm>
            <a:off x="914400" y="3300412"/>
            <a:ext cx="7315200" cy="2700338"/>
          </a:xfrm>
          <a:prstGeom prst="rect">
            <a:avLst/>
          </a:prstGeom>
        </p:spPr>
        <p:txBody>
          <a:bodyPr/>
          <a:lstStyle/>
          <a:p>
            <a:r>
              <a:rPr lang="en-GB" sz="1200" kern="1200" dirty="0">
                <a:solidFill>
                  <a:schemeClr val="tx1"/>
                </a:solidFill>
                <a:effectLst/>
                <a:latin typeface="+mn-lt"/>
                <a:ea typeface="+mn-ea"/>
                <a:cs typeface="+mn-cs"/>
              </a:rPr>
              <a:t>Neighbourhood Health is part of the wider NHS and Integrated Care Board approach, bringing services together at a </a:t>
            </a:r>
            <a:r>
              <a:rPr lang="en-GB" sz="1200" b="0" kern="1200" dirty="0">
                <a:solidFill>
                  <a:schemeClr val="tx1"/>
                </a:solidFill>
                <a:effectLst/>
                <a:latin typeface="+mn-lt"/>
                <a:ea typeface="+mn-ea"/>
                <a:cs typeface="+mn-cs"/>
              </a:rPr>
              <a:t>local, community level.  </a:t>
            </a:r>
            <a:r>
              <a:rPr lang="en-GB" sz="1200" kern="1200" dirty="0">
                <a:solidFill>
                  <a:schemeClr val="tx1"/>
                </a:solidFill>
                <a:effectLst/>
                <a:latin typeface="+mn-lt"/>
                <a:ea typeface="+mn-ea"/>
                <a:cs typeface="+mn-cs"/>
              </a:rPr>
              <a:t>The aim is to create more joined-up support, more preventative services, and easier access for residents, all based around local neighbourhoods.  So rather than services being delivered separately, the focus is on bringing health, local authority, and VCSFE support together.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And this is where there’s a strong alignment with CRF, because CRF is focused on </a:t>
            </a:r>
            <a:r>
              <a:rPr lang="en-GB" sz="1200" b="0" kern="1200" dirty="0">
                <a:solidFill>
                  <a:schemeClr val="tx1"/>
                </a:solidFill>
                <a:effectLst/>
                <a:latin typeface="+mn-lt"/>
                <a:ea typeface="+mn-ea"/>
                <a:cs typeface="+mn-cs"/>
              </a:rPr>
              <a:t>financial resilience</a:t>
            </a:r>
            <a:r>
              <a:rPr lang="en-GB" sz="1200" kern="1200" dirty="0">
                <a:solidFill>
                  <a:schemeClr val="tx1"/>
                </a:solidFill>
                <a:effectLst/>
                <a:latin typeface="+mn-lt"/>
                <a:ea typeface="+mn-ea"/>
                <a:cs typeface="+mn-cs"/>
              </a:rPr>
              <a:t>, and financial hardship is a major driver of health and wellbeing outcomes.  This gives us a clear opportunity to make financial support part of that wider, joined-up system rather than something that sits separately.</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Another important element of this is that Neighbourhood Health comes with </a:t>
            </a:r>
            <a:r>
              <a:rPr lang="en-GB" sz="1200" b="0" kern="1200" dirty="0">
                <a:solidFill>
                  <a:schemeClr val="tx1"/>
                </a:solidFill>
                <a:effectLst/>
                <a:latin typeface="+mn-lt"/>
                <a:ea typeface="+mn-ea"/>
                <a:cs typeface="+mn-cs"/>
              </a:rPr>
              <a:t>capital investment.  Whi</a:t>
            </a:r>
            <a:r>
              <a:rPr lang="en-GB" sz="1200" kern="1200" dirty="0">
                <a:solidFill>
                  <a:schemeClr val="tx1"/>
                </a:solidFill>
                <a:effectLst/>
                <a:latin typeface="+mn-lt"/>
                <a:ea typeface="+mn-ea"/>
                <a:cs typeface="+mn-cs"/>
              </a:rPr>
              <a:t>ch means there is the opportunity to </a:t>
            </a:r>
            <a:r>
              <a:rPr lang="en-GB" sz="1200" b="0" kern="1200" dirty="0">
                <a:solidFill>
                  <a:schemeClr val="tx1"/>
                </a:solidFill>
                <a:effectLst/>
                <a:latin typeface="+mn-lt"/>
                <a:ea typeface="+mn-ea"/>
                <a:cs typeface="+mn-cs"/>
              </a:rPr>
              <a:t>design and develop spaces and models collaboratively, ensuring </a:t>
            </a:r>
            <a:r>
              <a:rPr lang="en-GB" sz="1200" kern="1200" dirty="0">
                <a:solidFill>
                  <a:schemeClr val="tx1"/>
                </a:solidFill>
                <a:effectLst/>
                <a:latin typeface="+mn-lt"/>
                <a:ea typeface="+mn-ea"/>
                <a:cs typeface="+mn-cs"/>
              </a:rPr>
              <a:t>that financial wellbeing support is considered as part of that design, rather than added in later.</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still developing, and we’re not at a point where everything is in place.  But the direction of travel is very clear, and it’s something we need to start planning for now.  Over time, this is about moving towards more </a:t>
            </a:r>
            <a:r>
              <a:rPr lang="en-GB" sz="1200" b="0" kern="1200" dirty="0">
                <a:solidFill>
                  <a:schemeClr val="tx1"/>
                </a:solidFill>
                <a:effectLst/>
                <a:latin typeface="+mn-lt"/>
                <a:ea typeface="+mn-ea"/>
                <a:cs typeface="+mn-cs"/>
              </a:rPr>
              <a:t>accessible, consistent, community-based support, aligned with how wider services are being delivered locally.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from a partner perspective, this is: an opportunity to be part of a </a:t>
            </a:r>
            <a:r>
              <a:rPr lang="en-GB" sz="1200" b="0" kern="1200" dirty="0">
                <a:solidFill>
                  <a:schemeClr val="tx1"/>
                </a:solidFill>
                <a:effectLst/>
                <a:latin typeface="+mn-lt"/>
                <a:ea typeface="+mn-ea"/>
                <a:cs typeface="+mn-cs"/>
              </a:rPr>
              <a:t>wider, integrated system, and to help shape how financial wellbeing support is delivered in those spaces.</a:t>
            </a:r>
          </a:p>
          <a:p>
            <a:endParaRPr lang="en-GB" dirty="0"/>
          </a:p>
        </p:txBody>
      </p:sp>
    </p:spTree>
    <p:extLst>
      <p:ext uri="{BB962C8B-B14F-4D97-AF65-F5344CB8AC3E}">
        <p14:creationId xmlns:p14="http://schemas.microsoft.com/office/powerpoint/2010/main" val="216203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This slide brings that concept to life a bit more and looks at where CRF sits alongside wider Neighbourhood Health delivery.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Rather than thinking of financial support as something separate, this is about embedding it as part of the wider neighbourhood offer. Alongside health, care, and community services, you would also see access to money support, debt advice, housing support, and practical help with everyday costs.</a:t>
            </a:r>
          </a:p>
          <a:p>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Financial wellbeing becomes part of prevention, not something that sits outside of it.  For residents, that means they don’t have to seek out support separately, they can access help in one place, and their financial situation can be recognised as part of their overall wellbeing.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services, it means stronger links between different types of support, more opportunities for warm referral, and a more coordinated response to need.</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opportunity is to ensure that financial resilience is built into that model from the outset, rather than added in later.  </a:t>
            </a:r>
          </a:p>
        </p:txBody>
      </p:sp>
    </p:spTree>
    <p:extLst>
      <p:ext uri="{BB962C8B-B14F-4D97-AF65-F5344CB8AC3E}">
        <p14:creationId xmlns:p14="http://schemas.microsoft.com/office/powerpoint/2010/main" val="867366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This slide gives more detail on what could sit within a Money and Wellbeing Hub.</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Initially, we would expect hubs to offer at least five core support areas (the headings in each box), plus navigation and referral support.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does not mean every organisation has to deliver everything. It means that, collectively, the hub provides a consistent and accessible mix of support, so residents know what help is available, when it is available, and how they will be supported to access it.</a:t>
            </a:r>
          </a:p>
        </p:txBody>
      </p:sp>
    </p:spTree>
    <p:extLst>
      <p:ext uri="{BB962C8B-B14F-4D97-AF65-F5344CB8AC3E}">
        <p14:creationId xmlns:p14="http://schemas.microsoft.com/office/powerpoint/2010/main" val="2363277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C00CE-A755-6E39-E162-855DCC6B94C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42E1F24-D0B4-3E9E-519A-869916575BBE}"/>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6E46735B-8D7A-587F-7532-D9CD1E29C7BE}"/>
              </a:ext>
            </a:extLst>
          </p:cNvPr>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Tier 3 is Local Spokes and Community Access Points. This tier is about </a:t>
            </a:r>
            <a:r>
              <a:rPr lang="en-GB" sz="1200" b="0" kern="1200" dirty="0">
                <a:solidFill>
                  <a:schemeClr val="tx1"/>
                </a:solidFill>
                <a:effectLst/>
                <a:latin typeface="+mn-lt"/>
                <a:ea typeface="+mn-ea"/>
                <a:cs typeface="+mn-cs"/>
              </a:rPr>
              <a:t>trusted, community-based organisations, and </a:t>
            </a:r>
            <a:r>
              <a:rPr lang="en-GB" sz="1200" kern="1200" dirty="0">
                <a:solidFill>
                  <a:schemeClr val="tx1"/>
                </a:solidFill>
                <a:effectLst/>
                <a:latin typeface="+mn-lt"/>
                <a:ea typeface="+mn-ea"/>
                <a:cs typeface="+mn-cs"/>
              </a:rPr>
              <a:t>for many, this is likely to feel the most familiar.  These are the services that are already embedded in communities,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often acting as the </a:t>
            </a:r>
            <a:r>
              <a:rPr lang="en-GB" sz="1200" b="0" kern="1200" dirty="0">
                <a:solidFill>
                  <a:schemeClr val="tx1"/>
                </a:solidFill>
                <a:effectLst/>
                <a:latin typeface="+mn-lt"/>
                <a:ea typeface="+mn-ea"/>
                <a:cs typeface="+mn-cs"/>
              </a:rPr>
              <a:t>first point of contact for residents.</a:t>
            </a:r>
          </a:p>
          <a:p>
            <a:br>
              <a:rPr lang="en-GB" sz="120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The role of Tier 3 is early identification of need, accessible local support, and helping residents navigate into the wider system.  What is different within this model is the expectation around partnership and connectivity.  Rather than services operating independently, Tier 3 is expected to be delivered as a collaborative offer.</a:t>
            </a:r>
          </a:p>
          <a:p>
            <a:br>
              <a:rPr lang="en-GB" sz="1200" b="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And the reason for that is to strengthen referral pathways, increase the range of support available to residents, and ensure people can </a:t>
            </a:r>
            <a:r>
              <a:rPr lang="en-GB" sz="1200" b="0" kern="1200" dirty="0">
                <a:solidFill>
                  <a:schemeClr val="tx1"/>
                </a:solidFill>
                <a:effectLst/>
                <a:latin typeface="+mn-lt"/>
                <a:ea typeface="+mn-ea"/>
                <a:cs typeface="+mn-cs"/>
              </a:rPr>
              <a:t>access wraparound support in one place.   To ensure residents are not just receiving one type of help, but are being supported across multiple areas where needed.</a:t>
            </a:r>
          </a:p>
          <a:p>
            <a:br>
              <a:rPr lang="en-GB" sz="1200" kern="1200" dirty="0">
                <a:solidFill>
                  <a:schemeClr val="tx1"/>
                </a:solidFill>
                <a:effectLst/>
                <a:latin typeface="+mn-lt"/>
                <a:ea typeface="+mn-ea"/>
                <a:cs typeface="+mn-cs"/>
              </a:rPr>
            </a:br>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That does mean that partnerships need to be genuine, active, and designed around how services work together in practice.  Not solely basing decisions on historic relationships, it’s about building partnerships where services are complementary, connected, and able to provide a coherent experience for residents.</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From a resident perspective, the expectation is that support </a:t>
            </a:r>
            <a:r>
              <a:rPr lang="en-GB" sz="1200" b="0" kern="1200" dirty="0">
                <a:solidFill>
                  <a:schemeClr val="tx1"/>
                </a:solidFill>
                <a:effectLst/>
                <a:latin typeface="+mn-lt"/>
                <a:ea typeface="+mn-ea"/>
                <a:cs typeface="+mn-cs"/>
              </a:rPr>
              <a:t>feels joined-up and seamless.  </a:t>
            </a:r>
            <a:r>
              <a:rPr lang="en-GB" sz="1200" kern="1200" dirty="0">
                <a:solidFill>
                  <a:schemeClr val="tx1"/>
                </a:solidFill>
                <a:effectLst/>
                <a:latin typeface="+mn-lt"/>
                <a:ea typeface="+mn-ea"/>
                <a:cs typeface="+mn-cs"/>
              </a:rPr>
              <a:t>That may not mean everything is in the same building, but it does mean services are easy to move between, well connected, and accessible in a way that makes sense locally.</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Tier 3 is about building on what already exist in communities but strengthening how those services connect and work together.</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3323842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B232C-6706-259E-26FF-9ED9A5270C0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B00E51-969B-38CB-67C6-2C610E2FF195}"/>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2D802EDC-A191-DA90-81B4-EBCDC1192569}"/>
              </a:ext>
            </a:extLst>
          </p:cNvPr>
          <p:cNvSpPr>
            <a:spLocks noGrp="1"/>
          </p:cNvSpPr>
          <p:nvPr>
            <p:ph type="body" idx="1"/>
          </p:nvPr>
        </p:nvSpPr>
        <p:spPr>
          <a:xfrm>
            <a:off x="914400" y="3300412"/>
            <a:ext cx="7315200" cy="2700338"/>
          </a:xfrm>
          <a:prstGeom prst="rect">
            <a:avLst/>
          </a:prstGeom>
        </p:spPr>
        <p:txBody>
          <a:bodyPr/>
          <a:lstStyle/>
          <a:p>
            <a:r>
              <a:rPr lang="en-GB" sz="1200" kern="1200" dirty="0">
                <a:solidFill>
                  <a:schemeClr val="tx1"/>
                </a:solidFill>
                <a:effectLst/>
                <a:latin typeface="+mn-lt"/>
                <a:ea typeface="+mn-ea"/>
                <a:cs typeface="+mn-cs"/>
              </a:rPr>
              <a:t>We’ve spent quite a bit of time on resilience services, due to the focus on outcomes, but it’s important not to overlook this strand, because it’s what enables the rest of the model to function.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Effective resilience services cannot be delivered without effective community coordination.  There is a lot of overlap between the two.  Resilience services are about delivering support and outcomes, whereas community coordination is about </a:t>
            </a:r>
            <a:r>
              <a:rPr lang="en-GB" sz="1200" b="0" kern="1200" dirty="0">
                <a:solidFill>
                  <a:schemeClr val="tx1"/>
                </a:solidFill>
                <a:effectLst/>
                <a:latin typeface="+mn-lt"/>
                <a:ea typeface="+mn-ea"/>
                <a:cs typeface="+mn-cs"/>
              </a:rPr>
              <a:t>making sure people can access that support.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includes things like building and maintaining partnerships, enabling warm referrals between services, improving visibility of what’s available locally, and helping both residents and services navigate the system more easily.</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Without that coordination, we risk having good services that are difficult to access, poorly connected, or duplicating effort.</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With it, we have a system that is: easier to navigate, better connected, and more effective overall.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isn’t about creating a separate programme alongside everything else, it’s about the </a:t>
            </a:r>
            <a:r>
              <a:rPr lang="en-GB" sz="1200" b="0" kern="1200" dirty="0">
                <a:solidFill>
                  <a:schemeClr val="tx1"/>
                </a:solidFill>
                <a:effectLst/>
                <a:latin typeface="+mn-lt"/>
                <a:ea typeface="+mn-ea"/>
                <a:cs typeface="+mn-cs"/>
              </a:rPr>
              <a:t>infrastructure that holds the system together.</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While resilience services deliver the outcomes, community coordination is what makes those outcomes possible.</a:t>
            </a:r>
            <a:endParaRPr lang="en-GB" dirty="0"/>
          </a:p>
        </p:txBody>
      </p:sp>
    </p:spTree>
    <p:extLst>
      <p:ext uri="{BB962C8B-B14F-4D97-AF65-F5344CB8AC3E}">
        <p14:creationId xmlns:p14="http://schemas.microsoft.com/office/powerpoint/2010/main" val="924187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This brings us to the role of our Local Infrastructure Organisation -  Voluntary Impact Northamptonshire (VIN) within this model.</a:t>
            </a:r>
          </a:p>
          <a:p>
            <a:br>
              <a:rPr lang="en-GB" sz="1200" kern="1200" dirty="0">
                <a:solidFill>
                  <a:schemeClr val="tx1"/>
                </a:solidFill>
                <a:effectLst/>
                <a:latin typeface="+mn-lt"/>
                <a:ea typeface="+mn-ea"/>
                <a:cs typeface="+mn-cs"/>
              </a:rPr>
            </a:br>
            <a:r>
              <a:rPr lang="en-GB" sz="1200" b="0" kern="1200" dirty="0">
                <a:solidFill>
                  <a:schemeClr val="tx1"/>
                </a:solidFill>
                <a:effectLst/>
                <a:latin typeface="+mn-lt"/>
                <a:ea typeface="+mn-ea"/>
                <a:cs typeface="+mn-cs"/>
              </a:rPr>
              <a:t>VIN’s role is as the enabler and connector for the VCSFE sector.  This is not about adding another layer into the system.  It’s about providing the support needed to help the system function effectively and grow over time</a:t>
            </a:r>
            <a:r>
              <a:rPr lang="en-GB" sz="1200" kern="1200" dirty="0">
                <a:solidFill>
                  <a:schemeClr val="tx1"/>
                </a:solidFill>
                <a:effectLst/>
                <a:latin typeface="+mn-lt"/>
                <a:ea typeface="+mn-ea"/>
                <a:cs typeface="+mn-cs"/>
              </a:rPr>
              <a: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is a </a:t>
            </a:r>
            <a:r>
              <a:rPr lang="en-GB" sz="1200" b="0" kern="1200" dirty="0">
                <a:solidFill>
                  <a:schemeClr val="tx1"/>
                </a:solidFill>
                <a:effectLst/>
                <a:latin typeface="+mn-lt"/>
                <a:ea typeface="+mn-ea"/>
                <a:cs typeface="+mn-cs"/>
              </a:rPr>
              <a:t>developmental approach, </a:t>
            </a:r>
            <a:r>
              <a:rPr lang="en-GB" sz="1200" kern="1200" dirty="0">
                <a:solidFill>
                  <a:schemeClr val="tx1"/>
                </a:solidFill>
                <a:effectLst/>
                <a:latin typeface="+mn-lt"/>
                <a:ea typeface="+mn-ea"/>
                <a:cs typeface="+mn-cs"/>
              </a:rPr>
              <a:t>we’re not expecting everything to be fully formed from day one.  VIN will play a key role in supporting organisations to understand the model, develop their offer, and build the partnerships needed to participate effectively.</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 practice, that includes helping organisations connect and form partnerships, bringing together complementary services, and supporting the development of hub and spoke models.</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As well as helping organisations understand CRF requirements, strengthen their offer where needed, and build confidence around things like outcomes, referrals and data.</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Not everyone needs to be ready immediately.  This is about building the system over time, with support in place to help organisations get to that point.</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VIN will also work with WNC to identify gaps in provision, support organisations to step into those gaps where appropriate, and ensure the system develops in a balanced way.</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role of VIN is really to: support collaboration, strengthen the sector, and help turn a group of individual services into a </a:t>
            </a:r>
            <a:r>
              <a:rPr lang="en-GB" sz="1200" b="0" kern="1200" dirty="0">
                <a:solidFill>
                  <a:schemeClr val="tx1"/>
                </a:solidFill>
                <a:effectLst/>
                <a:latin typeface="+mn-lt"/>
                <a:ea typeface="+mn-ea"/>
                <a:cs typeface="+mn-cs"/>
              </a:rPr>
              <a:t>connected system.</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Importantly, this approach is about </a:t>
            </a:r>
            <a:r>
              <a:rPr lang="en-GB" sz="1200" b="0" kern="1200" dirty="0">
                <a:solidFill>
                  <a:schemeClr val="tx1"/>
                </a:solidFill>
                <a:effectLst/>
                <a:latin typeface="+mn-lt"/>
                <a:ea typeface="+mn-ea"/>
                <a:cs typeface="+mn-cs"/>
              </a:rPr>
              <a:t>bringing organisations into the system, not </a:t>
            </a:r>
            <a:r>
              <a:rPr lang="en-GB" sz="1200" kern="1200" dirty="0">
                <a:solidFill>
                  <a:schemeClr val="tx1"/>
                </a:solidFill>
                <a:effectLst/>
                <a:latin typeface="+mn-lt"/>
                <a:ea typeface="+mn-ea"/>
                <a:cs typeface="+mn-cs"/>
              </a:rPr>
              <a:t>excluding them.  Even where services don’t immediately align to CRF, there is still a role in the wider system, and support available to develop over time.</a:t>
            </a:r>
          </a:p>
        </p:txBody>
      </p:sp>
    </p:spTree>
    <p:extLst>
      <p:ext uri="{BB962C8B-B14F-4D97-AF65-F5344CB8AC3E}">
        <p14:creationId xmlns:p14="http://schemas.microsoft.com/office/powerpoint/2010/main" val="1011574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914400" y="3300412"/>
            <a:ext cx="7315200" cy="2700338"/>
          </a:xfrm>
          <a:prstGeom prst="rect">
            <a:avLst/>
          </a:prstGeom>
        </p:spPr>
        <p:txBody>
          <a:bodyPr/>
          <a:lstStyle/>
          <a:p>
            <a:pPr lvl="0"/>
            <a:r>
              <a:rPr lang="en-GB" sz="1200" kern="1200" dirty="0">
                <a:solidFill>
                  <a:schemeClr val="tx1"/>
                </a:solidFill>
                <a:effectLst/>
                <a:latin typeface="+mn-lt"/>
                <a:ea typeface="+mn-ea"/>
                <a:cs typeface="+mn-cs"/>
              </a:rPr>
              <a:t>The next slide considers what community coordination looks like in practice.</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At its simplest, this is about making </a:t>
            </a:r>
            <a:r>
              <a:rPr lang="en-GB" sz="1200" b="0" kern="1200" dirty="0">
                <a:solidFill>
                  <a:schemeClr val="tx1"/>
                </a:solidFill>
                <a:effectLst/>
                <a:latin typeface="+mn-lt"/>
                <a:ea typeface="+mn-ea"/>
                <a:cs typeface="+mn-cs"/>
              </a:rPr>
              <a:t>the most of what already exists and connecting it in a way that works better for residents.  For residents, this should mean clearer routes into support, fewer hand-offs between services, and being able to access the right help first time.</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It also means support that is connected across different needs, whether that’s money, housing, or wider wellbeing. For organisations, this means: a clearer understanding of where you fit within the system, more opportunities to collaborate, and support to strengthen and develop your offer.</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It also creates access to shared learning, networks, and opportunities rather than working in isolation.   And at a system level, it helps us to: reduce duplication, fill gaps in provision, strengthen referral pathways, and improve the overall impact of support.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isn’t about creating something new it’s about making the existing system more </a:t>
            </a:r>
            <a:r>
              <a:rPr lang="en-GB" sz="1200" b="0" kern="1200" dirty="0">
                <a:solidFill>
                  <a:schemeClr val="tx1"/>
                </a:solidFill>
                <a:effectLst/>
                <a:latin typeface="+mn-lt"/>
                <a:ea typeface="+mn-ea"/>
                <a:cs typeface="+mn-cs"/>
              </a:rPr>
              <a:t>coordinated, visible, and effective.  </a:t>
            </a:r>
            <a:r>
              <a:rPr lang="en-GB" sz="1200" kern="1200" dirty="0">
                <a:solidFill>
                  <a:schemeClr val="tx1"/>
                </a:solidFill>
                <a:effectLst/>
                <a:latin typeface="+mn-lt"/>
                <a:ea typeface="+mn-ea"/>
                <a:cs typeface="+mn-cs"/>
              </a:rPr>
              <a:t>And ultimately, it means moving from: a collection of good individual services to a system that works together to deliver better outcomes for residents.</a:t>
            </a:r>
          </a:p>
          <a:p>
            <a:endParaRPr lang="en-GB" dirty="0"/>
          </a:p>
        </p:txBody>
      </p:sp>
    </p:spTree>
    <p:extLst>
      <p:ext uri="{BB962C8B-B14F-4D97-AF65-F5344CB8AC3E}">
        <p14:creationId xmlns:p14="http://schemas.microsoft.com/office/powerpoint/2010/main" val="839918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E2804-E833-85DB-F655-0DCC33227AF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64869F-AE07-8FCD-E776-D9EEB78D49BC}"/>
              </a:ext>
            </a:extLst>
          </p:cNvPr>
          <p:cNvSpPr>
            <a:spLocks noGrp="1"/>
          </p:cNvSpPr>
          <p:nvPr>
            <p:ph type="sldNum" sz="quarter" idx="4294967295"/>
          </p:nvPr>
        </p:nvSpPr>
        <p:spPr>
          <a:xfrm>
            <a:off x="5179484" y="6513910"/>
            <a:ext cx="3962400" cy="34409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8BD49F-90D6-49CC-8C11-7C8F1BF53A9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Notes Placeholder 1">
            <a:extLst>
              <a:ext uri="{FF2B5EF4-FFF2-40B4-BE49-F238E27FC236}">
                <a16:creationId xmlns:a16="http://schemas.microsoft.com/office/drawing/2014/main" id="{5FA19F87-4305-CBD9-7D32-B48ABB67B170}"/>
              </a:ext>
            </a:extLst>
          </p:cNvPr>
          <p:cNvSpPr>
            <a:spLocks noGrp="1"/>
          </p:cNvSpPr>
          <p:nvPr>
            <p:ph type="body" idx="1"/>
          </p:nvPr>
        </p:nvSpPr>
        <p:spPr>
          <a:xfrm>
            <a:off x="914400" y="3300412"/>
            <a:ext cx="7315200" cy="2700338"/>
          </a:xfrm>
          <a:prstGeom prst="rect">
            <a:avLst/>
          </a:prstGeom>
        </p:spPr>
        <p:txBody>
          <a:bodyPr/>
          <a:lstStyle/>
          <a:p>
            <a:r>
              <a:rPr lang="en-GB" sz="1200" kern="1200" dirty="0">
                <a:solidFill>
                  <a:schemeClr val="tx1"/>
                </a:solidFill>
                <a:effectLst/>
                <a:latin typeface="+mn-lt"/>
                <a:ea typeface="+mn-ea"/>
                <a:cs typeface="+mn-cs"/>
              </a:rPr>
              <a:t>We have also included links to further information about some of the National Guidance and Policy Influences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Future communications will come from a dedicated CRF email address hosted by VIN.</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ask that all CRF-related queries are directed to this inbox to ensure they are managed and responded to efficiently.  Emails sent to WNC or individual contacts at VIN may be treated as duplicates or redirected to the CRF inbox for action.</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key message to leave you with is that this is about building a </a:t>
            </a:r>
            <a:r>
              <a:rPr lang="en-GB" sz="1200" b="0" kern="1200" dirty="0">
                <a:solidFill>
                  <a:schemeClr val="tx1"/>
                </a:solidFill>
                <a:effectLst/>
                <a:latin typeface="+mn-lt"/>
                <a:ea typeface="+mn-ea"/>
                <a:cs typeface="+mn-cs"/>
              </a:rPr>
              <a:t>connected, outcomes-focused system together,</a:t>
            </a:r>
            <a:r>
              <a:rPr lang="en-GB" sz="1200" kern="1200" dirty="0">
                <a:solidFill>
                  <a:schemeClr val="tx1"/>
                </a:solidFill>
                <a:effectLst/>
                <a:latin typeface="+mn-lt"/>
                <a:ea typeface="+mn-ea"/>
                <a:cs typeface="+mn-cs"/>
              </a:rPr>
              <a:t> not delivering services in isolation.  And there is a role for a wide range of organisations within that, at different stages, and in different ways.</a:t>
            </a:r>
          </a:p>
          <a:p>
            <a:endParaRPr lang="en-GB" dirty="0"/>
          </a:p>
        </p:txBody>
      </p:sp>
    </p:spTree>
    <p:extLst>
      <p:ext uri="{BB962C8B-B14F-4D97-AF65-F5344CB8AC3E}">
        <p14:creationId xmlns:p14="http://schemas.microsoft.com/office/powerpoint/2010/main" val="2405748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A5AD0-E4DB-4F3C-58D4-3D4CA55938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DC5761C-9512-3D9F-9075-87872BF18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778A0DC-C223-AE85-1F6E-4D070AF86513}"/>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5" name="Footer Placeholder 4">
            <a:extLst>
              <a:ext uri="{FF2B5EF4-FFF2-40B4-BE49-F238E27FC236}">
                <a16:creationId xmlns:a16="http://schemas.microsoft.com/office/drawing/2014/main" id="{9AC97656-2EB2-84F0-3E3E-3AEB105627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ECF2F5-1E00-1438-EEEB-A57217003369}"/>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2179166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9379D-FCE7-8593-516B-F393640C2F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DE8D32-EABE-0F8E-88E2-35553F0BB8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DCDB23-DCBE-E3C7-2252-307DCEC39537}"/>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5" name="Footer Placeholder 4">
            <a:extLst>
              <a:ext uri="{FF2B5EF4-FFF2-40B4-BE49-F238E27FC236}">
                <a16:creationId xmlns:a16="http://schemas.microsoft.com/office/drawing/2014/main" id="{E2E449CF-CB85-1790-9CA7-75B89DA2A8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E2F88-7D06-1868-C21A-140CE0263F3C}"/>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3457419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FD833-481E-FC4C-03B1-129E09F2DA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FF957C1-3D22-5C0D-0381-214F60620F1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24877E-6F48-A297-0083-792343BB7F8F}"/>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5" name="Footer Placeholder 4">
            <a:extLst>
              <a:ext uri="{FF2B5EF4-FFF2-40B4-BE49-F238E27FC236}">
                <a16:creationId xmlns:a16="http://schemas.microsoft.com/office/drawing/2014/main" id="{9DFA81FE-69E7-F511-0352-E9F032009F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92D59F-4E48-2A36-C507-74AC0738CE6F}"/>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1288238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E45AC-EF76-4397-E6A1-7C9EF14C3B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F50E1C-887E-FB50-64FB-C19F157F90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248A3AE-643C-2B4E-FA4A-C832859DCC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2683701-7BE1-149C-0AB9-2C84901F5C9D}"/>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6" name="Footer Placeholder 5">
            <a:extLst>
              <a:ext uri="{FF2B5EF4-FFF2-40B4-BE49-F238E27FC236}">
                <a16:creationId xmlns:a16="http://schemas.microsoft.com/office/drawing/2014/main" id="{777F41A3-5128-7AA9-3C26-8EC2DB9B76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6FA1E5-7DF5-8D36-8364-F6AC0E506BE3}"/>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285199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F9B09-2A45-F7E1-BBE4-635CA3B46CD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808A39-BBE7-96A8-4901-662DC0E0C9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DB72B-9652-92D5-B5C7-4ABE507AF8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40678B-4F02-ED80-CC92-92681B9568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A87ECB-77ED-416C-34F8-1DE3504C7B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DF31F33-B942-D4E6-6B05-857853661BBE}"/>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8" name="Footer Placeholder 7">
            <a:extLst>
              <a:ext uri="{FF2B5EF4-FFF2-40B4-BE49-F238E27FC236}">
                <a16:creationId xmlns:a16="http://schemas.microsoft.com/office/drawing/2014/main" id="{D71E31C2-D2A8-551C-B04A-1061D511148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1F34C0-376E-AB89-A7C2-6588F05050AC}"/>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2679737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269B-BD5D-20CE-F9CA-09B2EF5FEB1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04821E0-5A91-C778-2B68-19AF107BB90B}"/>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4" name="Footer Placeholder 3">
            <a:extLst>
              <a:ext uri="{FF2B5EF4-FFF2-40B4-BE49-F238E27FC236}">
                <a16:creationId xmlns:a16="http://schemas.microsoft.com/office/drawing/2014/main" id="{C97CC48A-72E4-D6A1-1418-947450BAA69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7D2DBB-535C-6A89-9042-DF732013AF08}"/>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1557972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28553C-C222-9F69-7C23-E91E8346CBAF}"/>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3" name="Footer Placeholder 2">
            <a:extLst>
              <a:ext uri="{FF2B5EF4-FFF2-40B4-BE49-F238E27FC236}">
                <a16:creationId xmlns:a16="http://schemas.microsoft.com/office/drawing/2014/main" id="{6C101501-266D-120F-2EE2-2A2B716CE45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4D94411-E5DC-3313-C86F-48A07ADE6018}"/>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1356177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EA165-5F91-DFEF-21DA-6666F98A64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ADDBEA-929D-69CE-0D76-C8153397D0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0F9D3A7-AA73-E4E0-865B-A8F24EBBD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CDF5E-3FD7-D255-3DCD-99447ED0C9F7}"/>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6" name="Footer Placeholder 5">
            <a:extLst>
              <a:ext uri="{FF2B5EF4-FFF2-40B4-BE49-F238E27FC236}">
                <a16:creationId xmlns:a16="http://schemas.microsoft.com/office/drawing/2014/main" id="{2485D652-4CE3-A921-1432-0C09315CA0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ADBBD0-BB6A-37A5-FD65-3BE282C25DD8}"/>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3109854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A59E4-69E5-0E5D-F2D0-C7BC0C7D34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32B4D25-8D36-6D0C-CC16-37DE573C3C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486EC6F-4397-D789-9D83-C6D5C8EDB7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1D5BE9-AA41-7553-BC9A-C3D4A11A6149}"/>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6" name="Footer Placeholder 5">
            <a:extLst>
              <a:ext uri="{FF2B5EF4-FFF2-40B4-BE49-F238E27FC236}">
                <a16:creationId xmlns:a16="http://schemas.microsoft.com/office/drawing/2014/main" id="{7060B694-9B48-AFC4-1EE4-375A45BA1D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EBAFF4-626B-C229-E656-40E21379701E}"/>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3512256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CA92-9D1A-37F7-9FF5-4D2B0DF8A7C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753F25-17F6-F7F5-2794-7E92C3342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37D6A1-68A7-D053-3608-2A9EC9D55AC0}"/>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5" name="Footer Placeholder 4">
            <a:extLst>
              <a:ext uri="{FF2B5EF4-FFF2-40B4-BE49-F238E27FC236}">
                <a16:creationId xmlns:a16="http://schemas.microsoft.com/office/drawing/2014/main" id="{E26876A7-A681-DBC1-EA76-CD97495BF0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357B0B-5735-F828-44FD-9F8805EF9749}"/>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81969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3CCFF9-C987-F3A9-E5EC-436CAA02E7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DBBD36-D67B-DAE5-6BE9-A8FF4A6944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0572F4-FB0D-4D19-EA64-C5AEF48566C5}"/>
              </a:ext>
            </a:extLst>
          </p:cNvPr>
          <p:cNvSpPr>
            <a:spLocks noGrp="1"/>
          </p:cNvSpPr>
          <p:nvPr>
            <p:ph type="dt" sz="half" idx="10"/>
          </p:nvPr>
        </p:nvSpPr>
        <p:spPr/>
        <p:txBody>
          <a:bodyPr/>
          <a:lstStyle/>
          <a:p>
            <a:fld id="{7DEE9915-E298-4E1D-974C-C138AB650B69}" type="datetimeFigureOut">
              <a:rPr lang="en-GB" smtClean="0"/>
              <a:t>29/09/2026</a:t>
            </a:fld>
            <a:endParaRPr lang="en-GB"/>
          </a:p>
        </p:txBody>
      </p:sp>
      <p:sp>
        <p:nvSpPr>
          <p:cNvPr id="5" name="Footer Placeholder 4">
            <a:extLst>
              <a:ext uri="{FF2B5EF4-FFF2-40B4-BE49-F238E27FC236}">
                <a16:creationId xmlns:a16="http://schemas.microsoft.com/office/drawing/2014/main" id="{2AC50EE6-74FC-498A-A5A6-8D327719F0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0255BB-F4B9-B0FF-3F16-85E8246255C6}"/>
              </a:ext>
            </a:extLst>
          </p:cNvPr>
          <p:cNvSpPr>
            <a:spLocks noGrp="1"/>
          </p:cNvSpPr>
          <p:nvPr>
            <p:ph type="sldNum" sz="quarter" idx="12"/>
          </p:nvPr>
        </p:nvSpPr>
        <p:spPr/>
        <p:txBody>
          <a:bodyPr/>
          <a:lstStyle/>
          <a:p>
            <a:fld id="{C2F5AFDC-AA6D-4DCF-BB56-99331288F79C}" type="slidenum">
              <a:rPr lang="en-GB" smtClean="0"/>
              <a:t>‹#›</a:t>
            </a:fld>
            <a:endParaRPr lang="en-GB"/>
          </a:p>
        </p:txBody>
      </p:sp>
    </p:spTree>
    <p:extLst>
      <p:ext uri="{BB962C8B-B14F-4D97-AF65-F5344CB8AC3E}">
        <p14:creationId xmlns:p14="http://schemas.microsoft.com/office/powerpoint/2010/main" val="3505713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FEEEA4-2F5D-08AA-D15C-0EE275D156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5639F5-0B2F-8BE5-799A-5424D2792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63F0EC-E2BF-69C6-A562-839B5EB7C1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EE9915-E298-4E1D-974C-C138AB650B69}" type="datetimeFigureOut">
              <a:rPr lang="en-GB" smtClean="0"/>
              <a:t>29/09/2026</a:t>
            </a:fld>
            <a:endParaRPr lang="en-GB"/>
          </a:p>
        </p:txBody>
      </p:sp>
      <p:sp>
        <p:nvSpPr>
          <p:cNvPr id="5" name="Footer Placeholder 4">
            <a:extLst>
              <a:ext uri="{FF2B5EF4-FFF2-40B4-BE49-F238E27FC236}">
                <a16:creationId xmlns:a16="http://schemas.microsoft.com/office/drawing/2014/main" id="{5FC25E6B-E08F-6157-16ED-87EE4EA0A4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CDB973B-E593-5984-E930-5F458EA790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F5AFDC-AA6D-4DCF-BB56-99331288F79C}" type="slidenum">
              <a:rPr lang="en-GB" smtClean="0"/>
              <a:t>‹#›</a:t>
            </a:fld>
            <a:endParaRPr lang="en-GB"/>
          </a:p>
        </p:txBody>
      </p:sp>
    </p:spTree>
    <p:extLst>
      <p:ext uri="{BB962C8B-B14F-4D97-AF65-F5344CB8AC3E}">
        <p14:creationId xmlns:p14="http://schemas.microsoft.com/office/powerpoint/2010/main" val="1030837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e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jpeg"/><Relationship Id="rId7" Type="http://schemas.openxmlformats.org/officeDocument/2006/relationships/diagramQuickStyle" Target="../diagrams/quickStyle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jpeg"/><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2.jpe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jpeg"/><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jpeg"/><Relationship Id="rId7" Type="http://schemas.openxmlformats.org/officeDocument/2006/relationships/diagramQuickStyle" Target="../diagrams/quickStyl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6.png"/><Relationship Id="rId4" Type="http://schemas.openxmlformats.org/officeDocument/2006/relationships/image" Target="../media/image3.jpeg"/><Relationship Id="rId9" Type="http://schemas.microsoft.com/office/2007/relationships/diagramDrawing" Target="../diagrams/drawing4.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5.xml"/><Relationship Id="rId13" Type="http://schemas.openxmlformats.org/officeDocument/2006/relationships/diagramColors" Target="../diagrams/colors6.xml"/><Relationship Id="rId3" Type="http://schemas.openxmlformats.org/officeDocument/2006/relationships/image" Target="../media/image2.jpeg"/><Relationship Id="rId7" Type="http://schemas.openxmlformats.org/officeDocument/2006/relationships/diagramQuickStyle" Target="../diagrams/quickStyle5.xml"/><Relationship Id="rId12" Type="http://schemas.openxmlformats.org/officeDocument/2006/relationships/diagramQuickStyle" Target="../diagrams/quickStyle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5.xml"/><Relationship Id="rId11" Type="http://schemas.openxmlformats.org/officeDocument/2006/relationships/diagramLayout" Target="../diagrams/layout6.xml"/><Relationship Id="rId5" Type="http://schemas.openxmlformats.org/officeDocument/2006/relationships/diagramData" Target="../diagrams/data5.xml"/><Relationship Id="rId10" Type="http://schemas.openxmlformats.org/officeDocument/2006/relationships/diagramData" Target="../diagrams/data6.xml"/><Relationship Id="rId4" Type="http://schemas.openxmlformats.org/officeDocument/2006/relationships/image" Target="../media/image3.jpeg"/><Relationship Id="rId9" Type="http://schemas.microsoft.com/office/2007/relationships/diagramDrawing" Target="../diagrams/drawing5.xml"/><Relationship Id="rId14" Type="http://schemas.microsoft.com/office/2007/relationships/diagramDrawing" Target="../diagrams/drawing6.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2.jpeg"/><Relationship Id="rId7" Type="http://schemas.openxmlformats.org/officeDocument/2006/relationships/diagramLayout" Target="../diagrams/layout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8.png"/><Relationship Id="rId10" Type="http://schemas.microsoft.com/office/2007/relationships/diagramDrawing" Target="../diagrams/drawing7.xml"/><Relationship Id="rId4" Type="http://schemas.openxmlformats.org/officeDocument/2006/relationships/image" Target="../media/image3.jpeg"/><Relationship Id="rId9" Type="http://schemas.openxmlformats.org/officeDocument/2006/relationships/diagramColors" Target="../diagrams/colors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2.jpeg"/><Relationship Id="rId7" Type="http://schemas.openxmlformats.org/officeDocument/2006/relationships/diagramQuickStyle" Target="../diagrams/quickStyle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3.jpeg"/><Relationship Id="rId9" Type="http://schemas.microsoft.com/office/2007/relationships/diagramDrawing" Target="../diagrams/drawing8.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2.jpeg"/><Relationship Id="rId7" Type="http://schemas.openxmlformats.org/officeDocument/2006/relationships/diagramQuickStyle" Target="../diagrams/quickStyle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3.jpeg"/><Relationship Id="rId9" Type="http://schemas.microsoft.com/office/2007/relationships/diagramDrawing" Target="../diagrams/drawing9.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2.jpeg"/><Relationship Id="rId7" Type="http://schemas.openxmlformats.org/officeDocument/2006/relationships/diagramQuickStyle" Target="../diagrams/quickStyle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jpeg"/><Relationship Id="rId9" Type="http://schemas.microsoft.com/office/2007/relationships/diagramDrawing" Target="../diagrams/drawing10.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2.jpeg"/><Relationship Id="rId7" Type="http://schemas.openxmlformats.org/officeDocument/2006/relationships/diagramQuickStyle" Target="../diagrams/quickStyle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3.jpeg"/><Relationship Id="rId9" Type="http://schemas.microsoft.com/office/2007/relationships/diagramDrawing" Target="../diagrams/drawing1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2.jpeg"/><Relationship Id="rId7" Type="http://schemas.openxmlformats.org/officeDocument/2006/relationships/diagramQuickStyle" Target="../diagrams/quickStyle1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3.jpeg"/><Relationship Id="rId9" Type="http://schemas.microsoft.com/office/2007/relationships/diagramDrawing" Target="../diagrams/drawing12.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2.jpeg"/><Relationship Id="rId7" Type="http://schemas.openxmlformats.org/officeDocument/2006/relationships/diagramQuickStyle" Target="../diagrams/quickStyle1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3.jpeg"/><Relationship Id="rId9" Type="http://schemas.microsoft.com/office/2007/relationships/diagramDrawing" Target="../diagrams/drawing1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8" Type="http://schemas.openxmlformats.org/officeDocument/2006/relationships/hyperlink" Target="https://cdn.sanity.io/files/vujd5l5m/production/a4ac533a86f5d48d586638313b2ac820ee8cb585.pdf" TargetMode="External"/><Relationship Id="rId3" Type="http://schemas.openxmlformats.org/officeDocument/2006/relationships/image" Target="../media/image2.jpeg"/><Relationship Id="rId7" Type="http://schemas.openxmlformats.org/officeDocument/2006/relationships/hyperlink" Target="https://www.foodaidnetwork.org.uk/why-cash-firs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policyinpractice.co.uk/wp-content/uploads/2025/12/FINAL-Resetting-local-crisis-support-in-England-Trussell-Policy-in-Practice-Dec-25-1.pdf" TargetMode="External"/><Relationship Id="rId5" Type="http://schemas.openxmlformats.org/officeDocument/2006/relationships/hyperlink" Target="https://www.gov.uk/government/publications/crisis-and-resilience-fund-guidance-for-local-authorities-in-england-1-april-2026-to-31-march-2029/the-crisis-and-resilience-fund-guidance-for-local-authorities-in-england-1-april-2026-to-31-march-2029#crisis-and-resilience-fund-strands" TargetMode="External"/><Relationship Id="rId4" Type="http://schemas.openxmlformats.org/officeDocument/2006/relationships/image" Target="../media/image3.jpeg"/><Relationship Id="rId9" Type="http://schemas.openxmlformats.org/officeDocument/2006/relationships/hyperlink" Target="https://cdn.sanity.io/files/vujd5l5m/production/e0fe537246b6a4aac753202b64fa6d0ee2d2684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FD10-07D8-3642-8532-7D718468E07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8" name="Picture 7" descr="alt=&quot;&quot;"/>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l="45897" t="34359"/>
          <a:stretch/>
        </p:blipFill>
        <p:spPr>
          <a:xfrm>
            <a:off x="6197256" y="1409700"/>
            <a:ext cx="5983836" cy="5445512"/>
          </a:xfrm>
          <a:prstGeom prst="rect">
            <a:avLst/>
          </a:prstGeom>
        </p:spPr>
      </p:pic>
      <p:sp>
        <p:nvSpPr>
          <p:cNvPr id="9" name="Rounded Rectangle 8">
            <a:extLs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nvSpPr>
        <p:spPr>
          <a:xfrm>
            <a:off x="0" y="2014448"/>
            <a:ext cx="6910939" cy="2555802"/>
          </a:xfrm>
          <a:prstGeom prst="roundRect">
            <a:avLst/>
          </a:prstGeom>
          <a:solidFill>
            <a:srgbClr val="386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Title 10">
            <a:extLst>
              <a:ext uri="{FF2B5EF4-FFF2-40B4-BE49-F238E27FC236}">
                <a16:creationId xmlns:a16="http://schemas.microsoft.com/office/drawing/2014/main" id="{56BFFB6C-92B3-9F47-A45C-19BB382CBB70}"/>
              </a:ext>
            </a:extLst>
          </p:cNvPr>
          <p:cNvSpPr txBox="1">
            <a:spLocks noGrp="1"/>
          </p:cNvSpPr>
          <p:nvPr>
            <p:ph type="title" idx="4294967295"/>
          </p:nvPr>
        </p:nvSpPr>
        <p:spPr>
          <a:xfrm>
            <a:off x="10908" y="2245301"/>
            <a:ext cx="6910939" cy="18158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lang="en-GB" sz="2800" b="1" noProof="0" dirty="0">
                <a:solidFill>
                  <a:schemeClr val="bg1"/>
                </a:solidFill>
                <a:latin typeface="Tahoma" panose="020B0604030504040204" pitchFamily="34" charset="0"/>
                <a:ea typeface="Tahoma" panose="020B0604030504040204" pitchFamily="34" charset="0"/>
                <a:cs typeface="Tahoma" panose="020B0604030504040204" pitchFamily="34" charset="0"/>
              </a:rPr>
              <a:t>Crisis and Resilience Fund: </a:t>
            </a:r>
            <a:br>
              <a:rPr lang="en-GB" sz="2800" b="1" noProof="0"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GB" sz="2800" b="1" noProof="0" dirty="0">
                <a:solidFill>
                  <a:schemeClr val="bg1"/>
                </a:solidFill>
                <a:latin typeface="Tahoma" panose="020B0604030504040204" pitchFamily="34" charset="0"/>
                <a:ea typeface="Tahoma" panose="020B0604030504040204" pitchFamily="34" charset="0"/>
                <a:cs typeface="Tahoma" panose="020B0604030504040204" pitchFamily="34" charset="0"/>
              </a:rPr>
              <a:t>Building Resilience &amp; Tackling Poverty Across West Northamptonshire</a:t>
            </a:r>
          </a:p>
        </p:txBody>
      </p:sp>
      <p:pic>
        <p:nvPicPr>
          <p:cNvPr id="13" name="Picture 12" descr="alt=&quot;&quot;">
            <a:extLst>
              <a:ext uri="{FF2B5EF4-FFF2-40B4-BE49-F238E27FC236}">
                <a16:creationId xmlns:a16="http://schemas.microsoft.com/office/drawing/2014/main" id="{16B60B6C-EA69-344A-8CC9-82BC9110922F}"/>
              </a:ext>
            </a:extLst>
          </p:cNvPr>
          <p:cNvPicPr>
            <a:picLocks noGrp="1" noRot="1" noChangeAspect="1" noMove="1" noResize="1" noEditPoints="1" noAdjustHandles="1" noChangeArrowheads="1" noChangeShapeType="1" noCrop="1"/>
          </p:cNvPicPr>
          <p:nvPr/>
        </p:nvPicPr>
        <p:blipFill rotWithShape="1">
          <a:blip r:embed="rId4"/>
          <a:srcRect l="3920" t="4701" r="78165" b="86708"/>
          <a:stretch/>
        </p:blipFill>
        <p:spPr>
          <a:xfrm>
            <a:off x="372707" y="385726"/>
            <a:ext cx="5126571" cy="1383789"/>
          </a:xfrm>
          <a:prstGeom prst="rect">
            <a:avLst/>
          </a:prstGeom>
        </p:spPr>
      </p:pic>
      <p:pic>
        <p:nvPicPr>
          <p:cNvPr id="3" name="Picture 2">
            <a:extLst>
              <a:ext uri="{FF2B5EF4-FFF2-40B4-BE49-F238E27FC236}">
                <a16:creationId xmlns:a16="http://schemas.microsoft.com/office/drawing/2014/main" id="{F03CBD24-7C45-D8ED-6513-0EE3580BDD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7582" y="399484"/>
            <a:ext cx="1249674" cy="1356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588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980DF-5D76-05BA-C25E-B555C76F647A}"/>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56CFAB72-4323-190E-D17B-6173831BA492}"/>
              </a:ext>
              <a:ext uri="{C183D7F6-B498-43B3-948B-1728B52AA6E4}">
                <adec:decorative xmlns:adec="http://schemas.microsoft.com/office/drawing/2017/decorative" val="1"/>
              </a:ext>
            </a:extLst>
          </p:cNvPr>
          <p:cNvSpPr/>
          <p:nvPr/>
        </p:nvSpPr>
        <p:spPr>
          <a:xfrm>
            <a:off x="3035300" y="0"/>
            <a:ext cx="9156700" cy="83127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Why This Matters: Poverty and Health Are Closely Linked</a:t>
            </a:r>
            <a:endPar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descr="alt=&quot;&quot;">
            <a:extLst>
              <a:ext uri="{FF2B5EF4-FFF2-40B4-BE49-F238E27FC236}">
                <a16:creationId xmlns:a16="http://schemas.microsoft.com/office/drawing/2014/main" id="{874C104B-3D20-FA76-A838-D5960445543C}"/>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43C56DD5-E85B-3B36-C1E5-2F66F47B60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408601"/>
            <a:ext cx="4202314" cy="465513"/>
          </a:xfrm>
          <a:prstGeom prst="roundRect">
            <a:avLst/>
          </a:prstGeom>
          <a:solidFill>
            <a:srgbClr val="386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54110657-8D7D-592C-AD19-FAF8449711D5}"/>
              </a:ext>
            </a:extLst>
          </p:cNvPr>
          <p:cNvPicPr>
            <a:picLocks noChangeAspect="1"/>
          </p:cNvPicPr>
          <p:nvPr/>
        </p:nvPicPr>
        <p:blipFill>
          <a:blip r:embed="rId4"/>
          <a:srcRect l="47715" t="46628" r="3816" b="2210"/>
          <a:stretch>
            <a:fillRect/>
          </a:stretch>
        </p:blipFill>
        <p:spPr>
          <a:xfrm>
            <a:off x="222248" y="1536942"/>
            <a:ext cx="5349317" cy="3144252"/>
          </a:xfrm>
          <a:prstGeom prst="rect">
            <a:avLst/>
          </a:prstGeom>
        </p:spPr>
      </p:pic>
      <p:sp>
        <p:nvSpPr>
          <p:cNvPr id="11" name="TextBox 10"/>
          <p:cNvSpPr txBox="1"/>
          <p:nvPr/>
        </p:nvSpPr>
        <p:spPr>
          <a:xfrm>
            <a:off x="6730165" y="1735674"/>
            <a:ext cx="4772988" cy="3674470"/>
          </a:xfrm>
          <a:prstGeom prst="rect">
            <a:avLst/>
          </a:prstGeom>
          <a:noFill/>
        </p:spPr>
        <p:txBody>
          <a:bodyPr wrap="square" lIns="0" tIns="0" rIns="18288" bIns="0">
            <a:noAutofit/>
          </a:bodyPr>
          <a:lstStyle/>
          <a:p>
            <a:pPr fontAlgn="t">
              <a:spcAft>
                <a:spcPts val="600"/>
              </a:spcAft>
            </a:pPr>
            <a:r>
              <a:rPr lang="en-US" sz="1600" b="1" u="sng" noProof="0" dirty="0">
                <a:solidFill>
                  <a:srgbClr val="38629E"/>
                </a:solidFill>
              </a:rPr>
              <a:t>When finances are under pressure, the impacts are wide-reaching:</a:t>
            </a:r>
            <a:endParaRPr lang="en-GB" sz="1600" noProof="0" dirty="0">
              <a:ea typeface="Roboto" panose="02000000000000000000" pitchFamily="2" charset="0"/>
              <a:cs typeface="Tahoma" panose="020B0604030504040204" pitchFamily="34" charset="0"/>
            </a:endParaRPr>
          </a:p>
          <a:p>
            <a:pPr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Basic needs at risk</a:t>
            </a:r>
          </a:p>
          <a:p>
            <a:pPr fontAlgn="t">
              <a:spcAft>
                <a:spcPts val="600"/>
              </a:spcAft>
            </a:pPr>
            <a:r>
              <a:rPr lang="en-US" sz="1600" noProof="0" dirty="0">
                <a:ea typeface="Roboto" panose="02000000000000000000" pitchFamily="2" charset="0"/>
                <a:cs typeface="Tahoma" panose="020B0604030504040204" pitchFamily="34" charset="0"/>
              </a:rPr>
              <a:t>Food, heating, housing and essentials become harder to maintain</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Mental health pressures increase</a:t>
            </a:r>
          </a:p>
          <a:p>
            <a:pPr fontAlgn="t">
              <a:spcAft>
                <a:spcPts val="600"/>
              </a:spcAft>
            </a:pPr>
            <a:r>
              <a:rPr lang="en-US" sz="1600" noProof="0" dirty="0">
                <a:ea typeface="Roboto" panose="02000000000000000000" pitchFamily="2" charset="0"/>
                <a:cs typeface="Tahoma" panose="020B0604030504040204" pitchFamily="34" charset="0"/>
              </a:rPr>
              <a:t>Ongoing stress, anxiety and uncertainty</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Physical health deteriorates</a:t>
            </a:r>
          </a:p>
          <a:p>
            <a:pPr fontAlgn="t">
              <a:spcAft>
                <a:spcPts val="600"/>
              </a:spcAft>
            </a:pPr>
            <a:r>
              <a:rPr lang="en-US" sz="1600" noProof="0" dirty="0">
                <a:ea typeface="Roboto" panose="02000000000000000000" pitchFamily="2" charset="0"/>
                <a:cs typeface="Tahoma" panose="020B0604030504040204" pitchFamily="34" charset="0"/>
              </a:rPr>
              <a:t>Delayed treatment, worsening long-term conditions</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Access to services reduces</a:t>
            </a:r>
          </a:p>
          <a:p>
            <a:pPr fontAlgn="t">
              <a:spcAft>
                <a:spcPts val="600"/>
              </a:spcAft>
            </a:pPr>
            <a:r>
              <a:rPr lang="en-US" sz="1600" noProof="0" dirty="0">
                <a:ea typeface="Roboto" panose="02000000000000000000" pitchFamily="2" charset="0"/>
                <a:cs typeface="Tahoma" panose="020B0604030504040204" pitchFamily="34" charset="0"/>
              </a:rPr>
              <a:t>Barriers to transport, digital access and early help</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Resilience is weakened over time</a:t>
            </a:r>
          </a:p>
          <a:p>
            <a:pPr fontAlgn="t"/>
            <a:r>
              <a:rPr lang="en-US" sz="1600" noProof="0" dirty="0">
                <a:ea typeface="Roboto" panose="02000000000000000000" pitchFamily="2" charset="0"/>
                <a:cs typeface="Tahoma" panose="020B0604030504040204" pitchFamily="34" charset="0"/>
              </a:rPr>
              <a:t>Small shocks become crises more quickly</a:t>
            </a:r>
            <a:endParaRPr lang="en-GB" sz="1600" noProof="0" dirty="0">
              <a:ea typeface="Roboto" panose="02000000000000000000" pitchFamily="2" charset="0"/>
              <a:cs typeface="Tahoma" panose="020B0604030504040204" pitchFamily="34" charset="0"/>
            </a:endParaRPr>
          </a:p>
        </p:txBody>
      </p:sp>
      <p:sp>
        <p:nvSpPr>
          <p:cNvPr id="12" name="TextBox 11"/>
          <p:cNvSpPr txBox="1"/>
          <p:nvPr/>
        </p:nvSpPr>
        <p:spPr>
          <a:xfrm>
            <a:off x="2340549" y="1033272"/>
            <a:ext cx="7510902" cy="301671"/>
          </a:xfrm>
          <a:prstGeom prst="rect">
            <a:avLst/>
          </a:prstGeom>
          <a:noFill/>
        </p:spPr>
        <p:txBody>
          <a:bodyPr wrap="square" lIns="0" tIns="0" rIns="0" bIns="0">
            <a:noAutofit/>
          </a:bodyPr>
          <a:lstStyle/>
          <a:p>
            <a:pPr algn="ctr" fontAlgn="t">
              <a:lnSpc>
                <a:spcPts val="1500"/>
              </a:lnSpc>
              <a:buNone/>
            </a:pPr>
            <a:r>
              <a:rPr lang="en-US" b="1" i="1" noProof="0" dirty="0">
                <a:solidFill>
                  <a:schemeClr val="accent1"/>
                </a:solidFill>
              </a:rPr>
              <a:t>Poverty doesn’t sit in one service; it affects everything</a:t>
            </a:r>
            <a:endParaRPr lang="en-GB" b="1" i="1" noProof="0" dirty="0">
              <a:solidFill>
                <a:schemeClr val="accent1"/>
              </a:solidFill>
            </a:endParaRPr>
          </a:p>
        </p:txBody>
      </p:sp>
      <p:pic>
        <p:nvPicPr>
          <p:cNvPr id="6" name="Picture 2">
            <a:extLst>
              <a:ext uri="{FF2B5EF4-FFF2-40B4-BE49-F238E27FC236}">
                <a16:creationId xmlns:a16="http://schemas.microsoft.com/office/drawing/2014/main" id="{B81B1CA6-12B9-FCD8-F2D6-1E46B849B9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D2390A0-464C-EE9D-8D07-F13E419DC0ED}"/>
              </a:ext>
            </a:extLst>
          </p:cNvPr>
          <p:cNvSpPr txBox="1"/>
          <p:nvPr/>
        </p:nvSpPr>
        <p:spPr>
          <a:xfrm>
            <a:off x="6586252" y="6048782"/>
            <a:ext cx="5349317" cy="498213"/>
          </a:xfrm>
          <a:prstGeom prst="rect">
            <a:avLst/>
          </a:prstGeom>
          <a:noFill/>
        </p:spPr>
        <p:txBody>
          <a:bodyPr wrap="square">
            <a:spAutoFit/>
          </a:bodyPr>
          <a:lstStyle/>
          <a:p>
            <a:pPr algn="ctr" fontAlgn="t">
              <a:lnSpc>
                <a:spcPts val="1500"/>
              </a:lnSpc>
              <a:buNone/>
            </a:pPr>
            <a:r>
              <a:rPr lang="en-US" b="1" i="1" noProof="0" dirty="0">
                <a:solidFill>
                  <a:schemeClr val="accent1"/>
                </a:solidFill>
              </a:rPr>
              <a:t>If we want to reduce crisis, we must address the financial drivers early, and in a joined-up way</a:t>
            </a:r>
            <a:endParaRPr lang="en-GB" b="1" i="1" noProof="0" dirty="0">
              <a:solidFill>
                <a:schemeClr val="accent1"/>
              </a:solidFill>
            </a:endParaRPr>
          </a:p>
        </p:txBody>
      </p:sp>
      <p:sp>
        <p:nvSpPr>
          <p:cNvPr id="10" name="TextBox 9">
            <a:extLst>
              <a:ext uri="{FF2B5EF4-FFF2-40B4-BE49-F238E27FC236}">
                <a16:creationId xmlns:a16="http://schemas.microsoft.com/office/drawing/2014/main" id="{FB87DB90-FAE6-6201-A4FF-1B634B3E71EB}"/>
              </a:ext>
            </a:extLst>
          </p:cNvPr>
          <p:cNvSpPr txBox="1"/>
          <p:nvPr/>
        </p:nvSpPr>
        <p:spPr>
          <a:xfrm>
            <a:off x="420625" y="5068660"/>
            <a:ext cx="5276088" cy="1231556"/>
          </a:xfrm>
          <a:prstGeom prst="rect">
            <a:avLst/>
          </a:prstGeom>
          <a:noFill/>
        </p:spPr>
        <p:txBody>
          <a:bodyPr wrap="square" lIns="0" tIns="0" rIns="18288" bIns="0">
            <a:noAutofit/>
          </a:bodyPr>
          <a:lstStyle/>
          <a:p>
            <a:pPr fontAlgn="t">
              <a:spcAft>
                <a:spcPts val="600"/>
              </a:spcAft>
            </a:pPr>
            <a:r>
              <a:rPr lang="en-US" sz="1600" b="1" u="sng" noProof="0" dirty="0">
                <a:solidFill>
                  <a:srgbClr val="38629E"/>
                </a:solidFill>
              </a:rPr>
              <a:t>What this means for services:</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Demand increases across multiple systems</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Issues present later and are more complex</a:t>
            </a:r>
          </a:p>
          <a:p>
            <a:pPr marL="285750" indent="-285750" fontAlgn="t">
              <a:buFont typeface="Arial" panose="020B0604020202020204" pitchFamily="34" charset="0"/>
              <a:buChar char="•"/>
            </a:pPr>
            <a:r>
              <a:rPr lang="en-US" sz="1600" noProof="0" dirty="0">
                <a:ea typeface="Roboto" panose="02000000000000000000" pitchFamily="2" charset="0"/>
                <a:cs typeface="Tahoma" panose="020B0604030504040204" pitchFamily="34" charset="0"/>
              </a:rPr>
              <a:t>No single service can resolve these challenges alone</a:t>
            </a:r>
            <a:endParaRPr lang="en-GB" sz="1600" noProof="0" dirty="0">
              <a:ea typeface="Roboto" panose="02000000000000000000" pitchFamily="2" charset="0"/>
              <a:cs typeface="Tahoma" panose="020B0604030504040204" pitchFamily="34" charset="0"/>
            </a:endParaRPr>
          </a:p>
        </p:txBody>
      </p:sp>
    </p:spTree>
    <p:extLst>
      <p:ext uri="{BB962C8B-B14F-4D97-AF65-F5344CB8AC3E}">
        <p14:creationId xmlns:p14="http://schemas.microsoft.com/office/powerpoint/2010/main" val="3513133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7DFCC-B154-A669-4248-E2D86D191C0B}"/>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799BDFA2-EE0A-F8E8-1669-BEC1997330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descr="alt=&quot;&quot;">
            <a:extLst>
              <a:ext uri="{FF2B5EF4-FFF2-40B4-BE49-F238E27FC236}">
                <a16:creationId xmlns:a16="http://schemas.microsoft.com/office/drawing/2014/main" id="{F1733E35-9D83-F718-7E03-01E03E3DFDF1}"/>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7A9BEA2C-081A-6468-0466-A16961CCEC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Title 8" descr="What this briefing is about">
            <a:extLst>
              <a:ext uri="{FF2B5EF4-FFF2-40B4-BE49-F238E27FC236}">
                <a16:creationId xmlns:a16="http://schemas.microsoft.com/office/drawing/2014/main" id="{447613FE-AC64-79E4-5CE8-6F49ECF2AE32}"/>
              </a:ext>
            </a:extLst>
          </p:cNvPr>
          <p:cNvSpPr txBox="1">
            <a:spLocks/>
          </p:cNvSpPr>
          <p:nvPr/>
        </p:nvSpPr>
        <p:spPr>
          <a:xfrm>
            <a:off x="3176617" y="92470"/>
            <a:ext cx="9156699" cy="7571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Poverty resilience is shaped by the wider determinants of health</a:t>
            </a:r>
          </a:p>
        </p:txBody>
      </p:sp>
      <p:pic>
        <p:nvPicPr>
          <p:cNvPr id="2" name="Picture 2">
            <a:extLst>
              <a:ext uri="{FF2B5EF4-FFF2-40B4-BE49-F238E27FC236}">
                <a16:creationId xmlns:a16="http://schemas.microsoft.com/office/drawing/2014/main" id="{7658F1AD-4E78-7899-5A05-7B9D06FE35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 8">
            <a:extLst>
              <a:ext uri="{FF2B5EF4-FFF2-40B4-BE49-F238E27FC236}">
                <a16:creationId xmlns:a16="http://schemas.microsoft.com/office/drawing/2014/main" id="{78760ADF-3B8D-836E-10EA-BF6591814507}"/>
              </a:ext>
            </a:extLst>
          </p:cNvPr>
          <p:cNvGraphicFramePr/>
          <p:nvPr>
            <p:extLst>
              <p:ext uri="{D42A27DB-BD31-4B8C-83A1-F6EECF244321}">
                <p14:modId xmlns:p14="http://schemas.microsoft.com/office/powerpoint/2010/main" val="1876966076"/>
              </p:ext>
            </p:extLst>
          </p:nvPr>
        </p:nvGraphicFramePr>
        <p:xfrm>
          <a:off x="0" y="1250537"/>
          <a:ext cx="12192000" cy="52548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11FC5467-7061-5209-691B-7122EF160DD9}"/>
              </a:ext>
            </a:extLst>
          </p:cNvPr>
          <p:cNvSpPr txBox="1"/>
          <p:nvPr/>
        </p:nvSpPr>
        <p:spPr>
          <a:xfrm>
            <a:off x="36517" y="809733"/>
            <a:ext cx="12118966" cy="369332"/>
          </a:xfrm>
          <a:prstGeom prst="rect">
            <a:avLst/>
          </a:prstGeom>
          <a:noFill/>
        </p:spPr>
        <p:txBody>
          <a:bodyPr wrap="square" rtlCol="0">
            <a:spAutoFit/>
          </a:bodyPr>
          <a:lstStyle/>
          <a:p>
            <a:pPr algn="ctr"/>
            <a:r>
              <a:rPr lang="en-GB" b="1" i="1" noProof="0" dirty="0">
                <a:solidFill>
                  <a:schemeClr val="accent1"/>
                </a:solidFill>
              </a:rPr>
              <a:t>The impacts highlighted on the previous slide are driven by a range of interconnected factors, not one single issue.</a:t>
            </a:r>
          </a:p>
        </p:txBody>
      </p:sp>
      <p:sp>
        <p:nvSpPr>
          <p:cNvPr id="5" name="TextBox 4">
            <a:extLst>
              <a:ext uri="{FF2B5EF4-FFF2-40B4-BE49-F238E27FC236}">
                <a16:creationId xmlns:a16="http://schemas.microsoft.com/office/drawing/2014/main" id="{EFD5F4A3-029E-2BD9-770F-08FD5AE5B928}"/>
              </a:ext>
            </a:extLst>
          </p:cNvPr>
          <p:cNvSpPr txBox="1"/>
          <p:nvPr/>
        </p:nvSpPr>
        <p:spPr>
          <a:xfrm>
            <a:off x="6462016" y="6340832"/>
            <a:ext cx="5590032" cy="498213"/>
          </a:xfrm>
          <a:prstGeom prst="rect">
            <a:avLst/>
          </a:prstGeom>
          <a:noFill/>
        </p:spPr>
        <p:txBody>
          <a:bodyPr wrap="square" rtlCol="0">
            <a:spAutoFit/>
          </a:bodyPr>
          <a:lstStyle/>
          <a:p>
            <a:pPr algn="ctr" fontAlgn="t">
              <a:lnSpc>
                <a:spcPts val="1500"/>
              </a:lnSpc>
              <a:buNone/>
            </a:pPr>
            <a:r>
              <a:rPr lang="en-GB" b="1" i="1" noProof="0" dirty="0">
                <a:solidFill>
                  <a:schemeClr val="accent1"/>
                </a:solidFill>
              </a:rPr>
              <a:t>No single service can address these issues alone; this requires a joined-up system.</a:t>
            </a:r>
          </a:p>
        </p:txBody>
      </p:sp>
    </p:spTree>
    <p:extLst>
      <p:ext uri="{BB962C8B-B14F-4D97-AF65-F5344CB8AC3E}">
        <p14:creationId xmlns:p14="http://schemas.microsoft.com/office/powerpoint/2010/main" val="3248687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C91BC-7F04-2088-70C8-496B8D402ACE}"/>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7FD6C37C-21E1-172A-3C0C-31BE47AC79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b="1" noProof="0" dirty="0"/>
              <a:t>What Good Looks Like in West Northamptonshire</a:t>
            </a:r>
            <a:endParaRPr kumimoji="0" lang="en-GB" sz="24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descr="alt=&quot;&quot;">
            <a:extLst>
              <a:ext uri="{FF2B5EF4-FFF2-40B4-BE49-F238E27FC236}">
                <a16:creationId xmlns:a16="http://schemas.microsoft.com/office/drawing/2014/main" id="{AA5A1535-B403-B54F-EFD6-C1EC96EA59E7}"/>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084A1CA3-838D-F06A-910C-043A7A0158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Rectangle 12">
            <a:extLst>
              <a:ext uri="{FF2B5EF4-FFF2-40B4-BE49-F238E27FC236}">
                <a16:creationId xmlns:a16="http://schemas.microsoft.com/office/drawing/2014/main" id="{5CD9D1FB-3E09-ED12-30B1-6F066DF3828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755EBDC4-BA13-6E4D-F023-86A57A6598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3">
            <a:extLst>
              <a:ext uri="{FF2B5EF4-FFF2-40B4-BE49-F238E27FC236}">
                <a16:creationId xmlns:a16="http://schemas.microsoft.com/office/drawing/2014/main" id="{C0FF0DA2-F0FD-0195-0E5A-7D52E5D44AE0}"/>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7141" y="1234142"/>
            <a:ext cx="6205683" cy="374073"/>
          </a:xfrm>
          <a:prstGeom prst="rect">
            <a:avLst/>
          </a:prstGeom>
        </p:spPr>
        <p:txBody>
          <a:bodyPr>
            <a:no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pitchFamily="2" charset="0"/>
                <a:ea typeface="Roboto" panose="02000000000000000000" pitchFamily="2"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pitchFamily="2" charset="0"/>
                <a:ea typeface="Roboto" panose="02000000000000000000" pitchFamily="2"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00000"/>
              </a:lnSpc>
              <a:spcBef>
                <a:spcPts val="0"/>
              </a:spcBef>
              <a:buNone/>
            </a:pPr>
            <a:r>
              <a:rPr lang="en-US" sz="1800" b="1" u="sng" dirty="0">
                <a:latin typeface="+mn-lt"/>
              </a:rPr>
              <a:t>In West Northants, financial wellbeing should mean:</a:t>
            </a:r>
          </a:p>
          <a:p>
            <a:pPr fontAlgn="t">
              <a:lnSpc>
                <a:spcPct val="100000"/>
              </a:lnSpc>
              <a:spcBef>
                <a:spcPts val="0"/>
              </a:spcBef>
              <a:buNone/>
            </a:pPr>
            <a:endParaRPr lang="en-US" sz="1800" b="1" u="sng" noProof="0" dirty="0">
              <a:latin typeface="+mn-lt"/>
            </a:endParaRPr>
          </a:p>
        </p:txBody>
      </p:sp>
      <p:sp>
        <p:nvSpPr>
          <p:cNvPr id="10" name="TextBox 9">
            <a:extLst>
              <a:ext uri="{FF2B5EF4-FFF2-40B4-BE49-F238E27FC236}">
                <a16:creationId xmlns:a16="http://schemas.microsoft.com/office/drawing/2014/main" id="{65F251B3-D929-45B8-8BB3-78BBF61F0066}"/>
              </a:ext>
            </a:extLst>
          </p:cNvPr>
          <p:cNvSpPr txBox="1"/>
          <p:nvPr/>
        </p:nvSpPr>
        <p:spPr>
          <a:xfrm>
            <a:off x="1380951" y="888666"/>
            <a:ext cx="9672060" cy="305853"/>
          </a:xfrm>
          <a:prstGeom prst="rect">
            <a:avLst/>
          </a:prstGeom>
          <a:noFill/>
        </p:spPr>
        <p:txBody>
          <a:bodyPr wrap="square">
            <a:spAutoFit/>
          </a:bodyPr>
          <a:lstStyle/>
          <a:p>
            <a:pPr algn="ctr" fontAlgn="t">
              <a:lnSpc>
                <a:spcPts val="1500"/>
              </a:lnSpc>
              <a:buNone/>
            </a:pPr>
            <a:r>
              <a:rPr lang="en-US" b="1" i="1" noProof="0" dirty="0">
                <a:solidFill>
                  <a:schemeClr val="accent1"/>
                </a:solidFill>
                <a:effectLst/>
              </a:rPr>
              <a:t>A system that supports people early, connects services, and improves outcomes over time</a:t>
            </a:r>
            <a:r>
              <a:rPr lang="en-GB" b="1" i="1" noProof="0" dirty="0">
                <a:solidFill>
                  <a:schemeClr val="accent1"/>
                </a:solidFill>
                <a:effectLst/>
              </a:rPr>
              <a:t>.</a:t>
            </a:r>
            <a:endParaRPr lang="en-GB" b="1" i="0" noProof="0" dirty="0">
              <a:solidFill>
                <a:schemeClr val="accent1"/>
              </a:solidFill>
              <a:effectLst/>
            </a:endParaRPr>
          </a:p>
        </p:txBody>
      </p:sp>
      <p:sp>
        <p:nvSpPr>
          <p:cNvPr id="12" name="TextBox 11">
            <a:extLst>
              <a:ext uri="{FF2B5EF4-FFF2-40B4-BE49-F238E27FC236}">
                <a16:creationId xmlns:a16="http://schemas.microsoft.com/office/drawing/2014/main" id="{E2DC8B8F-9711-19E5-0CF3-D191EE72E8A1}"/>
              </a:ext>
            </a:extLst>
          </p:cNvPr>
          <p:cNvSpPr txBox="1"/>
          <p:nvPr/>
        </p:nvSpPr>
        <p:spPr>
          <a:xfrm>
            <a:off x="4494894" y="6214104"/>
            <a:ext cx="7672721" cy="498213"/>
          </a:xfrm>
          <a:prstGeom prst="rect">
            <a:avLst/>
          </a:prstGeom>
          <a:noFill/>
        </p:spPr>
        <p:txBody>
          <a:bodyPr wrap="square">
            <a:spAutoFit/>
          </a:bodyPr>
          <a:lstStyle/>
          <a:p>
            <a:pPr algn="ctr" fontAlgn="t">
              <a:lnSpc>
                <a:spcPts val="1500"/>
              </a:lnSpc>
              <a:buNone/>
            </a:pPr>
            <a:r>
              <a:rPr lang="en-US" b="1" i="1" noProof="0" dirty="0">
                <a:solidFill>
                  <a:schemeClr val="accent1"/>
                </a:solidFill>
                <a:effectLst/>
              </a:rPr>
              <a:t>This is not about creating new services, it’s about connecting what already exists and making it work as one system</a:t>
            </a:r>
            <a:endParaRPr lang="en-GB" b="1" i="0" noProof="0" dirty="0">
              <a:solidFill>
                <a:schemeClr val="accent1"/>
              </a:solidFill>
              <a:effectLst/>
            </a:endParaRPr>
          </a:p>
        </p:txBody>
      </p:sp>
      <p:graphicFrame>
        <p:nvGraphicFramePr>
          <p:cNvPr id="5" name="Diagram 4">
            <a:extLst>
              <a:ext uri="{FF2B5EF4-FFF2-40B4-BE49-F238E27FC236}">
                <a16:creationId xmlns:a16="http://schemas.microsoft.com/office/drawing/2014/main" id="{DF37CF09-69D7-5F00-5C39-E52BEE5FBE63}"/>
              </a:ext>
            </a:extLst>
          </p:cNvPr>
          <p:cNvGraphicFramePr/>
          <p:nvPr>
            <p:extLst>
              <p:ext uri="{D42A27DB-BD31-4B8C-83A1-F6EECF244321}">
                <p14:modId xmlns:p14="http://schemas.microsoft.com/office/powerpoint/2010/main" val="3241501786"/>
              </p:ext>
            </p:extLst>
          </p:nvPr>
        </p:nvGraphicFramePr>
        <p:xfrm>
          <a:off x="487940" y="1683378"/>
          <a:ext cx="11079220" cy="43594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480057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977B8-0950-85D9-69AA-B811CD58DBF4}"/>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471C70E7-804A-B2F0-7E78-A0AB2CD4EA33}"/>
              </a:ext>
              <a:ext uri="{C183D7F6-B498-43B3-948B-1728B52AA6E4}">
                <adec:decorative xmlns:adec="http://schemas.microsoft.com/office/drawing/2017/decorative" val="1"/>
              </a:ext>
            </a:extLst>
          </p:cNvPr>
          <p:cNvSpPr/>
          <p:nvPr/>
        </p:nvSpPr>
        <p:spPr>
          <a:xfrm>
            <a:off x="3035300" y="0"/>
            <a:ext cx="9156700" cy="83127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GB" sz="2800" b="1" noProof="0" dirty="0">
                <a:solidFill>
                  <a:prstClr val="white"/>
                </a:solidFill>
                <a:latin typeface="Tahoma" panose="020B0604030504040204" pitchFamily="34" charset="0"/>
                <a:ea typeface="Tahoma" panose="020B0604030504040204" pitchFamily="34" charset="0"/>
                <a:cs typeface="Tahoma" panose="020B0604030504040204" pitchFamily="34" charset="0"/>
              </a:rPr>
              <a:t>Building on What We’ve Achieved Together</a:t>
            </a:r>
          </a:p>
        </p:txBody>
      </p:sp>
      <p:pic>
        <p:nvPicPr>
          <p:cNvPr id="7" name="Picture 6" descr="alt=&quot;&quot;">
            <a:extLst>
              <a:ext uri="{FF2B5EF4-FFF2-40B4-BE49-F238E27FC236}">
                <a16:creationId xmlns:a16="http://schemas.microsoft.com/office/drawing/2014/main" id="{64EFBA3A-C734-55F5-4E2A-980C02F2F91B}"/>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A06E5CB1-FA96-D380-D261-51281C8A56C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408601"/>
            <a:ext cx="4202314" cy="465513"/>
          </a:xfrm>
          <a:prstGeom prst="roundRect">
            <a:avLst/>
          </a:prstGeom>
          <a:solidFill>
            <a:srgbClr val="386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026" name="Picture 2">
            <a:extLst>
              <a:ext uri="{FF2B5EF4-FFF2-40B4-BE49-F238E27FC236}">
                <a16:creationId xmlns:a16="http://schemas.microsoft.com/office/drawing/2014/main" id="{C22E4147-9BB5-ADB0-3996-058C325637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C425B5AB-BF6F-7CDC-08D8-66746139BEED}"/>
              </a:ext>
            </a:extLst>
          </p:cNvPr>
          <p:cNvGraphicFramePr/>
          <p:nvPr>
            <p:extLst>
              <p:ext uri="{D42A27DB-BD31-4B8C-83A1-F6EECF244321}">
                <p14:modId xmlns:p14="http://schemas.microsoft.com/office/powerpoint/2010/main" val="2220483228"/>
              </p:ext>
            </p:extLst>
          </p:nvPr>
        </p:nvGraphicFramePr>
        <p:xfrm>
          <a:off x="1200150" y="1453626"/>
          <a:ext cx="9791700" cy="45275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3C5BE218-A41A-B038-1668-FC99D7001ABB}"/>
              </a:ext>
            </a:extLst>
          </p:cNvPr>
          <p:cNvSpPr txBox="1"/>
          <p:nvPr/>
        </p:nvSpPr>
        <p:spPr>
          <a:xfrm>
            <a:off x="1011936" y="1003276"/>
            <a:ext cx="10527012" cy="369332"/>
          </a:xfrm>
          <a:prstGeom prst="rect">
            <a:avLst/>
          </a:prstGeom>
          <a:noFill/>
        </p:spPr>
        <p:txBody>
          <a:bodyPr wrap="square" rtlCol="0">
            <a:spAutoFit/>
          </a:bodyPr>
          <a:lstStyle/>
          <a:p>
            <a:pPr algn="ctr"/>
            <a:r>
              <a:rPr lang="en-GB" b="1" i="1" noProof="0" dirty="0">
                <a:solidFill>
                  <a:schemeClr val="accent1"/>
                </a:solidFill>
              </a:rPr>
              <a:t>Across West Northamptonshire, significant progress has already been made towards this system</a:t>
            </a:r>
            <a:endParaRPr lang="en-GB" b="1" noProof="0" dirty="0">
              <a:solidFill>
                <a:schemeClr val="accent1"/>
              </a:solidFill>
            </a:endParaRPr>
          </a:p>
        </p:txBody>
      </p:sp>
      <p:sp>
        <p:nvSpPr>
          <p:cNvPr id="10" name="TextBox 9">
            <a:extLst>
              <a:ext uri="{FF2B5EF4-FFF2-40B4-BE49-F238E27FC236}">
                <a16:creationId xmlns:a16="http://schemas.microsoft.com/office/drawing/2014/main" id="{27F8E5D1-F380-5305-67BB-1F744ED1AF32}"/>
              </a:ext>
            </a:extLst>
          </p:cNvPr>
          <p:cNvSpPr txBox="1"/>
          <p:nvPr/>
        </p:nvSpPr>
        <p:spPr>
          <a:xfrm>
            <a:off x="4126437" y="6069321"/>
            <a:ext cx="7726502" cy="646331"/>
          </a:xfrm>
          <a:prstGeom prst="rect">
            <a:avLst/>
          </a:prstGeom>
          <a:noFill/>
        </p:spPr>
        <p:txBody>
          <a:bodyPr wrap="square" rtlCol="0">
            <a:spAutoFit/>
          </a:bodyPr>
          <a:lstStyle/>
          <a:p>
            <a:pPr algn="ctr"/>
            <a:r>
              <a:rPr lang="en-GB" b="1" i="1" noProof="0" dirty="0">
                <a:solidFill>
                  <a:schemeClr val="accent1"/>
                </a:solidFill>
              </a:rPr>
              <a:t>The Crisis &amp; Resilience Fund provides us with the opportunity to support this next step</a:t>
            </a:r>
            <a:endParaRPr lang="en-GB" b="1" noProof="0" dirty="0">
              <a:solidFill>
                <a:schemeClr val="accent1"/>
              </a:solidFill>
            </a:endParaRPr>
          </a:p>
        </p:txBody>
      </p:sp>
    </p:spTree>
    <p:extLst>
      <p:ext uri="{BB962C8B-B14F-4D97-AF65-F5344CB8AC3E}">
        <p14:creationId xmlns:p14="http://schemas.microsoft.com/office/powerpoint/2010/main" val="740837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7DFCC-B154-A669-4248-E2D86D191C0B}"/>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799BDFA2-EE0A-F8E8-1669-BEC1997330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ct val="0"/>
              </a:spcBef>
              <a:defRPr/>
            </a:pPr>
            <a:r>
              <a:rPr lang="en-GB" sz="4000" b="1" noProof="0" dirty="0">
                <a:solidFill>
                  <a:prstClr val="white"/>
                </a:solidFill>
                <a:latin typeface="Tahoma" panose="020B0604030504040204" pitchFamily="34" charset="0"/>
                <a:ea typeface="Tahoma" panose="020B0604030504040204" pitchFamily="34" charset="0"/>
                <a:cs typeface="Tahoma" panose="020B0604030504040204" pitchFamily="34" charset="0"/>
              </a:rPr>
              <a:t>Introduction to CRF</a:t>
            </a:r>
          </a:p>
        </p:txBody>
      </p:sp>
      <p:pic>
        <p:nvPicPr>
          <p:cNvPr id="7" name="Picture 6" descr="alt=&quot;&quot;">
            <a:extLst>
              <a:ext uri="{FF2B5EF4-FFF2-40B4-BE49-F238E27FC236}">
                <a16:creationId xmlns:a16="http://schemas.microsoft.com/office/drawing/2014/main" id="{F1733E35-9D83-F718-7E03-01E03E3DFDF1}"/>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7A9BEA2C-081A-6468-0466-A16961CCEC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C82A6C90-EAC5-10D2-CE73-040E7BF37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952" y="1335797"/>
            <a:ext cx="3396777" cy="4242043"/>
          </a:xfrm>
          <a:prstGeom prst="rect">
            <a:avLst/>
          </a:prstGeom>
        </p:spPr>
      </p:pic>
      <p:sp>
        <p:nvSpPr>
          <p:cNvPr id="3" name="Content Placeholder 3">
            <a:extLst>
              <a:ext uri="{FF2B5EF4-FFF2-40B4-BE49-F238E27FC236}">
                <a16:creationId xmlns:a16="http://schemas.microsoft.com/office/drawing/2014/main" id="{AB243E5D-D841-33A3-4AA2-8D51F8DC8F81}"/>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88762" y="1088630"/>
            <a:ext cx="6801852" cy="5536613"/>
          </a:xfrm>
          <a:prstGeom prst="rect">
            <a:avLst/>
          </a:prstGeom>
        </p:spPr>
        <p:txBody>
          <a:bodyPr wrap="square">
            <a:no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pitchFamily="2" charset="0"/>
                <a:ea typeface="Roboto" panose="02000000000000000000" pitchFamily="2"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Roboto" panose="02000000000000000000" pitchFamily="2" charset="0"/>
                <a:ea typeface="Roboto" panose="02000000000000000000" pitchFamily="2"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0"/>
              </a:spcAft>
              <a:buNone/>
            </a:pPr>
            <a:r>
              <a:rPr lang="en-GB" sz="1600" b="1" noProof="0" dirty="0">
                <a:latin typeface="+mn-lt"/>
              </a:rPr>
              <a:t>What is the Crisis and Resilience Fund (CRF)?</a:t>
            </a:r>
          </a:p>
          <a:p>
            <a:pPr>
              <a:lnSpc>
                <a:spcPct val="100000"/>
              </a:lnSpc>
              <a:spcBef>
                <a:spcPts val="0"/>
              </a:spcBef>
              <a:spcAft>
                <a:spcPts val="0"/>
              </a:spcAft>
              <a:buFont typeface="Wingdings" panose="05000000000000000000" pitchFamily="2" charset="2"/>
              <a:buChar char="§"/>
            </a:pPr>
            <a:r>
              <a:rPr lang="en-GB" sz="1600" noProof="0" dirty="0">
                <a:latin typeface="+mn-lt"/>
              </a:rPr>
              <a:t>3-year funding from Central Government.</a:t>
            </a:r>
          </a:p>
          <a:p>
            <a:pPr>
              <a:lnSpc>
                <a:spcPct val="100000"/>
              </a:lnSpc>
              <a:spcBef>
                <a:spcPts val="0"/>
              </a:spcBef>
              <a:spcAft>
                <a:spcPts val="0"/>
              </a:spcAft>
              <a:buFont typeface="Wingdings" panose="05000000000000000000" pitchFamily="2" charset="2"/>
              <a:buChar char="§"/>
            </a:pPr>
            <a:r>
              <a:rPr lang="en-GB" sz="1600" noProof="0" dirty="0">
                <a:latin typeface="+mn-lt"/>
              </a:rPr>
              <a:t>£4.9m per annum in West Northamptonshire to provide:</a:t>
            </a:r>
          </a:p>
          <a:p>
            <a:pPr marL="0" indent="0">
              <a:lnSpc>
                <a:spcPct val="100000"/>
              </a:lnSpc>
              <a:spcBef>
                <a:spcPts val="0"/>
              </a:spcBef>
              <a:spcAft>
                <a:spcPts val="0"/>
              </a:spcAft>
              <a:buNone/>
            </a:pPr>
            <a:endParaRPr lang="en-GB" sz="600" noProof="0" dirty="0">
              <a:latin typeface="+mn-lt"/>
            </a:endParaRPr>
          </a:p>
          <a:p>
            <a:pPr lvl="1">
              <a:lnSpc>
                <a:spcPct val="100000"/>
              </a:lnSpc>
              <a:spcBef>
                <a:spcPts val="0"/>
              </a:spcBef>
              <a:spcAft>
                <a:spcPts val="0"/>
              </a:spcAft>
              <a:buFont typeface="Courier New" panose="02070309020205020404" pitchFamily="49" charset="0"/>
              <a:buChar char="o"/>
            </a:pPr>
            <a:r>
              <a:rPr lang="en-GB" sz="1400" noProof="0" dirty="0">
                <a:latin typeface="+mn-lt"/>
              </a:rPr>
              <a:t>Support for low-income households who encounter a financial shock – </a:t>
            </a:r>
            <a:r>
              <a:rPr lang="en-GB" sz="1400" b="1" noProof="0" dirty="0">
                <a:solidFill>
                  <a:schemeClr val="accent2"/>
                </a:solidFill>
                <a:latin typeface="Aptos SemiBold" panose="020F0502020204030204" pitchFamily="34" charset="0"/>
              </a:rPr>
              <a:t>CRISIS</a:t>
            </a:r>
          </a:p>
          <a:p>
            <a:pPr lvl="1">
              <a:lnSpc>
                <a:spcPct val="100000"/>
              </a:lnSpc>
              <a:spcBef>
                <a:spcPts val="0"/>
              </a:spcBef>
              <a:spcAft>
                <a:spcPts val="0"/>
              </a:spcAft>
              <a:buFont typeface="Courier New" panose="02070309020205020404" pitchFamily="49" charset="0"/>
              <a:buChar char="o"/>
            </a:pPr>
            <a:r>
              <a:rPr lang="en-GB" sz="1400" noProof="0" dirty="0">
                <a:latin typeface="+mn-lt"/>
              </a:rPr>
              <a:t>Activities and services that build </a:t>
            </a:r>
            <a:r>
              <a:rPr lang="en-GB" sz="1400" noProof="0" dirty="0"/>
              <a:t>financial strength for</a:t>
            </a:r>
            <a:r>
              <a:rPr lang="en-GB" sz="1400" noProof="0" dirty="0">
                <a:latin typeface="+mn-lt"/>
              </a:rPr>
              <a:t> individuals and communities - </a:t>
            </a:r>
            <a:r>
              <a:rPr lang="en-GB" sz="1400" b="1" noProof="0" dirty="0">
                <a:solidFill>
                  <a:schemeClr val="accent4"/>
                </a:solidFill>
                <a:latin typeface="Aptos SemiBold" panose="020F0502020204030204" pitchFamily="34" charset="0"/>
              </a:rPr>
              <a:t>RESILIENCE</a:t>
            </a:r>
            <a:endParaRPr lang="en-GB" sz="1400" noProof="0" dirty="0">
              <a:latin typeface="+mn-lt"/>
            </a:endParaRPr>
          </a:p>
          <a:p>
            <a:pPr marL="0" indent="0">
              <a:lnSpc>
                <a:spcPct val="100000"/>
              </a:lnSpc>
              <a:spcBef>
                <a:spcPts val="0"/>
              </a:spcBef>
              <a:spcAft>
                <a:spcPts val="0"/>
              </a:spcAft>
              <a:buFont typeface="Arial" panose="020B0604020202020204" pitchFamily="34" charset="0"/>
              <a:buNone/>
            </a:pPr>
            <a:endParaRPr lang="en-GB" sz="1600" b="1" noProof="0" dirty="0">
              <a:latin typeface="+mn-lt"/>
            </a:endParaRPr>
          </a:p>
          <a:p>
            <a:pPr marL="0" indent="0">
              <a:lnSpc>
                <a:spcPct val="100000"/>
              </a:lnSpc>
              <a:spcBef>
                <a:spcPts val="0"/>
              </a:spcBef>
              <a:spcAft>
                <a:spcPts val="0"/>
              </a:spcAft>
              <a:buNone/>
            </a:pPr>
            <a:r>
              <a:rPr lang="en-GB" sz="1600" b="1" noProof="0" dirty="0">
                <a:solidFill>
                  <a:schemeClr val="accent2"/>
                </a:solidFill>
                <a:latin typeface="+mn-lt"/>
              </a:rPr>
              <a:t>Crisis Support</a:t>
            </a:r>
          </a:p>
          <a:p>
            <a:pPr marL="0" lvl="1" indent="0">
              <a:lnSpc>
                <a:spcPct val="100000"/>
              </a:lnSpc>
              <a:spcBef>
                <a:spcPts val="0"/>
              </a:spcBef>
              <a:spcAft>
                <a:spcPts val="0"/>
              </a:spcAft>
              <a:buNone/>
            </a:pPr>
            <a:r>
              <a:rPr lang="en-GB" sz="1600" noProof="0" dirty="0">
                <a:latin typeface="+mn-lt"/>
              </a:rPr>
              <a:t>Supports essential living costs, emergency items, and short-term financial aid for residents in need.</a:t>
            </a:r>
          </a:p>
          <a:p>
            <a:pPr marL="0" indent="0">
              <a:lnSpc>
                <a:spcPct val="100000"/>
              </a:lnSpc>
              <a:spcBef>
                <a:spcPts val="0"/>
              </a:spcBef>
              <a:spcAft>
                <a:spcPts val="0"/>
              </a:spcAft>
              <a:buFont typeface="Arial" panose="020B0604020202020204" pitchFamily="34" charset="0"/>
              <a:buNone/>
            </a:pPr>
            <a:endParaRPr lang="en-GB" sz="1600" b="1" noProof="0" dirty="0">
              <a:latin typeface="+mn-lt"/>
            </a:endParaRPr>
          </a:p>
          <a:p>
            <a:pPr marL="0" indent="0">
              <a:lnSpc>
                <a:spcPct val="100000"/>
              </a:lnSpc>
              <a:spcBef>
                <a:spcPts val="0"/>
              </a:spcBef>
              <a:spcAft>
                <a:spcPts val="0"/>
              </a:spcAft>
              <a:buFont typeface="Arial" panose="020B0604020202020204" pitchFamily="34" charset="0"/>
              <a:buNone/>
            </a:pPr>
            <a:r>
              <a:rPr lang="en-GB" sz="1600" b="1" noProof="0" dirty="0">
                <a:solidFill>
                  <a:schemeClr val="accent4"/>
                </a:solidFill>
                <a:latin typeface="+mn-lt"/>
              </a:rPr>
              <a:t>Resilience</a:t>
            </a:r>
            <a:r>
              <a:rPr lang="en-GB" sz="1600" b="1" noProof="0" dirty="0">
                <a:latin typeface="+mn-lt"/>
              </a:rPr>
              <a:t> Services</a:t>
            </a:r>
          </a:p>
          <a:p>
            <a:pPr marL="0" lvl="1" indent="0">
              <a:lnSpc>
                <a:spcPct val="100000"/>
              </a:lnSpc>
              <a:spcBef>
                <a:spcPts val="0"/>
              </a:spcBef>
              <a:spcAft>
                <a:spcPts val="0"/>
              </a:spcAft>
              <a:buFont typeface="Arial" panose="020B0604020202020204" pitchFamily="34" charset="0"/>
              <a:buNone/>
            </a:pPr>
            <a:r>
              <a:rPr lang="en-GB" sz="1600" noProof="0" dirty="0">
                <a:latin typeface="+mn-lt"/>
              </a:rPr>
              <a:t>Ensure support not only provides relief but also promotes sustainable long-term outcomes.</a:t>
            </a:r>
          </a:p>
          <a:p>
            <a:pPr marL="0" indent="0">
              <a:lnSpc>
                <a:spcPct val="100000"/>
              </a:lnSpc>
              <a:spcBef>
                <a:spcPts val="0"/>
              </a:spcBef>
              <a:spcAft>
                <a:spcPts val="0"/>
              </a:spcAft>
              <a:buNone/>
            </a:pPr>
            <a:endParaRPr lang="en-GB" sz="1600" noProof="0" dirty="0">
              <a:latin typeface="+mn-lt"/>
            </a:endParaRPr>
          </a:p>
          <a:p>
            <a:pPr marL="0" indent="0">
              <a:lnSpc>
                <a:spcPct val="100000"/>
              </a:lnSpc>
              <a:spcBef>
                <a:spcPts val="0"/>
              </a:spcBef>
              <a:spcAft>
                <a:spcPts val="0"/>
              </a:spcAft>
              <a:buNone/>
            </a:pPr>
            <a:r>
              <a:rPr lang="en-GB" sz="1600" b="1" noProof="0" dirty="0"/>
              <a:t>Complementing Existing Services</a:t>
            </a:r>
          </a:p>
          <a:p>
            <a:pPr marL="0" lvl="1" indent="0">
              <a:lnSpc>
                <a:spcPct val="100000"/>
              </a:lnSpc>
              <a:spcBef>
                <a:spcPts val="0"/>
              </a:spcBef>
              <a:spcAft>
                <a:spcPts val="0"/>
              </a:spcAft>
              <a:buNone/>
            </a:pPr>
            <a:r>
              <a:rPr lang="en-GB" sz="1600" noProof="0" dirty="0"/>
              <a:t>CRF works alongside existing statutory services, local advice partners, Housing Associations, VCSFE organisations and community groups to fill gaps efficiently.</a:t>
            </a:r>
          </a:p>
        </p:txBody>
      </p:sp>
      <p:pic>
        <p:nvPicPr>
          <p:cNvPr id="5" name="Picture 2">
            <a:extLst>
              <a:ext uri="{FF2B5EF4-FFF2-40B4-BE49-F238E27FC236}">
                <a16:creationId xmlns:a16="http://schemas.microsoft.com/office/drawing/2014/main" id="{AE52B86A-61CA-9D2F-8824-B4A8F1BE4A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54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6EBB8-9181-0988-2E9B-D6CEA83B5F05}"/>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0A4B73DB-DAA9-CEE9-F59D-16A1CF9393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Crisis and Resilience Fund: A different funding model</a:t>
            </a:r>
          </a:p>
        </p:txBody>
      </p:sp>
      <p:pic>
        <p:nvPicPr>
          <p:cNvPr id="7" name="Picture 6" descr="alt=&quot;&quot;">
            <a:extLst>
              <a:ext uri="{FF2B5EF4-FFF2-40B4-BE49-F238E27FC236}">
                <a16:creationId xmlns:a16="http://schemas.microsoft.com/office/drawing/2014/main" id="{B1201765-B11D-052B-EB2D-277B4FBE1643}"/>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068082B3-06C8-51E1-28F3-98336DB442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Rectangle 12">
            <a:extLst>
              <a:ext uri="{FF2B5EF4-FFF2-40B4-BE49-F238E27FC236}">
                <a16:creationId xmlns:a16="http://schemas.microsoft.com/office/drawing/2014/main" id="{560D820B-B0E6-6FB7-A7E9-6B43263C410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Rectangle 19">
            <a:extLst>
              <a:ext uri="{FF2B5EF4-FFF2-40B4-BE49-F238E27FC236}">
                <a16:creationId xmlns:a16="http://schemas.microsoft.com/office/drawing/2014/main" id="{5F9B8294-604F-CA98-9905-7975A7B9B762}"/>
              </a:ext>
            </a:extLst>
          </p:cNvPr>
          <p:cNvSpPr>
            <a:spLocks noChangeArrowheads="1"/>
          </p:cNvSpPr>
          <p:nvPr/>
        </p:nvSpPr>
        <p:spPr bwMode="auto">
          <a:xfrm>
            <a:off x="-2491580" y="179351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b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Rectangle 1">
            <a:extLst>
              <a:ext uri="{FF2B5EF4-FFF2-40B4-BE49-F238E27FC236}">
                <a16:creationId xmlns:a16="http://schemas.microsoft.com/office/drawing/2014/main" id="{FC998905-66A5-E08D-8EF0-6A7EE2C475DC}"/>
              </a:ext>
            </a:extLst>
          </p:cNvPr>
          <p:cNvSpPr>
            <a:spLocks noChangeArrowheads="1"/>
          </p:cNvSpPr>
          <p:nvPr/>
        </p:nvSpPr>
        <p:spPr bwMode="auto">
          <a:xfrm>
            <a:off x="0" y="0"/>
            <a:ext cx="155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GB" sz="1800" b="0" i="0" u="none" strike="noStrike" cap="none" normalizeH="0" baseline="0" noProof="0" dirty="0">
                <a:ln>
                  <a:noFill/>
                </a:ln>
                <a:solidFill>
                  <a:schemeClr val="tx1"/>
                </a:solidFill>
                <a:effectLst/>
                <a:latin typeface="Arial" panose="020B0604020202020204" pitchFamily="34" charset="0"/>
              </a:rPr>
            </a:br>
            <a:endParaRPr kumimoji="0" lang="en-GB" sz="1800" b="0" i="0" u="none" strike="noStrike" cap="none" normalizeH="0" baseline="0" noProof="0" dirty="0">
              <a:ln>
                <a:noFill/>
              </a:ln>
              <a:solidFill>
                <a:schemeClr val="tx1"/>
              </a:solidFill>
              <a:effectLst/>
              <a:latin typeface="Arial" panose="020B0604020202020204" pitchFamily="34" charset="0"/>
            </a:endParaRPr>
          </a:p>
        </p:txBody>
      </p:sp>
      <p:pic>
        <p:nvPicPr>
          <p:cNvPr id="9" name="Picture 2">
            <a:extLst>
              <a:ext uri="{FF2B5EF4-FFF2-40B4-BE49-F238E27FC236}">
                <a16:creationId xmlns:a16="http://schemas.microsoft.com/office/drawing/2014/main" id="{C4D28B81-49DA-7573-C8E0-87EE5F3A8D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Diagram 12">
            <a:extLst>
              <a:ext uri="{FF2B5EF4-FFF2-40B4-BE49-F238E27FC236}">
                <a16:creationId xmlns:a16="http://schemas.microsoft.com/office/drawing/2014/main" id="{16ED240D-EFDD-5D41-F7FE-81D7AA201F6C}"/>
              </a:ext>
            </a:extLst>
          </p:cNvPr>
          <p:cNvGraphicFramePr/>
          <p:nvPr>
            <p:extLst>
              <p:ext uri="{D42A27DB-BD31-4B8C-83A1-F6EECF244321}">
                <p14:modId xmlns:p14="http://schemas.microsoft.com/office/powerpoint/2010/main" val="1013701565"/>
              </p:ext>
            </p:extLst>
          </p:nvPr>
        </p:nvGraphicFramePr>
        <p:xfrm>
          <a:off x="662017" y="1596939"/>
          <a:ext cx="5676900" cy="476206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Picture 10">
            <a:extLst>
              <a:ext uri="{FF2B5EF4-FFF2-40B4-BE49-F238E27FC236}">
                <a16:creationId xmlns:a16="http://schemas.microsoft.com/office/drawing/2014/main" id="{DFCB5D1E-4899-AA89-3ECA-7EBCBD56C90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13650" y="1793517"/>
            <a:ext cx="3174796" cy="3964824"/>
          </a:xfrm>
          <a:prstGeom prst="rect">
            <a:avLst/>
          </a:prstGeom>
        </p:spPr>
      </p:pic>
      <p:sp>
        <p:nvSpPr>
          <p:cNvPr id="12" name="TextBox 11">
            <a:extLst>
              <a:ext uri="{FF2B5EF4-FFF2-40B4-BE49-F238E27FC236}">
                <a16:creationId xmlns:a16="http://schemas.microsoft.com/office/drawing/2014/main" id="{3A00BFC8-3BEB-7723-273F-7A8E4AE600D6}"/>
              </a:ext>
            </a:extLst>
          </p:cNvPr>
          <p:cNvSpPr txBox="1"/>
          <p:nvPr/>
        </p:nvSpPr>
        <p:spPr>
          <a:xfrm>
            <a:off x="1237915" y="950608"/>
            <a:ext cx="10788162" cy="646331"/>
          </a:xfrm>
          <a:prstGeom prst="rect">
            <a:avLst/>
          </a:prstGeom>
          <a:noFill/>
        </p:spPr>
        <p:txBody>
          <a:bodyPr wrap="square" rtlCol="0">
            <a:spAutoFit/>
          </a:bodyPr>
          <a:lstStyle/>
          <a:p>
            <a:pPr algn="ctr"/>
            <a:r>
              <a:rPr lang="en-GB" b="1" i="1" kern="100" noProof="0" dirty="0">
                <a:solidFill>
                  <a:schemeClr val="accent1"/>
                </a:solidFill>
                <a:latin typeface="Aptos" panose="020B0004020202020204" pitchFamily="34" charset="0"/>
                <a:cs typeface="Times New Roman" panose="02020603050405020304" pitchFamily="18" charset="0"/>
              </a:rPr>
              <a:t>Through CRF, funding is linked to real outcomes, showing how support improves people’s financial situation over time.</a:t>
            </a:r>
          </a:p>
        </p:txBody>
      </p:sp>
    </p:spTree>
    <p:extLst>
      <p:ext uri="{BB962C8B-B14F-4D97-AF65-F5344CB8AC3E}">
        <p14:creationId xmlns:p14="http://schemas.microsoft.com/office/powerpoint/2010/main" val="194944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40CCC-1D88-5530-79F5-0E51CC909A99}"/>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4DE18AF1-0DD7-231F-C894-1BA8AC8A8DE2}"/>
              </a:ext>
              <a:ext uri="{C183D7F6-B498-43B3-948B-1728B52AA6E4}">
                <adec:decorative xmlns:adec="http://schemas.microsoft.com/office/drawing/2017/decorative" val="1"/>
              </a:ext>
            </a:extLst>
          </p:cNvPr>
          <p:cNvSpPr/>
          <p:nvPr/>
        </p:nvSpPr>
        <p:spPr>
          <a:xfrm>
            <a:off x="3035300" y="0"/>
            <a:ext cx="9156700" cy="83127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spcBef>
                <a:spcPct val="0"/>
              </a:spcBef>
              <a:defRPr/>
            </a:pPr>
            <a:r>
              <a:rPr lang="en-GB" sz="2800" b="1" noProof="0" dirty="0">
                <a:solidFill>
                  <a:prstClr val="white"/>
                </a:solidFill>
                <a:latin typeface="Tahoma" panose="020B0604030504040204" pitchFamily="34" charset="0"/>
                <a:ea typeface="Tahoma" panose="020B0604030504040204" pitchFamily="34" charset="0"/>
                <a:cs typeface="Tahoma" panose="020B0604030504040204" pitchFamily="34" charset="0"/>
              </a:rPr>
              <a:t>From Crisis to Resilience: Mandatory Strands</a:t>
            </a:r>
          </a:p>
        </p:txBody>
      </p:sp>
      <p:pic>
        <p:nvPicPr>
          <p:cNvPr id="7" name="Picture 6" descr="alt=&quot;&quot;">
            <a:extLst>
              <a:ext uri="{FF2B5EF4-FFF2-40B4-BE49-F238E27FC236}">
                <a16:creationId xmlns:a16="http://schemas.microsoft.com/office/drawing/2014/main" id="{DDFAB444-7E87-C855-5AC7-446E706EBF7B}"/>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8B06555D-2B41-516D-103E-AD87BB37ACF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408601"/>
            <a:ext cx="4202314" cy="465513"/>
          </a:xfrm>
          <a:prstGeom prst="roundRect">
            <a:avLst/>
          </a:prstGeom>
          <a:solidFill>
            <a:srgbClr val="386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026" name="Picture 2">
            <a:extLst>
              <a:ext uri="{FF2B5EF4-FFF2-40B4-BE49-F238E27FC236}">
                <a16:creationId xmlns:a16="http://schemas.microsoft.com/office/drawing/2014/main" id="{024D1DB8-1E1C-8FE6-E7C3-61EAC2647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CEE71FD3-AA2A-9C46-03AE-10030BEC93C2}"/>
              </a:ext>
            </a:extLst>
          </p:cNvPr>
          <p:cNvGraphicFramePr/>
          <p:nvPr>
            <p:extLst>
              <p:ext uri="{D42A27DB-BD31-4B8C-83A1-F6EECF244321}">
                <p14:modId xmlns:p14="http://schemas.microsoft.com/office/powerpoint/2010/main" val="2967291960"/>
              </p:ext>
            </p:extLst>
          </p:nvPr>
        </p:nvGraphicFramePr>
        <p:xfrm>
          <a:off x="-85482" y="3631778"/>
          <a:ext cx="3048000" cy="27093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3" name="Diagram 2">
            <a:extLst>
              <a:ext uri="{FF2B5EF4-FFF2-40B4-BE49-F238E27FC236}">
                <a16:creationId xmlns:a16="http://schemas.microsoft.com/office/drawing/2014/main" id="{CEB3256E-B7D1-3E31-874F-A20D6F20F3EA}"/>
              </a:ext>
            </a:extLst>
          </p:cNvPr>
          <p:cNvGraphicFramePr/>
          <p:nvPr>
            <p:extLst>
              <p:ext uri="{D42A27DB-BD31-4B8C-83A1-F6EECF244321}">
                <p14:modId xmlns:p14="http://schemas.microsoft.com/office/powerpoint/2010/main" val="3624646068"/>
              </p:ext>
            </p:extLst>
          </p:nvPr>
        </p:nvGraphicFramePr>
        <p:xfrm>
          <a:off x="7324217" y="944077"/>
          <a:ext cx="4867783" cy="202900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0" name="Arrow: Right 9">
            <a:extLst>
              <a:ext uri="{FF2B5EF4-FFF2-40B4-BE49-F238E27FC236}">
                <a16:creationId xmlns:a16="http://schemas.microsoft.com/office/drawing/2014/main" id="{CF2F0266-3819-D7E5-9E53-87275A3B8200}"/>
              </a:ext>
            </a:extLst>
          </p:cNvPr>
          <p:cNvSpPr/>
          <p:nvPr/>
        </p:nvSpPr>
        <p:spPr>
          <a:xfrm>
            <a:off x="7655551" y="2914290"/>
            <a:ext cx="4132464" cy="465514"/>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GB" sz="1400" noProof="0" dirty="0"/>
              <a:t>Wraparound support embedded in all actions</a:t>
            </a:r>
          </a:p>
        </p:txBody>
      </p:sp>
      <p:sp>
        <p:nvSpPr>
          <p:cNvPr id="38" name="TextBox 37">
            <a:extLst>
              <a:ext uri="{FF2B5EF4-FFF2-40B4-BE49-F238E27FC236}">
                <a16:creationId xmlns:a16="http://schemas.microsoft.com/office/drawing/2014/main" id="{5BCE4147-92B1-020A-B948-670EEC5D71F2}"/>
              </a:ext>
            </a:extLst>
          </p:cNvPr>
          <p:cNvSpPr txBox="1"/>
          <p:nvPr/>
        </p:nvSpPr>
        <p:spPr>
          <a:xfrm>
            <a:off x="2962518" y="3822524"/>
            <a:ext cx="8909050" cy="2352567"/>
          </a:xfrm>
          <a:prstGeom prst="rect">
            <a:avLst/>
          </a:prstGeom>
          <a:noFill/>
        </p:spPr>
        <p:txBody>
          <a:bodyPr wrap="square" rtlCol="0">
            <a:spAutoFit/>
          </a:bodyPr>
          <a:lstStyle/>
          <a:p>
            <a:pPr lvl="0"/>
            <a:r>
              <a:rPr lang="en-GB" sz="1400" b="1" noProof="0" dirty="0">
                <a:solidFill>
                  <a:schemeClr val="accent2"/>
                </a:solidFill>
              </a:rPr>
              <a:t>Crisis</a:t>
            </a:r>
            <a:r>
              <a:rPr lang="en-GB" sz="1400" b="1" noProof="0" dirty="0"/>
              <a:t> Payments</a:t>
            </a:r>
            <a:endParaRPr lang="en-GB" sz="1400" noProof="0" dirty="0"/>
          </a:p>
          <a:p>
            <a:pPr fontAlgn="t">
              <a:lnSpc>
                <a:spcPts val="1500"/>
              </a:lnSpc>
            </a:pPr>
            <a:r>
              <a:rPr lang="en-GB" sz="1400" noProof="0" dirty="0"/>
              <a:t>Immediate support for urgent needs, cash-first where appropriate and linked to further support through referrals</a:t>
            </a:r>
          </a:p>
          <a:p>
            <a:pPr lvl="0"/>
            <a:r>
              <a:rPr lang="en-GB" sz="1400" b="1" noProof="0" dirty="0">
                <a:solidFill>
                  <a:schemeClr val="accent2"/>
                </a:solidFill>
              </a:rPr>
              <a:t>Housing</a:t>
            </a:r>
            <a:r>
              <a:rPr lang="en-GB" sz="1400" b="1" noProof="0" dirty="0"/>
              <a:t> Payments</a:t>
            </a:r>
          </a:p>
          <a:p>
            <a:pPr lvl="0"/>
            <a:r>
              <a:rPr lang="en-GB" sz="1400" noProof="0" dirty="0"/>
              <a:t>Housing Payments replicate the support previously provided through Discretionary Housing Payments but sit inside the CRF.</a:t>
            </a:r>
          </a:p>
          <a:p>
            <a:pPr lvl="0"/>
            <a:r>
              <a:rPr lang="en-GB" sz="1400" b="1" noProof="0" dirty="0">
                <a:solidFill>
                  <a:schemeClr val="accent4"/>
                </a:solidFill>
              </a:rPr>
              <a:t>Resilience</a:t>
            </a:r>
            <a:r>
              <a:rPr lang="en-GB" sz="1400" b="1" noProof="0" dirty="0"/>
              <a:t> Services</a:t>
            </a:r>
          </a:p>
          <a:p>
            <a:pPr fontAlgn="t">
              <a:lnSpc>
                <a:spcPts val="1500"/>
              </a:lnSpc>
            </a:pPr>
            <a:r>
              <a:rPr lang="en-GB" sz="1400" noProof="0" dirty="0"/>
              <a:t>Focus on reducing repeat crisis and improving financial stability, delivering measurable outcomes.  Authorities must use a significant proportion of funding for Resilience Services.  </a:t>
            </a:r>
          </a:p>
          <a:p>
            <a:pPr lvl="0"/>
            <a:r>
              <a:rPr lang="en-GB" sz="1400" b="1" noProof="0" dirty="0">
                <a:solidFill>
                  <a:schemeClr val="accent4"/>
                </a:solidFill>
              </a:rPr>
              <a:t>Community</a:t>
            </a:r>
            <a:r>
              <a:rPr lang="en-GB" sz="1400" b="1" noProof="0" dirty="0"/>
              <a:t> Coordination</a:t>
            </a:r>
          </a:p>
          <a:p>
            <a:pPr fontAlgn="t">
              <a:lnSpc>
                <a:spcPts val="1500"/>
              </a:lnSpc>
            </a:pPr>
            <a:r>
              <a:rPr lang="en-GB" sz="1400" noProof="0" dirty="0"/>
              <a:t>A new mandatory strand to build a joined-up local system, improving navigation, enabling warm referrals, and increasing visibility of support.</a:t>
            </a:r>
          </a:p>
        </p:txBody>
      </p:sp>
      <p:sp>
        <p:nvSpPr>
          <p:cNvPr id="45" name="TextBox 44">
            <a:extLst>
              <a:ext uri="{FF2B5EF4-FFF2-40B4-BE49-F238E27FC236}">
                <a16:creationId xmlns:a16="http://schemas.microsoft.com/office/drawing/2014/main" id="{C8770C22-D5E7-4E16-62F8-BF75296800D4}"/>
              </a:ext>
            </a:extLst>
          </p:cNvPr>
          <p:cNvSpPr txBox="1"/>
          <p:nvPr/>
        </p:nvSpPr>
        <p:spPr>
          <a:xfrm>
            <a:off x="403985" y="1926658"/>
            <a:ext cx="6140450" cy="1200329"/>
          </a:xfrm>
          <a:prstGeom prst="rect">
            <a:avLst/>
          </a:prstGeom>
          <a:noFill/>
          <a:ln>
            <a:solidFill>
              <a:schemeClr val="accent1"/>
            </a:solidFill>
          </a:ln>
        </p:spPr>
        <p:txBody>
          <a:bodyPr wrap="square" rtlCol="0">
            <a:spAutoFit/>
          </a:bodyPr>
          <a:lstStyle>
            <a:defPPr>
              <a:defRPr lang="en-US"/>
            </a:defPPr>
            <a:lvl1pPr algn="ctr"/>
          </a:lstStyle>
          <a:p>
            <a:pPr algn="l"/>
            <a:r>
              <a:rPr lang="en-GB" noProof="0" dirty="0"/>
              <a:t>This means:</a:t>
            </a:r>
          </a:p>
          <a:p>
            <a:pPr marL="285750" indent="-285750" algn="l">
              <a:buFont typeface="Arial" panose="020B0604020202020204" pitchFamily="34" charset="0"/>
              <a:buChar char="•"/>
            </a:pPr>
            <a:r>
              <a:rPr lang="en-GB" noProof="0" dirty="0"/>
              <a:t>Support doesn’t stop at the </a:t>
            </a:r>
            <a:r>
              <a:rPr lang="en-GB" noProof="0" dirty="0">
                <a:solidFill>
                  <a:schemeClr val="accent2"/>
                </a:solidFill>
              </a:rPr>
              <a:t>crisis</a:t>
            </a:r>
          </a:p>
          <a:p>
            <a:pPr marL="285750" indent="-285750" algn="l">
              <a:buFont typeface="Arial" panose="020B0604020202020204" pitchFamily="34" charset="0"/>
              <a:buChar char="•"/>
            </a:pPr>
            <a:r>
              <a:rPr lang="en-GB" noProof="0" dirty="0"/>
              <a:t>People should be supported into </a:t>
            </a:r>
            <a:r>
              <a:rPr lang="en-GB" noProof="0" dirty="0">
                <a:solidFill>
                  <a:schemeClr val="accent4"/>
                </a:solidFill>
              </a:rPr>
              <a:t>longer-term help</a:t>
            </a:r>
          </a:p>
          <a:p>
            <a:pPr marL="285750" indent="-285750" algn="l">
              <a:buFont typeface="Arial" panose="020B0604020202020204" pitchFamily="34" charset="0"/>
              <a:buChar char="•"/>
            </a:pPr>
            <a:r>
              <a:rPr lang="en-GB" noProof="0" dirty="0"/>
              <a:t>Services must work</a:t>
            </a:r>
            <a:r>
              <a:rPr lang="en-GB" noProof="0" dirty="0">
                <a:solidFill>
                  <a:schemeClr val="accent5"/>
                </a:solidFill>
              </a:rPr>
              <a:t> together</a:t>
            </a:r>
            <a:r>
              <a:rPr lang="en-GB" noProof="0" dirty="0"/>
              <a:t>, not in isolation</a:t>
            </a:r>
          </a:p>
        </p:txBody>
      </p:sp>
      <p:sp>
        <p:nvSpPr>
          <p:cNvPr id="5" name="TextBox 4">
            <a:extLst>
              <a:ext uri="{FF2B5EF4-FFF2-40B4-BE49-F238E27FC236}">
                <a16:creationId xmlns:a16="http://schemas.microsoft.com/office/drawing/2014/main" id="{589ECAC6-66CE-9E99-E301-740EE814B148}"/>
              </a:ext>
            </a:extLst>
          </p:cNvPr>
          <p:cNvSpPr txBox="1"/>
          <p:nvPr/>
        </p:nvSpPr>
        <p:spPr>
          <a:xfrm>
            <a:off x="403985" y="991787"/>
            <a:ext cx="6136848" cy="923330"/>
          </a:xfrm>
          <a:prstGeom prst="rect">
            <a:avLst/>
          </a:prstGeom>
          <a:noFill/>
        </p:spPr>
        <p:txBody>
          <a:bodyPr wrap="square">
            <a:spAutoFit/>
          </a:bodyPr>
          <a:lstStyle/>
          <a:p>
            <a:pPr algn="ctr"/>
            <a:r>
              <a:rPr lang="en-GB" b="1" i="1" noProof="0" dirty="0">
                <a:solidFill>
                  <a:schemeClr val="accent1"/>
                </a:solidFill>
              </a:rPr>
              <a:t>The  Crisis and Resilience Fund introduces a strategic, preventative approach to reduce poverty-related crises over time.</a:t>
            </a:r>
          </a:p>
        </p:txBody>
      </p:sp>
    </p:spTree>
    <p:extLst>
      <p:ext uri="{BB962C8B-B14F-4D97-AF65-F5344CB8AC3E}">
        <p14:creationId xmlns:p14="http://schemas.microsoft.com/office/powerpoint/2010/main" val="3527143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E1E95-A7B2-8A9D-5683-71A02C5375BD}"/>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F46324D2-2466-10F8-503F-DF1749E064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descr="alt=&quot;&quot;">
            <a:extLst>
              <a:ext uri="{FF2B5EF4-FFF2-40B4-BE49-F238E27FC236}">
                <a16:creationId xmlns:a16="http://schemas.microsoft.com/office/drawing/2014/main" id="{9D01B707-4D4C-A314-8217-6B989C85B951}"/>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B6A82A4F-ECC9-6E35-F887-3AD6678266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2">
            <a:extLst>
              <a:ext uri="{FF2B5EF4-FFF2-40B4-BE49-F238E27FC236}">
                <a16:creationId xmlns:a16="http://schemas.microsoft.com/office/drawing/2014/main" id="{FB63940E-5028-BD98-ED2C-4C505A22E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D080778-F7DC-8D25-0CD7-590BA72F03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560" y="1714500"/>
            <a:ext cx="2745740" cy="3429000"/>
          </a:xfrm>
          <a:prstGeom prst="rect">
            <a:avLst/>
          </a:prstGeom>
        </p:spPr>
      </p:pic>
      <p:sp>
        <p:nvSpPr>
          <p:cNvPr id="9" name="TextBox 8">
            <a:extLst>
              <a:ext uri="{FF2B5EF4-FFF2-40B4-BE49-F238E27FC236}">
                <a16:creationId xmlns:a16="http://schemas.microsoft.com/office/drawing/2014/main" id="{4B05E62A-999B-A78D-466A-1E6B8B9C4117}"/>
              </a:ext>
            </a:extLst>
          </p:cNvPr>
          <p:cNvSpPr txBox="1"/>
          <p:nvPr/>
        </p:nvSpPr>
        <p:spPr>
          <a:xfrm>
            <a:off x="3266122" y="92470"/>
            <a:ext cx="829301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Crisis Support Payments (Delivered by WNC)</a:t>
            </a:r>
          </a:p>
        </p:txBody>
      </p:sp>
      <p:sp>
        <p:nvSpPr>
          <p:cNvPr id="10" name="Rounded Rectangle 9"/>
          <p:cNvSpPr/>
          <p:nvPr/>
        </p:nvSpPr>
        <p:spPr>
          <a:xfrm>
            <a:off x="3182112" y="987552"/>
            <a:ext cx="2240280" cy="1243584"/>
          </a:xfrm>
          <a:prstGeom prst="roundRect">
            <a:avLst/>
          </a:prstGeom>
          <a:solidFill>
            <a:srgbClr val="D66227"/>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noAutofit/>
          </a:bodyPr>
          <a:lstStyle/>
          <a:p>
            <a:pPr algn="ctr">
              <a:lnSpc>
                <a:spcPct val="90000"/>
              </a:lnSpc>
              <a:spcAft>
                <a:spcPts val="0"/>
              </a:spcAft>
              <a:buNone/>
            </a:pPr>
            <a:r>
              <a:rPr lang="en-GB" sz="1500" b="1" i="0" noProof="0" dirty="0">
                <a:solidFill>
                  <a:srgbClr val="FFFFFF"/>
                </a:solidFill>
                <a:latin typeface="Aptos"/>
              </a:rPr>
              <a:t>What is a crisis?</a:t>
            </a:r>
          </a:p>
        </p:txBody>
      </p:sp>
      <p:sp>
        <p:nvSpPr>
          <p:cNvPr id="11" name="Rounded Rectangle 10"/>
          <p:cNvSpPr/>
          <p:nvPr/>
        </p:nvSpPr>
        <p:spPr>
          <a:xfrm>
            <a:off x="5495544" y="987552"/>
            <a:ext cx="6327648" cy="1243584"/>
          </a:xfrm>
          <a:prstGeom prst="roundRect">
            <a:avLst/>
          </a:prstGeom>
          <a:solidFill>
            <a:srgbClr val="F6D9D2"/>
          </a:solidFill>
          <a:ln w="6350">
            <a:solidFill>
              <a:srgbClr val="F6D9D2"/>
            </a:solidFill>
          </a:ln>
        </p:spPr>
        <p:style>
          <a:lnRef idx="1">
            <a:schemeClr val="accent1"/>
          </a:lnRef>
          <a:fillRef idx="3">
            <a:schemeClr val="accent1"/>
          </a:fillRef>
          <a:effectRef idx="2">
            <a:schemeClr val="accent1"/>
          </a:effectRef>
          <a:fontRef idx="minor">
            <a:schemeClr val="lt1"/>
          </a:fontRef>
        </p:style>
        <p:txBody>
          <a:bodyPr wrap="square" lIns="100584" tIns="22860" bIns="22860" rtlCol="0" anchor="t">
            <a:noAutofit/>
          </a:bodyPr>
          <a:lstStyle/>
          <a:p>
            <a:pPr algn="ctr">
              <a:lnSpc>
                <a:spcPct val="82000"/>
              </a:lnSpc>
              <a:spcAft>
                <a:spcPts val="0"/>
              </a:spcAft>
              <a:buNone/>
            </a:pPr>
            <a:r>
              <a:rPr lang="en-GB" sz="1400" b="1" i="1" noProof="0" dirty="0">
                <a:solidFill>
                  <a:srgbClr val="000000"/>
                </a:solidFill>
                <a:latin typeface="Aptos"/>
              </a:rPr>
              <a:t>“A sudden and unforeseen event that has created an immediate risk to health, safety, or basic living conditions.”</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Crisis support is for immediate, urgent situations only, not ongoing financial hardship.</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Crisis support is short-term help that bridges the gap until longer-term support is in place.</a:t>
            </a:r>
          </a:p>
        </p:txBody>
      </p:sp>
      <p:sp>
        <p:nvSpPr>
          <p:cNvPr id="12" name="Rounded Rectangle 11"/>
          <p:cNvSpPr/>
          <p:nvPr/>
        </p:nvSpPr>
        <p:spPr>
          <a:xfrm>
            <a:off x="3182112" y="2276856"/>
            <a:ext cx="2240280" cy="1051560"/>
          </a:xfrm>
          <a:prstGeom prst="roundRect">
            <a:avLst/>
          </a:prstGeom>
          <a:solidFill>
            <a:srgbClr val="DE703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noAutofit/>
          </a:bodyPr>
          <a:lstStyle/>
          <a:p>
            <a:pPr algn="ctr">
              <a:lnSpc>
                <a:spcPct val="90000"/>
              </a:lnSpc>
              <a:spcAft>
                <a:spcPts val="0"/>
              </a:spcAft>
              <a:buNone/>
            </a:pPr>
            <a:r>
              <a:rPr lang="en-GB" sz="1500" b="1" i="0" noProof="0" dirty="0">
                <a:solidFill>
                  <a:srgbClr val="FFFFFF"/>
                </a:solidFill>
                <a:latin typeface="Aptos"/>
              </a:rPr>
              <a:t>What crisis support
provides</a:t>
            </a:r>
          </a:p>
        </p:txBody>
      </p:sp>
      <p:sp>
        <p:nvSpPr>
          <p:cNvPr id="13" name="Rounded Rectangle 12"/>
          <p:cNvSpPr/>
          <p:nvPr/>
        </p:nvSpPr>
        <p:spPr>
          <a:xfrm>
            <a:off x="5495544" y="2276856"/>
            <a:ext cx="6327648" cy="1051560"/>
          </a:xfrm>
          <a:prstGeom prst="roundRect">
            <a:avLst/>
          </a:prstGeom>
          <a:solidFill>
            <a:srgbClr val="F6D9D2"/>
          </a:solidFill>
          <a:ln w="6350">
            <a:solidFill>
              <a:srgbClr val="F6D9D2"/>
            </a:solidFill>
          </a:ln>
        </p:spPr>
        <p:style>
          <a:lnRef idx="1">
            <a:schemeClr val="accent1"/>
          </a:lnRef>
          <a:fillRef idx="3">
            <a:schemeClr val="accent1"/>
          </a:fillRef>
          <a:effectRef idx="2">
            <a:schemeClr val="accent1"/>
          </a:effectRef>
          <a:fontRef idx="minor">
            <a:schemeClr val="lt1"/>
          </a:fontRef>
        </p:style>
        <p:txBody>
          <a:bodyPr wrap="square" lIns="100584" tIns="22860" bIns="22860" rtlCol="0" anchor="t">
            <a:noAutofit/>
          </a:bodyPr>
          <a:lstStyle/>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One-off, short-term support for essential needs</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Cash-first approach by default, supporting choice, dignity and faster access to essentials</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Costs must arise directly from the crisis</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Support must be immediate and unavoidable</a:t>
            </a:r>
          </a:p>
        </p:txBody>
      </p:sp>
      <p:sp>
        <p:nvSpPr>
          <p:cNvPr id="14" name="Rounded Rectangle 13"/>
          <p:cNvSpPr/>
          <p:nvPr/>
        </p:nvSpPr>
        <p:spPr>
          <a:xfrm>
            <a:off x="3182112" y="3374136"/>
            <a:ext cx="2240280" cy="1243584"/>
          </a:xfrm>
          <a:prstGeom prst="roundRect">
            <a:avLst/>
          </a:prstGeom>
          <a:solidFill>
            <a:srgbClr val="E8825B"/>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noAutofit/>
          </a:bodyPr>
          <a:lstStyle/>
          <a:p>
            <a:pPr algn="ctr">
              <a:lnSpc>
                <a:spcPct val="90000"/>
              </a:lnSpc>
              <a:spcAft>
                <a:spcPts val="0"/>
              </a:spcAft>
              <a:buNone/>
            </a:pPr>
            <a:r>
              <a:rPr lang="en-GB" sz="1400" b="1" i="0" noProof="0" dirty="0">
                <a:solidFill>
                  <a:srgbClr val="FFFFFF"/>
                </a:solidFill>
                <a:latin typeface="Aptos"/>
              </a:rPr>
              <a:t>Delivered by West
Northamptonshire Council</a:t>
            </a:r>
          </a:p>
        </p:txBody>
      </p:sp>
      <p:sp>
        <p:nvSpPr>
          <p:cNvPr id="15" name="Rounded Rectangle 14"/>
          <p:cNvSpPr/>
          <p:nvPr/>
        </p:nvSpPr>
        <p:spPr>
          <a:xfrm>
            <a:off x="5495544" y="3374136"/>
            <a:ext cx="6327648" cy="1243584"/>
          </a:xfrm>
          <a:prstGeom prst="roundRect">
            <a:avLst/>
          </a:prstGeom>
          <a:solidFill>
            <a:srgbClr val="F6D9D2"/>
          </a:solidFill>
          <a:ln w="6350">
            <a:solidFill>
              <a:srgbClr val="F6D9D2"/>
            </a:solidFill>
          </a:ln>
        </p:spPr>
        <p:style>
          <a:lnRef idx="1">
            <a:schemeClr val="accent1"/>
          </a:lnRef>
          <a:fillRef idx="3">
            <a:schemeClr val="accent1"/>
          </a:fillRef>
          <a:effectRef idx="2">
            <a:schemeClr val="accent1"/>
          </a:effectRef>
          <a:fontRef idx="minor">
            <a:schemeClr val="lt1"/>
          </a:fontRef>
        </p:style>
        <p:txBody>
          <a:bodyPr wrap="square" lIns="100584" tIns="22860" bIns="22860" rtlCol="0" anchor="t">
            <a:noAutofit/>
          </a:bodyPr>
          <a:lstStyle/>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All applications assessed by WNC internal teams</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Decisions based on evidence and policy criteria</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We call all applicants to understand their needs and tailor our offers of support.</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Support awarded within 48 hours of receiving a complete, eligible application.</a:t>
            </a:r>
          </a:p>
        </p:txBody>
      </p:sp>
      <p:sp>
        <p:nvSpPr>
          <p:cNvPr id="16" name="Rounded Rectangle 15"/>
          <p:cNvSpPr/>
          <p:nvPr/>
        </p:nvSpPr>
        <p:spPr>
          <a:xfrm>
            <a:off x="3182112" y="4663440"/>
            <a:ext cx="2240280" cy="877824"/>
          </a:xfrm>
          <a:prstGeom prst="roundRect">
            <a:avLst/>
          </a:prstGeom>
          <a:solidFill>
            <a:srgbClr val="EE9779"/>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noAutofit/>
          </a:bodyPr>
          <a:lstStyle/>
          <a:p>
            <a:pPr algn="ctr">
              <a:lnSpc>
                <a:spcPct val="90000"/>
              </a:lnSpc>
              <a:spcAft>
                <a:spcPts val="0"/>
              </a:spcAft>
              <a:buNone/>
            </a:pPr>
            <a:r>
              <a:rPr lang="en-GB" sz="1500" b="1" i="0" noProof="0" dirty="0">
                <a:solidFill>
                  <a:srgbClr val="FFFFFF"/>
                </a:solidFill>
                <a:latin typeface="Aptos"/>
              </a:rPr>
              <a:t>Role of partners</a:t>
            </a:r>
          </a:p>
        </p:txBody>
      </p:sp>
      <p:sp>
        <p:nvSpPr>
          <p:cNvPr id="17" name="Rounded Rectangle 16"/>
          <p:cNvSpPr/>
          <p:nvPr/>
        </p:nvSpPr>
        <p:spPr>
          <a:xfrm>
            <a:off x="5495544" y="4663440"/>
            <a:ext cx="6327648" cy="877824"/>
          </a:xfrm>
          <a:prstGeom prst="roundRect">
            <a:avLst/>
          </a:prstGeom>
          <a:solidFill>
            <a:srgbClr val="F6D9D2"/>
          </a:solidFill>
          <a:ln w="6350">
            <a:solidFill>
              <a:srgbClr val="F6D9D2"/>
            </a:solidFill>
          </a:ln>
        </p:spPr>
        <p:style>
          <a:lnRef idx="1">
            <a:schemeClr val="accent1"/>
          </a:lnRef>
          <a:fillRef idx="3">
            <a:schemeClr val="accent1"/>
          </a:fillRef>
          <a:effectRef idx="2">
            <a:schemeClr val="accent1"/>
          </a:effectRef>
          <a:fontRef idx="minor">
            <a:schemeClr val="lt1"/>
          </a:fontRef>
        </p:style>
        <p:txBody>
          <a:bodyPr wrap="square" lIns="100584" tIns="22860" bIns="22860" rtlCol="0" anchor="t">
            <a:noAutofit/>
          </a:bodyPr>
          <a:lstStyle/>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Recognise when a situation meets crisis criteria</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Support residents to access the correct route</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Provide context or verification where appropriate</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Link residents into wider support</a:t>
            </a:r>
          </a:p>
        </p:txBody>
      </p:sp>
      <p:sp>
        <p:nvSpPr>
          <p:cNvPr id="18" name="Rounded Rectangle 17"/>
          <p:cNvSpPr/>
          <p:nvPr/>
        </p:nvSpPr>
        <p:spPr>
          <a:xfrm>
            <a:off x="3182112" y="5586984"/>
            <a:ext cx="2240280" cy="694944"/>
          </a:xfrm>
          <a:prstGeom prst="roundRect">
            <a:avLst/>
          </a:prstGeom>
          <a:solidFill>
            <a:srgbClr val="F2AC9A"/>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54864" tIns="27432" rIns="54864" bIns="27432" rtlCol="0" anchor="ctr">
            <a:noAutofit/>
          </a:bodyPr>
          <a:lstStyle/>
          <a:p>
            <a:pPr algn="ctr">
              <a:lnSpc>
                <a:spcPct val="90000"/>
              </a:lnSpc>
              <a:spcAft>
                <a:spcPts val="0"/>
              </a:spcAft>
              <a:buNone/>
            </a:pPr>
            <a:r>
              <a:rPr lang="en-GB" sz="1500" b="1" i="0" noProof="0" dirty="0">
                <a:solidFill>
                  <a:srgbClr val="FFFFFF"/>
                </a:solidFill>
                <a:latin typeface="Aptos"/>
              </a:rPr>
              <a:t>What this is not</a:t>
            </a:r>
          </a:p>
        </p:txBody>
      </p:sp>
      <p:sp>
        <p:nvSpPr>
          <p:cNvPr id="19" name="Rounded Rectangle 18"/>
          <p:cNvSpPr/>
          <p:nvPr/>
        </p:nvSpPr>
        <p:spPr>
          <a:xfrm>
            <a:off x="5495544" y="5586984"/>
            <a:ext cx="6327648" cy="694944"/>
          </a:xfrm>
          <a:prstGeom prst="roundRect">
            <a:avLst/>
          </a:prstGeom>
          <a:solidFill>
            <a:srgbClr val="F6D9D2"/>
          </a:solidFill>
          <a:ln w="6350">
            <a:solidFill>
              <a:srgbClr val="F6D9D2"/>
            </a:solidFill>
          </a:ln>
        </p:spPr>
        <p:style>
          <a:lnRef idx="1">
            <a:schemeClr val="accent1"/>
          </a:lnRef>
          <a:fillRef idx="3">
            <a:schemeClr val="accent1"/>
          </a:fillRef>
          <a:effectRef idx="2">
            <a:schemeClr val="accent1"/>
          </a:effectRef>
          <a:fontRef idx="minor">
            <a:schemeClr val="lt1"/>
          </a:fontRef>
        </p:style>
        <p:txBody>
          <a:bodyPr wrap="square" lIns="100584" tIns="22860" bIns="22860" rtlCol="0" anchor="t">
            <a:noAutofit/>
          </a:bodyPr>
          <a:lstStyle/>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Ongoing cost of living support</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General low income or affordability issues</a:t>
            </a:r>
          </a:p>
          <a:p>
            <a:pPr marL="285750" indent="-285750" algn="l">
              <a:lnSpc>
                <a:spcPct val="86000"/>
              </a:lnSpc>
              <a:spcAft>
                <a:spcPts val="0"/>
              </a:spcAft>
              <a:buFont typeface="Arial" panose="020B0604020202020204" pitchFamily="34" charset="0"/>
              <a:buChar char="•"/>
            </a:pPr>
            <a:r>
              <a:rPr lang="en-GB" sz="1400" b="0" i="0" noProof="0" dirty="0">
                <a:solidFill>
                  <a:srgbClr val="000000"/>
                </a:solidFill>
                <a:latin typeface="Aptos"/>
              </a:rPr>
              <a:t>Routine or predictable expenses</a:t>
            </a:r>
          </a:p>
        </p:txBody>
      </p:sp>
    </p:spTree>
    <p:extLst>
      <p:ext uri="{BB962C8B-B14F-4D97-AF65-F5344CB8AC3E}">
        <p14:creationId xmlns:p14="http://schemas.microsoft.com/office/powerpoint/2010/main" val="3441455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EC55F-0A57-BFE1-6EDA-643EE7ACFA95}"/>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0DA3D064-5DCC-94C6-AE90-26A886D2A8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001C77C1-DCAA-5243-7001-2B0F0F254A55}"/>
              </a:ext>
            </a:extLst>
          </p:cNvPr>
          <p:cNvSpPr txBox="1">
            <a:spLocks noGrp="1" noRot="1" noMove="1" noResize="1" noEditPoints="1" noAdjustHandles="1" noChangeArrowheads="1" noChangeShapeType="1"/>
          </p:cNvSpPr>
          <p:nvPr/>
        </p:nvSpPr>
        <p:spPr>
          <a:xfrm>
            <a:off x="3176617" y="92470"/>
            <a:ext cx="915669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Housing Payments (Delivered by WNC)</a:t>
            </a:r>
          </a:p>
        </p:txBody>
      </p:sp>
      <p:pic>
        <p:nvPicPr>
          <p:cNvPr id="7" name="Picture 6" descr="alt=&quot;&quot;">
            <a:extLst>
              <a:ext uri="{FF2B5EF4-FFF2-40B4-BE49-F238E27FC236}">
                <a16:creationId xmlns:a16="http://schemas.microsoft.com/office/drawing/2014/main" id="{234B2648-1E31-C81E-59B6-90810C350A8D}"/>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97085068-3915-693B-2A33-ED471AAA17B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0" name="Picture 2">
            <a:extLst>
              <a:ext uri="{FF2B5EF4-FFF2-40B4-BE49-F238E27FC236}">
                <a16:creationId xmlns:a16="http://schemas.microsoft.com/office/drawing/2014/main" id="{C3E6E029-143F-6DDD-08F2-C4CDC9A278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94EBA0-3B2D-A82C-FF06-F07516F49FD9}"/>
              </a:ext>
            </a:extLst>
          </p:cNvPr>
          <p:cNvPicPr>
            <a:picLocks noChangeAspect="1"/>
          </p:cNvPicPr>
          <p:nvPr/>
        </p:nvPicPr>
        <p:blipFill>
          <a:blip r:embed="rId5"/>
          <a:stretch>
            <a:fillRect/>
          </a:stretch>
        </p:blipFill>
        <p:spPr>
          <a:xfrm>
            <a:off x="8665547" y="1733517"/>
            <a:ext cx="2926685" cy="4039720"/>
          </a:xfrm>
          <a:prstGeom prst="rect">
            <a:avLst/>
          </a:prstGeom>
        </p:spPr>
      </p:pic>
      <p:sp>
        <p:nvSpPr>
          <p:cNvPr id="15" name="TextBox 14">
            <a:extLst>
              <a:ext uri="{FF2B5EF4-FFF2-40B4-BE49-F238E27FC236}">
                <a16:creationId xmlns:a16="http://schemas.microsoft.com/office/drawing/2014/main" id="{7195711C-BB19-C796-8DD9-85D1E65E8C29}"/>
              </a:ext>
            </a:extLst>
          </p:cNvPr>
          <p:cNvSpPr txBox="1"/>
          <p:nvPr/>
        </p:nvSpPr>
        <p:spPr>
          <a:xfrm>
            <a:off x="1617407" y="1033288"/>
            <a:ext cx="8957186" cy="498213"/>
          </a:xfrm>
          <a:prstGeom prst="rect">
            <a:avLst/>
          </a:prstGeom>
          <a:noFill/>
        </p:spPr>
        <p:txBody>
          <a:bodyPr wrap="square">
            <a:spAutoFit/>
          </a:bodyPr>
          <a:lstStyle/>
          <a:p>
            <a:pPr algn="ctr" fontAlgn="t">
              <a:lnSpc>
                <a:spcPts val="1500"/>
              </a:lnSpc>
              <a:buNone/>
            </a:pPr>
            <a:r>
              <a:rPr lang="en-GB" b="1" i="1" noProof="0" dirty="0">
                <a:solidFill>
                  <a:schemeClr val="accent1"/>
                </a:solidFill>
                <a:effectLst/>
              </a:rPr>
              <a:t>Housing Payments build on Discretionary Housing Payments, now integrated within the wider CRF approach.</a:t>
            </a:r>
          </a:p>
        </p:txBody>
      </p:sp>
      <p:graphicFrame>
        <p:nvGraphicFramePr>
          <p:cNvPr id="16" name="Diagram 15">
            <a:extLst>
              <a:ext uri="{FF2B5EF4-FFF2-40B4-BE49-F238E27FC236}">
                <a16:creationId xmlns:a16="http://schemas.microsoft.com/office/drawing/2014/main" id="{E95CFB4F-93E6-81D0-2BEF-38A67ED876B0}"/>
              </a:ext>
            </a:extLst>
          </p:cNvPr>
          <p:cNvGraphicFramePr/>
          <p:nvPr>
            <p:extLst>
              <p:ext uri="{D42A27DB-BD31-4B8C-83A1-F6EECF244321}">
                <p14:modId xmlns:p14="http://schemas.microsoft.com/office/powerpoint/2010/main" val="1184061112"/>
              </p:ext>
            </p:extLst>
          </p:nvPr>
        </p:nvGraphicFramePr>
        <p:xfrm>
          <a:off x="484081" y="1674394"/>
          <a:ext cx="7436465" cy="44546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TextBox 18">
            <a:extLst>
              <a:ext uri="{FF2B5EF4-FFF2-40B4-BE49-F238E27FC236}">
                <a16:creationId xmlns:a16="http://schemas.microsoft.com/office/drawing/2014/main" id="{E791C7E9-0245-3F42-8C31-BA0ECE8F17A3}"/>
              </a:ext>
            </a:extLst>
          </p:cNvPr>
          <p:cNvSpPr txBox="1"/>
          <p:nvPr/>
        </p:nvSpPr>
        <p:spPr>
          <a:xfrm>
            <a:off x="5078362" y="6304307"/>
            <a:ext cx="7113638"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Housing Payments provide targeted, short-term support to stabilise housing situations and prevent escalation into crisis.</a:t>
            </a:r>
          </a:p>
        </p:txBody>
      </p:sp>
    </p:spTree>
    <p:extLst>
      <p:ext uri="{BB962C8B-B14F-4D97-AF65-F5344CB8AC3E}">
        <p14:creationId xmlns:p14="http://schemas.microsoft.com/office/powerpoint/2010/main" val="353164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4FF84-565F-54BA-9121-0175E46CF181}"/>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80335DC5-7AE7-1BC2-8666-2B104ADEAB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E75F8B15-6ED8-0F08-4EED-C5472A836097}"/>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Resilience Services</a:t>
            </a:r>
          </a:p>
        </p:txBody>
      </p:sp>
      <p:pic>
        <p:nvPicPr>
          <p:cNvPr id="7" name="Picture 6" descr="alt=&quot;&quot;">
            <a:extLst>
              <a:ext uri="{FF2B5EF4-FFF2-40B4-BE49-F238E27FC236}">
                <a16:creationId xmlns:a16="http://schemas.microsoft.com/office/drawing/2014/main" id="{35D1255D-2D4E-A56C-01E8-909A2512E3DF}"/>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29AA5FED-F5AA-3309-DCA5-731CCE23CFF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4D174D83-4766-09D9-EAB1-06BA415CC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17E9584-A741-0A56-6931-35FC2DE38A52}"/>
              </a:ext>
            </a:extLst>
          </p:cNvPr>
          <p:cNvSpPr txBox="1"/>
          <p:nvPr/>
        </p:nvSpPr>
        <p:spPr>
          <a:xfrm>
            <a:off x="1617407" y="1033288"/>
            <a:ext cx="8957186"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Resilience Services are about reducing repeat crisis by improving financial stability, not simply funding general wellbeing activity.</a:t>
            </a:r>
            <a:endParaRPr lang="en-GB" b="1" i="1" noProof="0" dirty="0">
              <a:solidFill>
                <a:schemeClr val="accent1"/>
              </a:solidFill>
              <a:effectLst/>
            </a:endParaRPr>
          </a:p>
        </p:txBody>
      </p:sp>
      <p:graphicFrame>
        <p:nvGraphicFramePr>
          <p:cNvPr id="11" name="Diagram 10">
            <a:extLst>
              <a:ext uri="{FF2B5EF4-FFF2-40B4-BE49-F238E27FC236}">
                <a16:creationId xmlns:a16="http://schemas.microsoft.com/office/drawing/2014/main" id="{3D8109DA-79B8-82F7-4BA8-A0AA56DF1B95}"/>
              </a:ext>
            </a:extLst>
          </p:cNvPr>
          <p:cNvGraphicFramePr/>
          <p:nvPr>
            <p:extLst>
              <p:ext uri="{D42A27DB-BD31-4B8C-83A1-F6EECF244321}">
                <p14:modId xmlns:p14="http://schemas.microsoft.com/office/powerpoint/2010/main" val="4026659574"/>
              </p:ext>
            </p:extLst>
          </p:nvPr>
        </p:nvGraphicFramePr>
        <p:xfrm>
          <a:off x="139952" y="1674394"/>
          <a:ext cx="7221728" cy="42696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TextBox 13">
            <a:extLst>
              <a:ext uri="{FF2B5EF4-FFF2-40B4-BE49-F238E27FC236}">
                <a16:creationId xmlns:a16="http://schemas.microsoft.com/office/drawing/2014/main" id="{587A6465-707A-4E7E-25F2-8B536F248433}"/>
              </a:ext>
            </a:extLst>
          </p:cNvPr>
          <p:cNvSpPr txBox="1"/>
          <p:nvPr/>
        </p:nvSpPr>
        <p:spPr>
          <a:xfrm>
            <a:off x="8165592" y="1790253"/>
            <a:ext cx="3520440" cy="3277493"/>
          </a:xfrm>
          <a:prstGeom prst="roundRect">
            <a:avLst/>
          </a:prstGeom>
          <a:noFill/>
          <a:ln>
            <a:solidFill>
              <a:schemeClr val="accent1"/>
            </a:solidFill>
          </a:ln>
        </p:spPr>
        <p:txBody>
          <a:bodyPr wrap="square">
            <a:spAutoFit/>
          </a:bodyPr>
          <a:lstStyle/>
          <a:p>
            <a:pPr algn="ctr" fontAlgn="t">
              <a:lnSpc>
                <a:spcPts val="1500"/>
              </a:lnSpc>
              <a:buNone/>
            </a:pPr>
            <a:r>
              <a:rPr lang="en-GB" b="1" i="0" u="sng" noProof="0" dirty="0">
                <a:effectLst/>
              </a:rPr>
              <a:t>Required outcomes include:</a:t>
            </a:r>
            <a:endParaRPr lang="en-GB" b="0" i="0" u="sng" noProof="0" dirty="0">
              <a:effectLst/>
            </a:endParaRPr>
          </a:p>
          <a:p>
            <a:pPr fontAlgn="t">
              <a:spcBef>
                <a:spcPts val="600"/>
              </a:spcBef>
              <a:buFont typeface="Arial" panose="020B0604020202020204" pitchFamily="34" charset="0"/>
              <a:buChar char="•"/>
            </a:pPr>
            <a:r>
              <a:rPr lang="en-GB" b="0" i="0" noProof="0" dirty="0">
                <a:effectLst/>
              </a:rPr>
              <a:t>Reduced priority debt</a:t>
            </a:r>
          </a:p>
          <a:p>
            <a:pPr fontAlgn="t">
              <a:spcBef>
                <a:spcPts val="600"/>
              </a:spcBef>
              <a:buFont typeface="Arial" panose="020B0604020202020204" pitchFamily="34" charset="0"/>
              <a:buChar char="•"/>
            </a:pPr>
            <a:r>
              <a:rPr lang="en-GB" b="0" i="0" noProof="0" dirty="0">
                <a:effectLst/>
              </a:rPr>
              <a:t>Reduced material deprivation</a:t>
            </a:r>
          </a:p>
          <a:p>
            <a:pPr fontAlgn="t">
              <a:spcBef>
                <a:spcPts val="600"/>
              </a:spcBef>
              <a:buFont typeface="Arial" panose="020B0604020202020204" pitchFamily="34" charset="0"/>
              <a:buChar char="•"/>
            </a:pPr>
            <a:r>
              <a:rPr lang="en-GB" b="0" i="0" noProof="0" dirty="0">
                <a:effectLst/>
              </a:rPr>
              <a:t>Reduced need for emergency food aid</a:t>
            </a:r>
          </a:p>
          <a:p>
            <a:pPr fontAlgn="t">
              <a:spcBef>
                <a:spcPts val="600"/>
              </a:spcBef>
              <a:buFont typeface="Arial" panose="020B0604020202020204" pitchFamily="34" charset="0"/>
              <a:buChar char="•"/>
            </a:pPr>
            <a:r>
              <a:rPr lang="en-GB" b="0" i="0" noProof="0" dirty="0">
                <a:effectLst/>
              </a:rPr>
              <a:t>Income maximisation</a:t>
            </a:r>
          </a:p>
          <a:p>
            <a:pPr fontAlgn="t">
              <a:spcBef>
                <a:spcPts val="600"/>
              </a:spcBef>
              <a:buFont typeface="Arial" panose="020B0604020202020204" pitchFamily="34" charset="0"/>
              <a:buChar char="•"/>
            </a:pPr>
            <a:r>
              <a:rPr lang="en-GB" b="0" i="0" noProof="0" dirty="0">
                <a:effectLst/>
              </a:rPr>
              <a:t>Increased savings</a:t>
            </a:r>
          </a:p>
          <a:p>
            <a:pPr fontAlgn="t">
              <a:spcBef>
                <a:spcPts val="600"/>
              </a:spcBef>
              <a:buFont typeface="Arial" panose="020B0604020202020204" pitchFamily="34" charset="0"/>
              <a:buChar char="•"/>
            </a:pPr>
            <a:r>
              <a:rPr lang="en-GB" b="0" i="0" noProof="0" dirty="0">
                <a:effectLst/>
              </a:rPr>
              <a:t>Increased access to quality advice services</a:t>
            </a:r>
          </a:p>
        </p:txBody>
      </p:sp>
      <p:sp>
        <p:nvSpPr>
          <p:cNvPr id="17" name="TextBox 16">
            <a:extLst>
              <a:ext uri="{FF2B5EF4-FFF2-40B4-BE49-F238E27FC236}">
                <a16:creationId xmlns:a16="http://schemas.microsoft.com/office/drawing/2014/main" id="{91A47A0F-D6E3-DE73-BBD5-BCC64CDF855E}"/>
              </a:ext>
            </a:extLst>
          </p:cNvPr>
          <p:cNvSpPr txBox="1"/>
          <p:nvPr/>
        </p:nvSpPr>
        <p:spPr>
          <a:xfrm>
            <a:off x="7042484" y="5741677"/>
            <a:ext cx="5009564" cy="690574"/>
          </a:xfrm>
          <a:prstGeom prst="rect">
            <a:avLst/>
          </a:prstGeom>
          <a:noFill/>
        </p:spPr>
        <p:txBody>
          <a:bodyPr wrap="square">
            <a:spAutoFit/>
          </a:bodyPr>
          <a:lstStyle/>
          <a:p>
            <a:pPr algn="ctr" fontAlgn="t">
              <a:lnSpc>
                <a:spcPts val="1500"/>
              </a:lnSpc>
              <a:buNone/>
            </a:pPr>
            <a:r>
              <a:rPr lang="en-GB" b="1" i="1" noProof="0" dirty="0">
                <a:solidFill>
                  <a:schemeClr val="accent1"/>
                </a:solidFill>
              </a:rPr>
              <a:t>If a service cannot clearly evidence and report on these outcomes, it does not meet the CRF Resilience Services requirement.</a:t>
            </a:r>
          </a:p>
        </p:txBody>
      </p:sp>
    </p:spTree>
    <p:extLst>
      <p:ext uri="{BB962C8B-B14F-4D97-AF65-F5344CB8AC3E}">
        <p14:creationId xmlns:p14="http://schemas.microsoft.com/office/powerpoint/2010/main" val="1995412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4FE24-4FE0-5134-BF4B-93AA3CAA4330}"/>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1C1A520D-2CCD-B68F-DF96-3005F4FEFF8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What Good Looks Like: Resilience Services</a:t>
            </a:r>
          </a:p>
        </p:txBody>
      </p:sp>
      <p:pic>
        <p:nvPicPr>
          <p:cNvPr id="7" name="Picture 6" descr="alt=&quot;&quot;">
            <a:extLst>
              <a:ext uri="{FF2B5EF4-FFF2-40B4-BE49-F238E27FC236}">
                <a16:creationId xmlns:a16="http://schemas.microsoft.com/office/drawing/2014/main" id="{03BB2D41-A57A-45EE-EFE0-AA1722F34DDD}"/>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0EC50217-1DE7-C465-B825-E85E35B2087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B1B7A944-4C4A-5D7F-5624-F232EC63DC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29A63DA-6E1A-21E3-BBB4-61B2E4970188}"/>
              </a:ext>
            </a:extLst>
          </p:cNvPr>
          <p:cNvSpPr txBox="1"/>
          <p:nvPr/>
        </p:nvSpPr>
        <p:spPr>
          <a:xfrm>
            <a:off x="1617406" y="1033288"/>
            <a:ext cx="9156699" cy="305853"/>
          </a:xfrm>
          <a:prstGeom prst="rect">
            <a:avLst/>
          </a:prstGeom>
          <a:noFill/>
        </p:spPr>
        <p:txBody>
          <a:bodyPr wrap="square">
            <a:spAutoFit/>
          </a:bodyPr>
          <a:lstStyle/>
          <a:p>
            <a:pPr algn="ctr" fontAlgn="t">
              <a:lnSpc>
                <a:spcPts val="1500"/>
              </a:lnSpc>
              <a:buNone/>
            </a:pPr>
            <a:r>
              <a:rPr lang="en-GB" b="1" i="1" noProof="0" dirty="0">
                <a:solidFill>
                  <a:schemeClr val="accent1"/>
                </a:solidFill>
              </a:rPr>
              <a:t>Good resilience support does not just tell people where to go; it helps them get there.</a:t>
            </a:r>
            <a:endParaRPr lang="en-GB" b="1" i="1" noProof="0" dirty="0">
              <a:solidFill>
                <a:schemeClr val="accent1"/>
              </a:solidFill>
              <a:effectLst/>
            </a:endParaRPr>
          </a:p>
        </p:txBody>
      </p:sp>
      <p:graphicFrame>
        <p:nvGraphicFramePr>
          <p:cNvPr id="6" name="Diagram 5">
            <a:extLst>
              <a:ext uri="{FF2B5EF4-FFF2-40B4-BE49-F238E27FC236}">
                <a16:creationId xmlns:a16="http://schemas.microsoft.com/office/drawing/2014/main" id="{1E037BAA-AC92-C518-A6F2-31854819CA50}"/>
              </a:ext>
            </a:extLst>
          </p:cNvPr>
          <p:cNvGraphicFramePr/>
          <p:nvPr>
            <p:extLst>
              <p:ext uri="{D42A27DB-BD31-4B8C-83A1-F6EECF244321}">
                <p14:modId xmlns:p14="http://schemas.microsoft.com/office/powerpoint/2010/main" val="1098649830"/>
              </p:ext>
            </p:extLst>
          </p:nvPr>
        </p:nvGraphicFramePr>
        <p:xfrm>
          <a:off x="444500" y="1482035"/>
          <a:ext cx="11341100" cy="42075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a:extLst>
              <a:ext uri="{FF2B5EF4-FFF2-40B4-BE49-F238E27FC236}">
                <a16:creationId xmlns:a16="http://schemas.microsoft.com/office/drawing/2014/main" id="{C7A612C4-6197-3991-69A3-808BE48AB4E4}"/>
              </a:ext>
            </a:extLst>
          </p:cNvPr>
          <p:cNvSpPr txBox="1"/>
          <p:nvPr/>
        </p:nvSpPr>
        <p:spPr>
          <a:xfrm>
            <a:off x="4483100" y="5995076"/>
            <a:ext cx="7302500" cy="690574"/>
          </a:xfrm>
          <a:prstGeom prst="rect">
            <a:avLst/>
          </a:prstGeom>
          <a:noFill/>
        </p:spPr>
        <p:txBody>
          <a:bodyPr wrap="square">
            <a:spAutoFit/>
          </a:bodyPr>
          <a:lstStyle/>
          <a:p>
            <a:pPr algn="ctr" fontAlgn="t">
              <a:lnSpc>
                <a:spcPts val="1500"/>
              </a:lnSpc>
              <a:buNone/>
            </a:pPr>
            <a:r>
              <a:rPr lang="en-GB" b="1" i="1" noProof="0" dirty="0">
                <a:solidFill>
                  <a:schemeClr val="accent1"/>
                </a:solidFill>
              </a:rPr>
              <a:t>The aim is not to create more services in isolation. </a:t>
            </a:r>
          </a:p>
          <a:p>
            <a:pPr algn="ctr" fontAlgn="t">
              <a:lnSpc>
                <a:spcPts val="1500"/>
              </a:lnSpc>
              <a:buNone/>
            </a:pPr>
            <a:r>
              <a:rPr lang="en-GB" b="1" i="1" noProof="0" dirty="0">
                <a:solidFill>
                  <a:schemeClr val="accent1"/>
                </a:solidFill>
              </a:rPr>
              <a:t>The aim is to create clearer routes through the support that already exists and strengthen the gaps where needed.</a:t>
            </a:r>
          </a:p>
        </p:txBody>
      </p:sp>
    </p:spTree>
    <p:extLst>
      <p:ext uri="{BB962C8B-B14F-4D97-AF65-F5344CB8AC3E}">
        <p14:creationId xmlns:p14="http://schemas.microsoft.com/office/powerpoint/2010/main" val="2047723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6BF79-B25C-F240-FEFA-6300C64D5CA7}"/>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E7EC338D-9B6A-0D64-25D3-EA8CA80E27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61B4D986-81A2-F7B1-B14C-442957B2AD74}"/>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Driving Resilience Through a Three-Tier Model</a:t>
            </a:r>
          </a:p>
        </p:txBody>
      </p:sp>
      <p:pic>
        <p:nvPicPr>
          <p:cNvPr id="7" name="Picture 6" descr="alt=&quot;&quot;">
            <a:extLst>
              <a:ext uri="{FF2B5EF4-FFF2-40B4-BE49-F238E27FC236}">
                <a16:creationId xmlns:a16="http://schemas.microsoft.com/office/drawing/2014/main" id="{2971A693-23F8-E081-BA26-D2D3263E81D3}"/>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2528BE3E-A209-DCD0-7313-67A4DFC3BC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Content Placeholder 4" descr="Pins pinned on a white surface and connecting a black thread">
            <a:extLst>
              <a:ext uri="{FF2B5EF4-FFF2-40B4-BE49-F238E27FC236}">
                <a16:creationId xmlns:a16="http://schemas.microsoft.com/office/drawing/2014/main" id="{1234E1F6-BBD7-45E3-6D5D-782E36506736}"/>
              </a:ext>
            </a:extLst>
          </p:cNvPr>
          <p:cNvPicPr>
            <a:picLocks noChangeAspect="1"/>
          </p:cNvPicPr>
          <p:nvPr/>
        </p:nvPicPr>
        <p:blipFill>
          <a:blip r:embed="rId4"/>
          <a:srcRect r="27723" b="1"/>
          <a:stretch>
            <a:fillRect/>
          </a:stretch>
        </p:blipFill>
        <p:spPr>
          <a:xfrm>
            <a:off x="7998070" y="1362984"/>
            <a:ext cx="3468757" cy="3203469"/>
          </a:xfrm>
          <a:prstGeom prst="rect">
            <a:avLst/>
          </a:prstGeom>
        </p:spPr>
      </p:pic>
      <p:sp>
        <p:nvSpPr>
          <p:cNvPr id="6" name="Content Placeholder 3">
            <a:extLst>
              <a:ext uri="{FF2B5EF4-FFF2-40B4-BE49-F238E27FC236}">
                <a16:creationId xmlns:a16="http://schemas.microsoft.com/office/drawing/2014/main" id="{AE61EF78-C41F-7E3E-5CB1-9472E685B5FE}"/>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8302" y="1533628"/>
            <a:ext cx="6886569" cy="43591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GB" sz="1800" b="1" noProof="0" dirty="0"/>
              <a:t>Tier 1: Specialist Casework</a:t>
            </a:r>
          </a:p>
          <a:p>
            <a:pPr marL="0" indent="0">
              <a:lnSpc>
                <a:spcPct val="120000"/>
              </a:lnSpc>
              <a:spcBef>
                <a:spcPts val="0"/>
              </a:spcBef>
              <a:buNone/>
            </a:pPr>
            <a:r>
              <a:rPr lang="en-GB" sz="1800" noProof="0" dirty="0"/>
              <a:t>For residents needing structured advice or casework, including FCA-accredited money and debt advice, housing advice, welfare benefits, income maximisation and regulated support.</a:t>
            </a:r>
          </a:p>
          <a:p>
            <a:pPr marL="0" indent="0">
              <a:lnSpc>
                <a:spcPct val="120000"/>
              </a:lnSpc>
              <a:spcBef>
                <a:spcPts val="0"/>
              </a:spcBef>
              <a:buNone/>
            </a:pPr>
            <a:endParaRPr lang="en-GB" sz="1200" noProof="0" dirty="0"/>
          </a:p>
          <a:p>
            <a:pPr marL="0" indent="0">
              <a:lnSpc>
                <a:spcPct val="120000"/>
              </a:lnSpc>
              <a:spcBef>
                <a:spcPts val="0"/>
              </a:spcBef>
              <a:buNone/>
            </a:pPr>
            <a:r>
              <a:rPr lang="en-GB" sz="1800" b="1" noProof="0" dirty="0"/>
              <a:t>Tier 2: Money &amp; Wellbeing Hubs</a:t>
            </a:r>
          </a:p>
          <a:p>
            <a:pPr marL="0" indent="0">
              <a:lnSpc>
                <a:spcPct val="120000"/>
              </a:lnSpc>
              <a:spcBef>
                <a:spcPts val="0"/>
              </a:spcBef>
              <a:buNone/>
            </a:pPr>
            <a:r>
              <a:rPr lang="en-GB" sz="1800" noProof="0" dirty="0"/>
              <a:t>Place-based hubs where residents can access a consistent mix of support in trusted community settings.</a:t>
            </a:r>
          </a:p>
          <a:p>
            <a:pPr marL="0" indent="0">
              <a:lnSpc>
                <a:spcPct val="120000"/>
              </a:lnSpc>
              <a:spcBef>
                <a:spcPts val="0"/>
              </a:spcBef>
              <a:buNone/>
            </a:pPr>
            <a:endParaRPr lang="en-GB" sz="1200" noProof="0" dirty="0"/>
          </a:p>
          <a:p>
            <a:pPr marL="0" indent="0">
              <a:lnSpc>
                <a:spcPct val="120000"/>
              </a:lnSpc>
              <a:spcBef>
                <a:spcPts val="0"/>
              </a:spcBef>
              <a:buNone/>
            </a:pPr>
            <a:r>
              <a:rPr lang="en-GB" sz="1800" b="1" noProof="0" dirty="0"/>
              <a:t>Tier 3: Local Spokes</a:t>
            </a:r>
          </a:p>
          <a:p>
            <a:pPr marL="0" indent="0">
              <a:lnSpc>
                <a:spcPct val="120000"/>
              </a:lnSpc>
              <a:spcBef>
                <a:spcPts val="0"/>
              </a:spcBef>
              <a:buNone/>
            </a:pPr>
            <a:r>
              <a:rPr lang="en-GB" sz="1800" noProof="0" dirty="0"/>
              <a:t>Smaller local access points and connected groups of support, helping residents access early help and move into hubs or specialist services where needed.</a:t>
            </a:r>
          </a:p>
        </p:txBody>
      </p:sp>
      <p:pic>
        <p:nvPicPr>
          <p:cNvPr id="3" name="Picture 2">
            <a:extLst>
              <a:ext uri="{FF2B5EF4-FFF2-40B4-BE49-F238E27FC236}">
                <a16:creationId xmlns:a16="http://schemas.microsoft.com/office/drawing/2014/main" id="{EC5ACD79-D889-3ED6-8C78-7BEB3D07BE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3B74129-8F39-0B43-915F-B23BCE153B71}"/>
              </a:ext>
            </a:extLst>
          </p:cNvPr>
          <p:cNvSpPr txBox="1"/>
          <p:nvPr/>
        </p:nvSpPr>
        <p:spPr>
          <a:xfrm>
            <a:off x="7381869" y="4684286"/>
            <a:ext cx="4701160" cy="1940957"/>
          </a:xfrm>
          <a:prstGeom prst="roundRect">
            <a:avLst/>
          </a:prstGeom>
          <a:noFill/>
          <a:ln>
            <a:solidFill>
              <a:schemeClr val="accent1"/>
            </a:solidFill>
          </a:ln>
        </p:spPr>
        <p:txBody>
          <a:bodyPr wrap="square">
            <a:spAutoFit/>
          </a:bodyPr>
          <a:lstStyle/>
          <a:p>
            <a:pPr marL="0" indent="0">
              <a:buNone/>
            </a:pPr>
            <a:r>
              <a:rPr lang="en-GB" b="1" noProof="0" dirty="0"/>
              <a:t>Cross-cutting principles across all tiers:</a:t>
            </a:r>
          </a:p>
          <a:p>
            <a:pPr marL="285750" indent="-285750">
              <a:buFont typeface="Arial" panose="020B0604020202020204" pitchFamily="34" charset="0"/>
              <a:buChar char="•"/>
            </a:pPr>
            <a:r>
              <a:rPr lang="en-GB" noProof="0" dirty="0"/>
              <a:t>Same DWP reportable outcomes</a:t>
            </a:r>
          </a:p>
          <a:p>
            <a:pPr marL="285750" indent="-285750">
              <a:buFont typeface="Arial" panose="020B0604020202020204" pitchFamily="34" charset="0"/>
              <a:buChar char="•"/>
            </a:pPr>
            <a:r>
              <a:rPr lang="en-GB" noProof="0" dirty="0"/>
              <a:t>Warm referral pathways</a:t>
            </a:r>
          </a:p>
          <a:p>
            <a:pPr marL="285750" indent="-285750">
              <a:buFont typeface="Arial" panose="020B0604020202020204" pitchFamily="34" charset="0"/>
              <a:buChar char="•"/>
            </a:pPr>
            <a:r>
              <a:rPr lang="en-GB" noProof="0" dirty="0"/>
              <a:t>Clear roles and accountability</a:t>
            </a:r>
          </a:p>
          <a:p>
            <a:pPr marL="285750" indent="-285750">
              <a:buFont typeface="Arial" panose="020B0604020202020204" pitchFamily="34" charset="0"/>
              <a:buChar char="•"/>
            </a:pPr>
            <a:r>
              <a:rPr lang="en-GB" noProof="0" dirty="0"/>
              <a:t>Consistent data and impact reporting</a:t>
            </a:r>
          </a:p>
          <a:p>
            <a:pPr marL="285750" indent="-285750">
              <a:buFont typeface="Arial" panose="020B0604020202020204" pitchFamily="34" charset="0"/>
              <a:buChar char="•"/>
            </a:pPr>
            <a:r>
              <a:rPr lang="en-GB" noProof="0" dirty="0"/>
              <a:t>No wrong door into support</a:t>
            </a:r>
          </a:p>
        </p:txBody>
      </p:sp>
      <p:sp>
        <p:nvSpPr>
          <p:cNvPr id="11" name="TextBox 10">
            <a:extLst>
              <a:ext uri="{FF2B5EF4-FFF2-40B4-BE49-F238E27FC236}">
                <a16:creationId xmlns:a16="http://schemas.microsoft.com/office/drawing/2014/main" id="{9F222468-3A3C-279D-ABD7-C323D855CFC9}"/>
              </a:ext>
            </a:extLst>
          </p:cNvPr>
          <p:cNvSpPr txBox="1"/>
          <p:nvPr/>
        </p:nvSpPr>
        <p:spPr>
          <a:xfrm>
            <a:off x="1517650" y="971414"/>
            <a:ext cx="9156699"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Different residents need different levels of support. The tiered model helps us match need to the right type of help.</a:t>
            </a:r>
            <a:endParaRPr lang="en-GB" b="1" i="1" noProof="0" dirty="0">
              <a:solidFill>
                <a:schemeClr val="accent1"/>
              </a:solidFill>
              <a:effectLst/>
            </a:endParaRPr>
          </a:p>
        </p:txBody>
      </p:sp>
      <p:sp>
        <p:nvSpPr>
          <p:cNvPr id="12" name="TextBox 11">
            <a:extLst>
              <a:ext uri="{FF2B5EF4-FFF2-40B4-BE49-F238E27FC236}">
                <a16:creationId xmlns:a16="http://schemas.microsoft.com/office/drawing/2014/main" id="{6E6A730B-F1E6-0A76-6A22-66020102FE98}"/>
              </a:ext>
            </a:extLst>
          </p:cNvPr>
          <p:cNvSpPr txBox="1"/>
          <p:nvPr/>
        </p:nvSpPr>
        <p:spPr>
          <a:xfrm>
            <a:off x="135122" y="5886586"/>
            <a:ext cx="7048248"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The tiers are not a hierarchy of importance; they are different parts of one connected system.</a:t>
            </a:r>
            <a:endParaRPr lang="en-GB" b="1" i="1" noProof="0" dirty="0">
              <a:solidFill>
                <a:schemeClr val="accent1"/>
              </a:solidFill>
              <a:effectLst/>
            </a:endParaRPr>
          </a:p>
        </p:txBody>
      </p:sp>
    </p:spTree>
    <p:extLst>
      <p:ext uri="{BB962C8B-B14F-4D97-AF65-F5344CB8AC3E}">
        <p14:creationId xmlns:p14="http://schemas.microsoft.com/office/powerpoint/2010/main" val="784688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0D2DB-62B2-A284-9A8A-731E1EA6CA2A}"/>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7D63C936-CE4C-5A7F-C2B6-8515910F2AA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749AD31E-1ED3-9149-F64C-E765408DFA9A}"/>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Tier 1: Specialist Financial Resilience Services</a:t>
            </a:r>
          </a:p>
        </p:txBody>
      </p:sp>
      <p:pic>
        <p:nvPicPr>
          <p:cNvPr id="7" name="Picture 6" descr="alt=&quot;&quot;">
            <a:extLst>
              <a:ext uri="{FF2B5EF4-FFF2-40B4-BE49-F238E27FC236}">
                <a16:creationId xmlns:a16="http://schemas.microsoft.com/office/drawing/2014/main" id="{9291045E-B569-88E8-B756-68850D148F09}"/>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B1DFA676-29AA-875D-215D-9AD404F81F3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2">
            <a:extLst>
              <a:ext uri="{FF2B5EF4-FFF2-40B4-BE49-F238E27FC236}">
                <a16:creationId xmlns:a16="http://schemas.microsoft.com/office/drawing/2014/main" id="{CC89E3B3-64D8-4C42-34B3-705A3B5C39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8E49CFC-3819-AD50-FFB9-6429D8C7840B}"/>
              </a:ext>
            </a:extLst>
          </p:cNvPr>
          <p:cNvSpPr txBox="1"/>
          <p:nvPr/>
        </p:nvSpPr>
        <p:spPr>
          <a:xfrm>
            <a:off x="1517650" y="971414"/>
            <a:ext cx="9156699"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Tier 1 is for structured casework and specialist advice where residents need more in-depth support.</a:t>
            </a:r>
            <a:endParaRPr lang="en-GB" b="1" i="1" noProof="0" dirty="0">
              <a:solidFill>
                <a:schemeClr val="accent1"/>
              </a:solidFill>
              <a:effectLst/>
            </a:endParaRPr>
          </a:p>
        </p:txBody>
      </p:sp>
      <p:sp>
        <p:nvSpPr>
          <p:cNvPr id="10" name="TextBox 9">
            <a:extLst>
              <a:ext uri="{FF2B5EF4-FFF2-40B4-BE49-F238E27FC236}">
                <a16:creationId xmlns:a16="http://schemas.microsoft.com/office/drawing/2014/main" id="{9D6287E9-F878-6568-ECED-167C8EA4C334}"/>
              </a:ext>
            </a:extLst>
          </p:cNvPr>
          <p:cNvSpPr txBox="1"/>
          <p:nvPr/>
        </p:nvSpPr>
        <p:spPr>
          <a:xfrm>
            <a:off x="4432300" y="6143380"/>
            <a:ext cx="7613649"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Tier 1 is where residents go when they need more than information; they need advice, advocacy or casework.</a:t>
            </a:r>
            <a:endParaRPr lang="en-GB" b="1" i="1" noProof="0" dirty="0">
              <a:solidFill>
                <a:schemeClr val="accent1"/>
              </a:solidFill>
              <a:effectLst/>
            </a:endParaRPr>
          </a:p>
        </p:txBody>
      </p:sp>
      <p:graphicFrame>
        <p:nvGraphicFramePr>
          <p:cNvPr id="11" name="Diagram 10">
            <a:extLst>
              <a:ext uri="{FF2B5EF4-FFF2-40B4-BE49-F238E27FC236}">
                <a16:creationId xmlns:a16="http://schemas.microsoft.com/office/drawing/2014/main" id="{44AE957D-3A23-6AB4-1832-BAB921818766}"/>
              </a:ext>
            </a:extLst>
          </p:cNvPr>
          <p:cNvGraphicFramePr/>
          <p:nvPr>
            <p:extLst>
              <p:ext uri="{D42A27DB-BD31-4B8C-83A1-F6EECF244321}">
                <p14:modId xmlns:p14="http://schemas.microsoft.com/office/powerpoint/2010/main" val="545027915"/>
              </p:ext>
            </p:extLst>
          </p:nvPr>
        </p:nvGraphicFramePr>
        <p:xfrm>
          <a:off x="279399" y="1469627"/>
          <a:ext cx="11633200" cy="45055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167935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6959-33AC-2ADD-2987-E8360B465148}"/>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36A9C295-AA71-B721-198C-AE844AF2C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C0B586FA-4982-ABE8-1FB6-B26A67399869}"/>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The Opportunity: CRF and Neighbourhood Health</a:t>
            </a:r>
          </a:p>
        </p:txBody>
      </p:sp>
      <p:pic>
        <p:nvPicPr>
          <p:cNvPr id="7" name="Picture 6" descr="alt=&quot;&quot;">
            <a:extLst>
              <a:ext uri="{FF2B5EF4-FFF2-40B4-BE49-F238E27FC236}">
                <a16:creationId xmlns:a16="http://schemas.microsoft.com/office/drawing/2014/main" id="{756559C4-9C89-8B06-3D88-42126EBEE87F}"/>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260946F8-6BB6-1B30-A554-84DC7229CA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99D543B3-F197-EEDB-97AA-1A9F26431C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7ED49C2-F1F9-B42C-1325-68F03F08C42D}"/>
              </a:ext>
            </a:extLst>
          </p:cNvPr>
          <p:cNvSpPr txBox="1"/>
          <p:nvPr/>
        </p:nvSpPr>
        <p:spPr>
          <a:xfrm>
            <a:off x="1517650" y="971414"/>
            <a:ext cx="9798050"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CRF gives us a practical route to bring financial resilience into the wider ICB Neighbourhood Health model.</a:t>
            </a:r>
            <a:endParaRPr lang="en-GB" b="1" i="1" noProof="0" dirty="0">
              <a:solidFill>
                <a:schemeClr val="accent1"/>
              </a:solidFill>
              <a:effectLst/>
            </a:endParaRPr>
          </a:p>
        </p:txBody>
      </p:sp>
      <p:pic>
        <p:nvPicPr>
          <p:cNvPr id="13" name="Content Placeholder 4" descr="man drawing multicolored arrows on whiteboard">
            <a:extLst>
              <a:ext uri="{FF2B5EF4-FFF2-40B4-BE49-F238E27FC236}">
                <a16:creationId xmlns:a16="http://schemas.microsoft.com/office/drawing/2014/main" id="{89495A41-FA02-2AFC-EC88-D36CC65E21C4}"/>
              </a:ext>
            </a:extLst>
          </p:cNvPr>
          <p:cNvPicPr>
            <a:picLocks noChangeAspect="1"/>
          </p:cNvPicPr>
          <p:nvPr/>
        </p:nvPicPr>
        <p:blipFill>
          <a:blip r:embed="rId5"/>
          <a:srcRect r="7690" b="-1"/>
          <a:stretch>
            <a:fillRect/>
          </a:stretch>
        </p:blipFill>
        <p:spPr>
          <a:xfrm>
            <a:off x="738726" y="1953997"/>
            <a:ext cx="3194304" cy="2950005"/>
          </a:xfrm>
          <a:prstGeom prst="rect">
            <a:avLst/>
          </a:prstGeom>
        </p:spPr>
      </p:pic>
      <p:sp>
        <p:nvSpPr>
          <p:cNvPr id="15" name="TextBox 14">
            <a:extLst>
              <a:ext uri="{FF2B5EF4-FFF2-40B4-BE49-F238E27FC236}">
                <a16:creationId xmlns:a16="http://schemas.microsoft.com/office/drawing/2014/main" id="{6FCA3548-B94D-3557-1942-33D694A72491}"/>
              </a:ext>
            </a:extLst>
          </p:cNvPr>
          <p:cNvSpPr txBox="1"/>
          <p:nvPr/>
        </p:nvSpPr>
        <p:spPr>
          <a:xfrm>
            <a:off x="4422879" y="1609768"/>
            <a:ext cx="7672186" cy="3970318"/>
          </a:xfrm>
          <a:prstGeom prst="rect">
            <a:avLst/>
          </a:prstGeom>
          <a:noFill/>
        </p:spPr>
        <p:txBody>
          <a:bodyPr wrap="square">
            <a:spAutoFit/>
          </a:bodyPr>
          <a:lstStyle/>
          <a:p>
            <a:r>
              <a:rPr lang="en-GB" b="1" noProof="0" dirty="0">
                <a:effectLst/>
              </a:rPr>
              <a:t>Neighbourhood Health is moving services towards: </a:t>
            </a:r>
          </a:p>
          <a:p>
            <a:pPr marL="285750" indent="-285750">
              <a:buFont typeface="Arial" panose="020B0604020202020204" pitchFamily="34" charset="0"/>
              <a:buChar char="•"/>
            </a:pPr>
            <a:r>
              <a:rPr lang="en-GB" noProof="0" dirty="0">
                <a:effectLst/>
              </a:rPr>
              <a:t>More personalised, convenient and joined-up support.</a:t>
            </a:r>
          </a:p>
          <a:p>
            <a:pPr marL="285750" indent="-285750">
              <a:buFont typeface="Arial" panose="020B0604020202020204" pitchFamily="34" charset="0"/>
              <a:buChar char="•"/>
            </a:pPr>
            <a:r>
              <a:rPr lang="en-GB" noProof="0" dirty="0">
                <a:effectLst/>
              </a:rPr>
              <a:t>Prevention and proactive care.</a:t>
            </a:r>
          </a:p>
          <a:p>
            <a:pPr marL="285750" indent="-285750">
              <a:buFont typeface="Arial" panose="020B0604020202020204" pitchFamily="34" charset="0"/>
              <a:buChar char="•"/>
            </a:pPr>
            <a:r>
              <a:rPr lang="en-GB" noProof="0" dirty="0">
                <a:effectLst/>
              </a:rPr>
              <a:t>Reduced duplication across organisations. </a:t>
            </a:r>
          </a:p>
          <a:p>
            <a:pPr marL="285750" indent="-285750">
              <a:buFont typeface="Arial" panose="020B0604020202020204" pitchFamily="34" charset="0"/>
              <a:buChar char="•"/>
            </a:pPr>
            <a:r>
              <a:rPr lang="en-GB" noProof="0" dirty="0">
                <a:effectLst/>
              </a:rPr>
              <a:t>Community-based access points. </a:t>
            </a:r>
          </a:p>
          <a:p>
            <a:pPr marL="285750" indent="-285750">
              <a:buFont typeface="Arial" panose="020B0604020202020204" pitchFamily="34" charset="0"/>
              <a:buChar char="•"/>
            </a:pPr>
            <a:r>
              <a:rPr lang="en-GB" noProof="0" dirty="0">
                <a:effectLst/>
              </a:rPr>
              <a:t>Stronger partnerships between NHS, local authorities, social care, housing and VCSFE services.</a:t>
            </a:r>
          </a:p>
          <a:p>
            <a:endParaRPr lang="en-GB" noProof="0" dirty="0"/>
          </a:p>
          <a:p>
            <a:r>
              <a:rPr lang="en-GB" b="1" noProof="0" dirty="0">
                <a:effectLst/>
              </a:rPr>
              <a:t>What this means in practice:</a:t>
            </a:r>
          </a:p>
          <a:p>
            <a:pPr marL="285750" indent="-285750">
              <a:buFont typeface="Arial" panose="020B0604020202020204" pitchFamily="34" charset="0"/>
              <a:buChar char="•"/>
            </a:pPr>
            <a:r>
              <a:rPr lang="en-GB" b="1" noProof="0" dirty="0">
                <a:effectLst/>
              </a:rPr>
              <a:t> </a:t>
            </a:r>
            <a:r>
              <a:rPr lang="en-GB" noProof="0" dirty="0">
                <a:effectLst/>
              </a:rPr>
              <a:t>Residents do not have to tell their story repeatedly.</a:t>
            </a:r>
          </a:p>
          <a:p>
            <a:pPr marL="285750" indent="-285750">
              <a:buFont typeface="Arial" panose="020B0604020202020204" pitchFamily="34" charset="0"/>
              <a:buChar char="•"/>
            </a:pPr>
            <a:r>
              <a:rPr lang="en-GB" noProof="0" dirty="0">
                <a:effectLst/>
              </a:rPr>
              <a:t>Financial hardship is recognised as part of health and wellbeing.</a:t>
            </a:r>
          </a:p>
          <a:p>
            <a:pPr marL="285750" indent="-285750">
              <a:buFont typeface="Arial" panose="020B0604020202020204" pitchFamily="34" charset="0"/>
              <a:buChar char="•"/>
            </a:pPr>
            <a:r>
              <a:rPr lang="en-GB" noProof="0" dirty="0">
                <a:effectLst/>
              </a:rPr>
              <a:t>Services can make active, warm referrals instead of passive signposting.</a:t>
            </a:r>
          </a:p>
          <a:p>
            <a:pPr marL="285750" indent="-285750">
              <a:buFont typeface="Arial" panose="020B0604020202020204" pitchFamily="34" charset="0"/>
              <a:buChar char="•"/>
            </a:pPr>
            <a:r>
              <a:rPr lang="en-GB" noProof="0" dirty="0">
                <a:effectLst/>
              </a:rPr>
              <a:t>Community organisations are visible partners in prevention.</a:t>
            </a:r>
          </a:p>
          <a:p>
            <a:pPr marL="285750" indent="-285750">
              <a:buFont typeface="Arial" panose="020B0604020202020204" pitchFamily="34" charset="0"/>
              <a:buChar char="•"/>
            </a:pPr>
            <a:r>
              <a:rPr lang="en-GB" noProof="0" dirty="0">
                <a:effectLst/>
              </a:rPr>
              <a:t>The system can respond earlier, before hardship escalates into crisis.</a:t>
            </a:r>
            <a:endParaRPr lang="en-GB" noProof="0" dirty="0"/>
          </a:p>
        </p:txBody>
      </p:sp>
      <p:sp>
        <p:nvSpPr>
          <p:cNvPr id="16" name="TextBox 15">
            <a:extLst>
              <a:ext uri="{FF2B5EF4-FFF2-40B4-BE49-F238E27FC236}">
                <a16:creationId xmlns:a16="http://schemas.microsoft.com/office/drawing/2014/main" id="{31BFB525-693D-4375-CCE9-4EB5CC56BAFF}"/>
              </a:ext>
            </a:extLst>
          </p:cNvPr>
          <p:cNvSpPr txBox="1"/>
          <p:nvPr/>
        </p:nvSpPr>
        <p:spPr>
          <a:xfrm>
            <a:off x="4519814" y="6143380"/>
            <a:ext cx="7672186"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A hub should feel practical, welcoming and useful, not like another referral maze.</a:t>
            </a:r>
            <a:endParaRPr lang="en-GB" b="1" i="1" noProof="0" dirty="0">
              <a:solidFill>
                <a:schemeClr val="accent1"/>
              </a:solidFill>
              <a:effectLst/>
            </a:endParaRPr>
          </a:p>
        </p:txBody>
      </p:sp>
    </p:spTree>
    <p:extLst>
      <p:ext uri="{BB962C8B-B14F-4D97-AF65-F5344CB8AC3E}">
        <p14:creationId xmlns:p14="http://schemas.microsoft.com/office/powerpoint/2010/main" val="136851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28608-CCD0-B0E1-F688-7B5470C60598}"/>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EFFFCD31-B65E-7A96-C410-EA88611FC2A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Where CRF sits in a Neighbourhood Health Centre</a:t>
            </a:r>
          </a:p>
        </p:txBody>
      </p:sp>
      <p:pic>
        <p:nvPicPr>
          <p:cNvPr id="7" name="Picture 6" descr="alt=&quot;&quot;">
            <a:extLst>
              <a:ext uri="{FF2B5EF4-FFF2-40B4-BE49-F238E27FC236}">
                <a16:creationId xmlns:a16="http://schemas.microsoft.com/office/drawing/2014/main" id="{11F4456C-E824-9D6C-6683-2D5F7C4DF6C9}"/>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6287C763-E05F-A1EF-01F5-6173ACF066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2">
            <a:extLst>
              <a:ext uri="{FF2B5EF4-FFF2-40B4-BE49-F238E27FC236}">
                <a16:creationId xmlns:a16="http://schemas.microsoft.com/office/drawing/2014/main" id="{3BF334FB-5E06-82B4-A35C-79E935F470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DDB62A4-7EFB-AB47-8EA6-23A8350D921B}"/>
              </a:ext>
            </a:extLst>
          </p:cNvPr>
          <p:cNvPicPr>
            <a:picLocks noChangeAspect="1"/>
          </p:cNvPicPr>
          <p:nvPr/>
        </p:nvPicPr>
        <p:blipFill>
          <a:blip r:embed="rId5"/>
          <a:srcRect l="16076" t="19650" r="16569" b="6351"/>
          <a:stretch>
            <a:fillRect/>
          </a:stretch>
        </p:blipFill>
        <p:spPr>
          <a:xfrm>
            <a:off x="297988" y="809377"/>
            <a:ext cx="8440411" cy="5246850"/>
          </a:xfrm>
          <a:prstGeom prst="rect">
            <a:avLst/>
          </a:prstGeom>
        </p:spPr>
      </p:pic>
      <p:sp>
        <p:nvSpPr>
          <p:cNvPr id="12" name="Rectangle 11">
            <a:extLst>
              <a:ext uri="{FF2B5EF4-FFF2-40B4-BE49-F238E27FC236}">
                <a16:creationId xmlns:a16="http://schemas.microsoft.com/office/drawing/2014/main" id="{8DEC40FD-2513-EC3D-4A70-76F4A7AE6A60}"/>
              </a:ext>
            </a:extLst>
          </p:cNvPr>
          <p:cNvSpPr/>
          <p:nvPr/>
        </p:nvSpPr>
        <p:spPr>
          <a:xfrm>
            <a:off x="4013200" y="3276600"/>
            <a:ext cx="3111500" cy="660400"/>
          </a:xfrm>
          <a:prstGeom prst="rect">
            <a:avLst/>
          </a:prstGeom>
          <a:noFill/>
          <a:ln w="762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GB" noProof="0" dirty="0"/>
          </a:p>
        </p:txBody>
      </p:sp>
      <p:sp>
        <p:nvSpPr>
          <p:cNvPr id="13" name="TextBox 12">
            <a:extLst>
              <a:ext uri="{FF2B5EF4-FFF2-40B4-BE49-F238E27FC236}">
                <a16:creationId xmlns:a16="http://schemas.microsoft.com/office/drawing/2014/main" id="{5607AC73-F7DF-43BE-DAA8-3EF269A43A4D}"/>
              </a:ext>
            </a:extLst>
          </p:cNvPr>
          <p:cNvSpPr txBox="1"/>
          <p:nvPr/>
        </p:nvSpPr>
        <p:spPr>
          <a:xfrm>
            <a:off x="5285068" y="6231768"/>
            <a:ext cx="6703732"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This is the opportunity to make financial wellbeing part of neighbourhood prevention, not separate from it.</a:t>
            </a:r>
            <a:endParaRPr lang="en-GB" b="1" i="1" noProof="0" dirty="0">
              <a:solidFill>
                <a:schemeClr val="accent1"/>
              </a:solidFill>
              <a:effectLst/>
            </a:endParaRPr>
          </a:p>
        </p:txBody>
      </p:sp>
      <p:sp>
        <p:nvSpPr>
          <p:cNvPr id="15" name="TextBox 14">
            <a:extLst>
              <a:ext uri="{FF2B5EF4-FFF2-40B4-BE49-F238E27FC236}">
                <a16:creationId xmlns:a16="http://schemas.microsoft.com/office/drawing/2014/main" id="{93E6837F-F14D-6D84-BC0A-4BDFE7A51E80}"/>
              </a:ext>
            </a:extLst>
          </p:cNvPr>
          <p:cNvSpPr txBox="1"/>
          <p:nvPr/>
        </p:nvSpPr>
        <p:spPr>
          <a:xfrm>
            <a:off x="8738399" y="2408136"/>
            <a:ext cx="3111500" cy="2485787"/>
          </a:xfrm>
          <a:prstGeom prst="roundRect">
            <a:avLst/>
          </a:prstGeom>
          <a:noFill/>
          <a:ln>
            <a:solidFill>
              <a:schemeClr val="accent1"/>
            </a:solidFill>
          </a:ln>
        </p:spPr>
        <p:txBody>
          <a:bodyPr wrap="square">
            <a:spAutoFit/>
          </a:bodyPr>
          <a:lstStyle/>
          <a:p>
            <a:pPr algn="ctr"/>
            <a:r>
              <a:rPr lang="en-GB" noProof="0" dirty="0">
                <a:effectLst/>
              </a:rPr>
              <a:t> </a:t>
            </a:r>
            <a:r>
              <a:rPr lang="en-GB" sz="2000" noProof="0" dirty="0">
                <a:effectLst/>
              </a:rPr>
              <a:t>CRF strengthens this approach by ensuring standardised offer of money, debt, housing and practical support are part of the local neighbourhood offer. </a:t>
            </a:r>
            <a:endParaRPr lang="en-GB" noProof="0" dirty="0">
              <a:effectLst/>
            </a:endParaRPr>
          </a:p>
        </p:txBody>
      </p:sp>
    </p:spTree>
    <p:extLst>
      <p:ext uri="{BB962C8B-B14F-4D97-AF65-F5344CB8AC3E}">
        <p14:creationId xmlns:p14="http://schemas.microsoft.com/office/powerpoint/2010/main" val="835626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12744-77ED-1A41-6C26-2AFD2D0F9D57}"/>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3C8965D5-38B3-4477-1354-08D51F5A8B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What Could a Money &amp; Wellbeing Hub Offer?</a:t>
            </a:r>
          </a:p>
        </p:txBody>
      </p:sp>
      <p:pic>
        <p:nvPicPr>
          <p:cNvPr id="7" name="Picture 6" descr="alt=&quot;&quot;">
            <a:extLst>
              <a:ext uri="{FF2B5EF4-FFF2-40B4-BE49-F238E27FC236}">
                <a16:creationId xmlns:a16="http://schemas.microsoft.com/office/drawing/2014/main" id="{B48F8954-0128-3A0E-AAB6-A9A4E0349823}"/>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E38EBBEF-BF4F-8389-B29A-E7A4A2B5DC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E2D96F58-C556-428B-BE07-3A6B62D61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F4B6A3E-7A3C-D7A9-C84E-FB128DBB82A6}"/>
              </a:ext>
            </a:extLst>
          </p:cNvPr>
          <p:cNvSpPr txBox="1"/>
          <p:nvPr/>
        </p:nvSpPr>
        <p:spPr>
          <a:xfrm>
            <a:off x="4673600" y="6167426"/>
            <a:ext cx="7353300" cy="690574"/>
          </a:xfrm>
          <a:prstGeom prst="rect">
            <a:avLst/>
          </a:prstGeom>
          <a:noFill/>
        </p:spPr>
        <p:txBody>
          <a:bodyPr wrap="square">
            <a:spAutoFit/>
          </a:bodyPr>
          <a:lstStyle/>
          <a:p>
            <a:pPr algn="ctr" fontAlgn="t">
              <a:lnSpc>
                <a:spcPts val="1500"/>
              </a:lnSpc>
              <a:buNone/>
            </a:pPr>
            <a:r>
              <a:rPr lang="en-GB" b="1" i="1" noProof="0" dirty="0">
                <a:solidFill>
                  <a:schemeClr val="accent1"/>
                </a:solidFill>
              </a:rPr>
              <a:t>The consistent offer matters more than the label. Residents should know what help is available, when, and how they will be supported to access it.</a:t>
            </a:r>
          </a:p>
        </p:txBody>
      </p:sp>
      <p:sp>
        <p:nvSpPr>
          <p:cNvPr id="10" name="TextBox 9">
            <a:extLst>
              <a:ext uri="{FF2B5EF4-FFF2-40B4-BE49-F238E27FC236}">
                <a16:creationId xmlns:a16="http://schemas.microsoft.com/office/drawing/2014/main" id="{E9D1733A-DD65-DD8E-8E41-2DF56DD1D963}"/>
              </a:ext>
            </a:extLst>
          </p:cNvPr>
          <p:cNvSpPr txBox="1"/>
          <p:nvPr/>
        </p:nvSpPr>
        <p:spPr>
          <a:xfrm>
            <a:off x="1431002" y="1066927"/>
            <a:ext cx="9554905" cy="646331"/>
          </a:xfrm>
          <a:prstGeom prst="rect">
            <a:avLst/>
          </a:prstGeom>
          <a:noFill/>
        </p:spPr>
        <p:txBody>
          <a:bodyPr wrap="square" rtlCol="0">
            <a:spAutoFit/>
          </a:bodyPr>
          <a:lstStyle/>
          <a:p>
            <a:pPr algn="ctr"/>
            <a:r>
              <a:rPr lang="en-GB" noProof="0" dirty="0"/>
              <a:t>A Money &amp; Wellbeing Hub should be able to offer frequent access to a minimum of 5 core support services.  Those </a:t>
            </a:r>
            <a:r>
              <a:rPr lang="en-GB" dirty="0"/>
              <a:t>activities in these services</a:t>
            </a:r>
            <a:r>
              <a:rPr lang="en-GB" noProof="0" dirty="0"/>
              <a:t> could include:</a:t>
            </a:r>
          </a:p>
        </p:txBody>
      </p:sp>
      <p:graphicFrame>
        <p:nvGraphicFramePr>
          <p:cNvPr id="14" name="Diagram 13">
            <a:extLst>
              <a:ext uri="{FF2B5EF4-FFF2-40B4-BE49-F238E27FC236}">
                <a16:creationId xmlns:a16="http://schemas.microsoft.com/office/drawing/2014/main" id="{9F0BFACA-C26D-2323-CE61-F754DAAEA605}"/>
              </a:ext>
            </a:extLst>
          </p:cNvPr>
          <p:cNvGraphicFramePr/>
          <p:nvPr>
            <p:extLst>
              <p:ext uri="{D42A27DB-BD31-4B8C-83A1-F6EECF244321}">
                <p14:modId xmlns:p14="http://schemas.microsoft.com/office/powerpoint/2010/main" val="3207728024"/>
              </p:ext>
            </p:extLst>
          </p:nvPr>
        </p:nvGraphicFramePr>
        <p:xfrm>
          <a:off x="121646" y="1310325"/>
          <a:ext cx="11964063" cy="52023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6921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D41F-38F5-5697-1258-600B0E357B2D}"/>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DFD56A27-0B4B-F87C-D8DA-7051026926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DA06051D-CFA0-EEEA-8EFE-1A03FF02DA3E}"/>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Tier 3: Local Spokes and Community Access Points</a:t>
            </a:r>
          </a:p>
        </p:txBody>
      </p:sp>
      <p:pic>
        <p:nvPicPr>
          <p:cNvPr id="7" name="Picture 6" descr="alt=&quot;&quot;">
            <a:extLst>
              <a:ext uri="{FF2B5EF4-FFF2-40B4-BE49-F238E27FC236}">
                <a16:creationId xmlns:a16="http://schemas.microsoft.com/office/drawing/2014/main" id="{C0B0C878-91F7-A7C8-DAD1-46832B7803DB}"/>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0485C566-FC07-3F0D-ABBE-DD5565AFABC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2FD57652-A076-55ED-5D81-83C53BA3BD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6C64AC9-1C4D-39DC-6FD8-3F4A85ADB6CB}"/>
              </a:ext>
            </a:extLst>
          </p:cNvPr>
          <p:cNvSpPr txBox="1"/>
          <p:nvPr/>
        </p:nvSpPr>
        <p:spPr>
          <a:xfrm>
            <a:off x="1000823" y="899579"/>
            <a:ext cx="10190353" cy="305853"/>
          </a:xfrm>
          <a:prstGeom prst="rect">
            <a:avLst/>
          </a:prstGeom>
          <a:noFill/>
        </p:spPr>
        <p:txBody>
          <a:bodyPr wrap="square">
            <a:spAutoFit/>
          </a:bodyPr>
          <a:lstStyle/>
          <a:p>
            <a:pPr algn="ctr" fontAlgn="t">
              <a:lnSpc>
                <a:spcPts val="1500"/>
              </a:lnSpc>
              <a:buNone/>
            </a:pPr>
            <a:r>
              <a:rPr lang="en-GB" b="1" i="1" noProof="0" dirty="0">
                <a:solidFill>
                  <a:schemeClr val="accent1"/>
                </a:solidFill>
              </a:rPr>
              <a:t>Spokes are trusted local access points that connect residents into the wider resilience system.</a:t>
            </a:r>
            <a:endParaRPr lang="en-GB" b="1" i="1" noProof="0" dirty="0">
              <a:solidFill>
                <a:schemeClr val="accent1"/>
              </a:solidFill>
              <a:effectLst/>
            </a:endParaRPr>
          </a:p>
        </p:txBody>
      </p:sp>
      <p:sp>
        <p:nvSpPr>
          <p:cNvPr id="16" name="TextBox 15">
            <a:extLst>
              <a:ext uri="{FF2B5EF4-FFF2-40B4-BE49-F238E27FC236}">
                <a16:creationId xmlns:a16="http://schemas.microsoft.com/office/drawing/2014/main" id="{8165718A-94FC-3616-22AE-3ED789E69ABF}"/>
              </a:ext>
            </a:extLst>
          </p:cNvPr>
          <p:cNvSpPr txBox="1"/>
          <p:nvPr/>
        </p:nvSpPr>
        <p:spPr>
          <a:xfrm>
            <a:off x="4519814" y="6143380"/>
            <a:ext cx="7672186"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Tier 3 is about reach, trust and connection, making sure residents can enter the system through places they already know.</a:t>
            </a:r>
            <a:endParaRPr lang="en-GB" b="1" i="1" noProof="0" dirty="0">
              <a:solidFill>
                <a:schemeClr val="accent1"/>
              </a:solidFill>
              <a:effectLst/>
            </a:endParaRPr>
          </a:p>
        </p:txBody>
      </p:sp>
      <p:pic>
        <p:nvPicPr>
          <p:cNvPr id="2" name="Content Placeholder 4" descr="Network with pins on blue background">
            <a:extLst>
              <a:ext uri="{FF2B5EF4-FFF2-40B4-BE49-F238E27FC236}">
                <a16:creationId xmlns:a16="http://schemas.microsoft.com/office/drawing/2014/main" id="{A9C75FF8-0196-0586-3943-6065ED6B78DD}"/>
              </a:ext>
            </a:extLst>
          </p:cNvPr>
          <p:cNvPicPr>
            <a:picLocks noChangeAspect="1"/>
          </p:cNvPicPr>
          <p:nvPr/>
        </p:nvPicPr>
        <p:blipFill>
          <a:blip r:embed="rId5"/>
          <a:srcRect l="12237" r="20983"/>
          <a:stretch>
            <a:fillRect/>
          </a:stretch>
        </p:blipFill>
        <p:spPr>
          <a:xfrm>
            <a:off x="219456" y="1838657"/>
            <a:ext cx="3182112" cy="3180685"/>
          </a:xfrm>
          <a:custGeom>
            <a:avLst/>
            <a:gdLst>
              <a:gd name="connsiteX0" fmla="*/ 3272207 w 6544414"/>
              <a:gd name="connsiteY0" fmla="*/ 0 h 6541480"/>
              <a:gd name="connsiteX1" fmla="*/ 6544414 w 6544414"/>
              <a:gd name="connsiteY1" fmla="*/ 3272207 h 6541480"/>
              <a:gd name="connsiteX2" fmla="*/ 3440594 w 6544414"/>
              <a:gd name="connsiteY2" fmla="*/ 6540157 h 6541480"/>
              <a:gd name="connsiteX3" fmla="*/ 3388243 w 6544414"/>
              <a:gd name="connsiteY3" fmla="*/ 6541480 h 6541480"/>
              <a:gd name="connsiteX4" fmla="*/ 3156171 w 6544414"/>
              <a:gd name="connsiteY4" fmla="*/ 6541480 h 6541480"/>
              <a:gd name="connsiteX5" fmla="*/ 3103820 w 6544414"/>
              <a:gd name="connsiteY5" fmla="*/ 6540157 h 6541480"/>
              <a:gd name="connsiteX6" fmla="*/ 0 w 6544414"/>
              <a:gd name="connsiteY6" fmla="*/ 3272207 h 6541480"/>
              <a:gd name="connsiteX7" fmla="*/ 3272207 w 6544414"/>
              <a:gd name="connsiteY7" fmla="*/ 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4414" h="6541480">
                <a:moveTo>
                  <a:pt x="3272207" y="0"/>
                </a:moveTo>
                <a:cubicBezTo>
                  <a:pt x="5079397" y="0"/>
                  <a:pt x="6544414" y="1465017"/>
                  <a:pt x="6544414" y="3272207"/>
                </a:cubicBezTo>
                <a:cubicBezTo>
                  <a:pt x="6544414" y="5022923"/>
                  <a:pt x="5169530" y="6452517"/>
                  <a:pt x="3440594" y="6540157"/>
                </a:cubicBezTo>
                <a:lnTo>
                  <a:pt x="3388243" y="6541480"/>
                </a:lnTo>
                <a:lnTo>
                  <a:pt x="3156171" y="6541480"/>
                </a:lnTo>
                <a:lnTo>
                  <a:pt x="3103820" y="6540157"/>
                </a:lnTo>
                <a:cubicBezTo>
                  <a:pt x="1374884" y="6452517"/>
                  <a:pt x="0" y="5022923"/>
                  <a:pt x="0" y="3272207"/>
                </a:cubicBezTo>
                <a:cubicBezTo>
                  <a:pt x="0" y="1465017"/>
                  <a:pt x="1465017" y="0"/>
                  <a:pt x="3272207" y="0"/>
                </a:cubicBezTo>
                <a:close/>
              </a:path>
            </a:pathLst>
          </a:custGeom>
          <a:blipFill dpi="0" rotWithShape="1">
            <a:blip r:embed="rId6">
              <a:alphaModFix amt="60000"/>
            </a:blip>
            <a:srcRect/>
            <a:stretch>
              <a:fillRect t="-1305" b="-1305"/>
            </a:stretch>
          </a:blipFill>
        </p:spPr>
      </p:pic>
      <p:sp>
        <p:nvSpPr>
          <p:cNvPr id="6" name="Content Placeholder 3">
            <a:extLst>
              <a:ext uri="{FF2B5EF4-FFF2-40B4-BE49-F238E27FC236}">
                <a16:creationId xmlns:a16="http://schemas.microsoft.com/office/drawing/2014/main" id="{E2DD6C63-EC08-D173-94C8-308A501739A9}"/>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469478" y="1273738"/>
            <a:ext cx="8570976" cy="47445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GB" sz="1600" b="1" noProof="0" dirty="0"/>
              <a:t>What Tier 3 spokes are</a:t>
            </a:r>
          </a:p>
          <a:p>
            <a:pPr>
              <a:lnSpc>
                <a:spcPct val="120000"/>
              </a:lnSpc>
              <a:spcBef>
                <a:spcPts val="0"/>
              </a:spcBef>
            </a:pPr>
            <a:r>
              <a:rPr lang="en-GB" sz="1600" noProof="0" dirty="0"/>
              <a:t>Local groups, venues or partnerships offering accessible support close to where residents live.</a:t>
            </a:r>
          </a:p>
          <a:p>
            <a:pPr>
              <a:lnSpc>
                <a:spcPct val="120000"/>
              </a:lnSpc>
              <a:spcBef>
                <a:spcPts val="0"/>
              </a:spcBef>
            </a:pPr>
            <a:r>
              <a:rPr lang="en-GB" sz="1600" noProof="0" dirty="0"/>
              <a:t>Trusted community connectors that can identify need early.</a:t>
            </a:r>
          </a:p>
          <a:p>
            <a:pPr>
              <a:lnSpc>
                <a:spcPct val="120000"/>
              </a:lnSpc>
              <a:spcBef>
                <a:spcPts val="0"/>
              </a:spcBef>
            </a:pPr>
            <a:r>
              <a:rPr lang="en-GB" sz="1600" noProof="0" dirty="0"/>
              <a:t>Part of the wider CRF pathway, not standalone activity.</a:t>
            </a:r>
          </a:p>
          <a:p>
            <a:pPr marL="0" indent="0">
              <a:lnSpc>
                <a:spcPct val="120000"/>
              </a:lnSpc>
              <a:spcBef>
                <a:spcPts val="0"/>
              </a:spcBef>
              <a:buNone/>
            </a:pPr>
            <a:endParaRPr lang="en-GB" sz="1600" b="1" noProof="0" dirty="0"/>
          </a:p>
          <a:p>
            <a:pPr marL="0" indent="0">
              <a:lnSpc>
                <a:spcPct val="120000"/>
              </a:lnSpc>
              <a:spcBef>
                <a:spcPts val="0"/>
              </a:spcBef>
              <a:buNone/>
            </a:pPr>
            <a:r>
              <a:rPr lang="en-GB" sz="1600" b="1" noProof="0" dirty="0"/>
              <a:t>Minimum expectation</a:t>
            </a:r>
          </a:p>
          <a:p>
            <a:pPr marL="0" indent="0">
              <a:lnSpc>
                <a:spcPct val="120000"/>
              </a:lnSpc>
              <a:spcBef>
                <a:spcPts val="0"/>
              </a:spcBef>
              <a:buNone/>
            </a:pPr>
            <a:r>
              <a:rPr lang="en-GB" sz="1600" noProof="0" dirty="0"/>
              <a:t>Tier 3 spokes should be a collaboration of at least </a:t>
            </a:r>
            <a:r>
              <a:rPr lang="en-GB" sz="1600" b="1" noProof="0" dirty="0"/>
              <a:t>two organisations </a:t>
            </a:r>
            <a:r>
              <a:rPr lang="en-GB" sz="1600" noProof="0" dirty="0"/>
              <a:t>who can provide and connect residents into at least </a:t>
            </a:r>
            <a:r>
              <a:rPr lang="en-GB" sz="1600" b="1" noProof="0" dirty="0"/>
              <a:t>three types of support</a:t>
            </a:r>
            <a:r>
              <a:rPr lang="en-GB" sz="1600" noProof="0" dirty="0"/>
              <a:t>, as outlined on the previous slide.</a:t>
            </a:r>
            <a:endParaRPr lang="en-GB" sz="1600" b="1" noProof="0" dirty="0"/>
          </a:p>
          <a:p>
            <a:pPr marL="0" indent="0">
              <a:lnSpc>
                <a:spcPct val="120000"/>
              </a:lnSpc>
              <a:spcBef>
                <a:spcPts val="0"/>
              </a:spcBef>
              <a:buNone/>
            </a:pPr>
            <a:endParaRPr lang="en-GB" sz="1600" b="1" noProof="0" dirty="0"/>
          </a:p>
          <a:p>
            <a:pPr marL="0" indent="0">
              <a:lnSpc>
                <a:spcPct val="120000"/>
              </a:lnSpc>
              <a:spcBef>
                <a:spcPts val="0"/>
              </a:spcBef>
              <a:buNone/>
            </a:pPr>
            <a:r>
              <a:rPr lang="en-GB" sz="1600" b="1" noProof="0" dirty="0"/>
              <a:t>What makes it a spoke</a:t>
            </a:r>
          </a:p>
          <a:p>
            <a:pPr>
              <a:lnSpc>
                <a:spcPct val="120000"/>
              </a:lnSpc>
              <a:spcBef>
                <a:spcPts val="0"/>
              </a:spcBef>
            </a:pPr>
            <a:r>
              <a:rPr lang="en-GB" sz="1600" noProof="0" dirty="0"/>
              <a:t>Services do not all have to be in the same building.</a:t>
            </a:r>
          </a:p>
          <a:p>
            <a:pPr>
              <a:lnSpc>
                <a:spcPct val="120000"/>
              </a:lnSpc>
              <a:spcBef>
                <a:spcPts val="0"/>
              </a:spcBef>
            </a:pPr>
            <a:r>
              <a:rPr lang="en-GB" sz="1600" noProof="0" dirty="0"/>
              <a:t>Support should be conveniently accessible and joined up for residents.</a:t>
            </a:r>
          </a:p>
          <a:p>
            <a:pPr>
              <a:lnSpc>
                <a:spcPct val="120000"/>
              </a:lnSpc>
              <a:spcBef>
                <a:spcPts val="0"/>
              </a:spcBef>
            </a:pPr>
            <a:r>
              <a:rPr lang="en-GB" sz="1600" noProof="0" dirty="0"/>
              <a:t>There must be clear referral routes into Tier 1 and Tier 2 where residents need more complex or multiple forms of support.</a:t>
            </a:r>
          </a:p>
          <a:p>
            <a:pPr>
              <a:lnSpc>
                <a:spcPct val="120000"/>
              </a:lnSpc>
              <a:spcBef>
                <a:spcPts val="0"/>
              </a:spcBef>
            </a:pPr>
            <a:r>
              <a:rPr lang="en-GB" sz="1600" noProof="0" dirty="0"/>
              <a:t>Outcomes must still be reported against the same CRF requirements.</a:t>
            </a:r>
          </a:p>
        </p:txBody>
      </p:sp>
    </p:spTree>
    <p:extLst>
      <p:ext uri="{BB962C8B-B14F-4D97-AF65-F5344CB8AC3E}">
        <p14:creationId xmlns:p14="http://schemas.microsoft.com/office/powerpoint/2010/main" val="258936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E40AF-819C-0788-6EF6-0209A39D272A}"/>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DD5E99C7-3B15-0BFC-338A-EE51D33D8F8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3439BEC5-9995-9BDD-3F86-AA849F244C6C}"/>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Strand 4: Community Co-Ordination</a:t>
            </a:r>
          </a:p>
        </p:txBody>
      </p:sp>
      <p:pic>
        <p:nvPicPr>
          <p:cNvPr id="7" name="Picture 6" descr="alt=&quot;&quot;">
            <a:extLst>
              <a:ext uri="{FF2B5EF4-FFF2-40B4-BE49-F238E27FC236}">
                <a16:creationId xmlns:a16="http://schemas.microsoft.com/office/drawing/2014/main" id="{92548C85-4B8B-769B-D751-5B060FEBCCDB}"/>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D534E335-4DC2-B163-8EF6-D1E4AF5602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534268BC-8908-DA41-240B-180629906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AA1FDEF-1F8C-C923-8282-881CBB33C8DD}"/>
              </a:ext>
            </a:extLst>
          </p:cNvPr>
          <p:cNvSpPr txBox="1"/>
          <p:nvPr/>
        </p:nvSpPr>
        <p:spPr>
          <a:xfrm>
            <a:off x="874712" y="881499"/>
            <a:ext cx="10442575"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Community Coordination is what makes the whole system work; connecting services so residents can access the right help at the right time.</a:t>
            </a:r>
          </a:p>
        </p:txBody>
      </p:sp>
      <p:sp>
        <p:nvSpPr>
          <p:cNvPr id="9" name="TextBox 8">
            <a:extLst>
              <a:ext uri="{FF2B5EF4-FFF2-40B4-BE49-F238E27FC236}">
                <a16:creationId xmlns:a16="http://schemas.microsoft.com/office/drawing/2014/main" id="{883AFEED-4F27-8AC0-8B3C-7DD8CFC67788}"/>
              </a:ext>
            </a:extLst>
          </p:cNvPr>
          <p:cNvSpPr txBox="1"/>
          <p:nvPr/>
        </p:nvSpPr>
        <p:spPr>
          <a:xfrm>
            <a:off x="4620319" y="6312096"/>
            <a:ext cx="7353300"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Community Coordination is the infrastructure that turns good services into a functioning system.</a:t>
            </a:r>
          </a:p>
        </p:txBody>
      </p:sp>
      <p:graphicFrame>
        <p:nvGraphicFramePr>
          <p:cNvPr id="10" name="Diagram 9">
            <a:extLst>
              <a:ext uri="{FF2B5EF4-FFF2-40B4-BE49-F238E27FC236}">
                <a16:creationId xmlns:a16="http://schemas.microsoft.com/office/drawing/2014/main" id="{30F02AE7-190E-975B-5BC8-38F5D510785E}"/>
              </a:ext>
            </a:extLst>
          </p:cNvPr>
          <p:cNvGraphicFramePr/>
          <p:nvPr>
            <p:extLst>
              <p:ext uri="{D42A27DB-BD31-4B8C-83A1-F6EECF244321}">
                <p14:modId xmlns:p14="http://schemas.microsoft.com/office/powerpoint/2010/main" val="4164836638"/>
              </p:ext>
            </p:extLst>
          </p:nvPr>
        </p:nvGraphicFramePr>
        <p:xfrm>
          <a:off x="266700" y="1393427"/>
          <a:ext cx="11595100" cy="49228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28446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E3CC6-EEB7-7A8B-11E9-66781ED86251}"/>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759159F6-AAD1-5C1D-3EB7-374D7F34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F2CB3261-EE15-5059-EB36-E7D45BB6C51F}"/>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Working with Voluntary Impact Northamptonshire (VIN)</a:t>
            </a:r>
          </a:p>
        </p:txBody>
      </p:sp>
      <p:pic>
        <p:nvPicPr>
          <p:cNvPr id="7" name="Picture 6" descr="alt=&quot;&quot;">
            <a:extLst>
              <a:ext uri="{FF2B5EF4-FFF2-40B4-BE49-F238E27FC236}">
                <a16:creationId xmlns:a16="http://schemas.microsoft.com/office/drawing/2014/main" id="{C7C45EA5-A5E9-4B48-4251-365310E54348}"/>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10E584FB-E75B-2B79-EA75-6EFD5B26CD1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9D1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6" name="Picture 2">
            <a:extLst>
              <a:ext uri="{FF2B5EF4-FFF2-40B4-BE49-F238E27FC236}">
                <a16:creationId xmlns:a16="http://schemas.microsoft.com/office/drawing/2014/main" id="{F671FC75-2828-92E1-5236-72842EAD4A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9AE6B39-D1C3-8BC9-AEBB-BB0C888248A5}"/>
              </a:ext>
            </a:extLst>
          </p:cNvPr>
          <p:cNvSpPr txBox="1"/>
          <p:nvPr/>
        </p:nvSpPr>
        <p:spPr>
          <a:xfrm>
            <a:off x="442592" y="937069"/>
            <a:ext cx="10959848"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VIN will act as the connector between CRF and the VCSFE sector, supporting collaboration, development and sustainability.</a:t>
            </a:r>
          </a:p>
        </p:txBody>
      </p:sp>
      <p:sp>
        <p:nvSpPr>
          <p:cNvPr id="18" name="TextBox 17">
            <a:extLst>
              <a:ext uri="{FF2B5EF4-FFF2-40B4-BE49-F238E27FC236}">
                <a16:creationId xmlns:a16="http://schemas.microsoft.com/office/drawing/2014/main" id="{EE77BFB0-3A0D-69CF-00E6-6290E8AEEE9F}"/>
              </a:ext>
            </a:extLst>
          </p:cNvPr>
          <p:cNvSpPr txBox="1"/>
          <p:nvPr/>
        </p:nvSpPr>
        <p:spPr>
          <a:xfrm>
            <a:off x="5980176" y="6376136"/>
            <a:ext cx="6121459"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VIN is not an additional layer.  It is the support mechanism that helps the system function and grow.</a:t>
            </a:r>
          </a:p>
        </p:txBody>
      </p:sp>
      <p:graphicFrame>
        <p:nvGraphicFramePr>
          <p:cNvPr id="2" name="Diagram 1">
            <a:extLst>
              <a:ext uri="{FF2B5EF4-FFF2-40B4-BE49-F238E27FC236}">
                <a16:creationId xmlns:a16="http://schemas.microsoft.com/office/drawing/2014/main" id="{47AEED19-DEE4-F734-3B1C-CA1F8E30F7B6}"/>
              </a:ext>
            </a:extLst>
          </p:cNvPr>
          <p:cNvGraphicFramePr/>
          <p:nvPr>
            <p:extLst>
              <p:ext uri="{D42A27DB-BD31-4B8C-83A1-F6EECF244321}">
                <p14:modId xmlns:p14="http://schemas.microsoft.com/office/powerpoint/2010/main" val="3243032577"/>
              </p:ext>
            </p:extLst>
          </p:nvPr>
        </p:nvGraphicFramePr>
        <p:xfrm>
          <a:off x="0" y="1435282"/>
          <a:ext cx="12192000" cy="493593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16931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DD88D-E7B9-DEEA-810C-17B435CF2BA5}"/>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E2D683A2-AEA1-F68C-FC91-CC41EB5F6B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What Community Coordination Looks Like in Practice</a:t>
            </a:r>
          </a:p>
        </p:txBody>
      </p:sp>
      <p:pic>
        <p:nvPicPr>
          <p:cNvPr id="7" name="Picture 6" descr="alt=&quot;&quot;">
            <a:extLst>
              <a:ext uri="{FF2B5EF4-FFF2-40B4-BE49-F238E27FC236}">
                <a16:creationId xmlns:a16="http://schemas.microsoft.com/office/drawing/2014/main" id="{C4A5BCAF-0C39-AE95-9290-76A7CB879554}"/>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C7D1ACCC-6C47-828E-A13D-7C3181406E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3862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64F17C95-F502-4338-0636-99805D7580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EE914F8-9254-C5CD-2250-76C2EB288ED1}"/>
              </a:ext>
            </a:extLst>
          </p:cNvPr>
          <p:cNvSpPr txBox="1"/>
          <p:nvPr/>
        </p:nvSpPr>
        <p:spPr>
          <a:xfrm>
            <a:off x="4620319" y="6312096"/>
            <a:ext cx="7353300" cy="498213"/>
          </a:xfrm>
          <a:prstGeom prst="rect">
            <a:avLst/>
          </a:prstGeom>
          <a:noFill/>
        </p:spPr>
        <p:txBody>
          <a:bodyPr wrap="square">
            <a:spAutoFit/>
          </a:bodyPr>
          <a:lstStyle/>
          <a:p>
            <a:pPr algn="ctr" fontAlgn="t">
              <a:lnSpc>
                <a:spcPts val="1500"/>
              </a:lnSpc>
              <a:buNone/>
            </a:pPr>
            <a:r>
              <a:rPr lang="en-GB" b="1" i="1" noProof="0" dirty="0">
                <a:solidFill>
                  <a:schemeClr val="accent1"/>
                </a:solidFill>
              </a:rPr>
              <a:t>This is about making the most of what already exists and connecting it in a way that works for residents.</a:t>
            </a:r>
          </a:p>
        </p:txBody>
      </p:sp>
      <p:sp>
        <p:nvSpPr>
          <p:cNvPr id="9" name="TextBox 8">
            <a:extLst>
              <a:ext uri="{FF2B5EF4-FFF2-40B4-BE49-F238E27FC236}">
                <a16:creationId xmlns:a16="http://schemas.microsoft.com/office/drawing/2014/main" id="{1C8F04ED-1EFD-AA5A-DABD-054E3EBAFB8C}"/>
              </a:ext>
            </a:extLst>
          </p:cNvPr>
          <p:cNvSpPr txBox="1"/>
          <p:nvPr/>
        </p:nvSpPr>
        <p:spPr>
          <a:xfrm>
            <a:off x="4720403" y="1139607"/>
            <a:ext cx="6941245" cy="5078313"/>
          </a:xfrm>
          <a:prstGeom prst="rect">
            <a:avLst/>
          </a:prstGeom>
          <a:noFill/>
        </p:spPr>
        <p:txBody>
          <a:bodyPr wrap="square">
            <a:spAutoFit/>
          </a:bodyPr>
          <a:lstStyle/>
          <a:p>
            <a:r>
              <a:rPr lang="en-GB" b="1" u="sng" noProof="0" dirty="0"/>
              <a:t>For residents</a:t>
            </a:r>
          </a:p>
          <a:p>
            <a:pPr marL="285750" indent="-285750">
              <a:buFont typeface="Arial" panose="020B0604020202020204" pitchFamily="34" charset="0"/>
              <a:buChar char="•"/>
            </a:pPr>
            <a:r>
              <a:rPr lang="en-GB" noProof="0" dirty="0"/>
              <a:t>Clearer routes into support</a:t>
            </a:r>
          </a:p>
          <a:p>
            <a:pPr marL="285750" indent="-285750">
              <a:buFont typeface="Arial" panose="020B0604020202020204" pitchFamily="34" charset="0"/>
              <a:buChar char="•"/>
            </a:pPr>
            <a:r>
              <a:rPr lang="en-GB" noProof="0" dirty="0"/>
              <a:t>Fewer hand-offs and repeated referrals</a:t>
            </a:r>
          </a:p>
          <a:p>
            <a:pPr marL="285750" indent="-285750">
              <a:buFont typeface="Arial" panose="020B0604020202020204" pitchFamily="34" charset="0"/>
              <a:buChar char="•"/>
            </a:pPr>
            <a:r>
              <a:rPr lang="en-GB" noProof="0" dirty="0"/>
              <a:t>Access to the right help, first time</a:t>
            </a:r>
          </a:p>
          <a:p>
            <a:pPr marL="285750" indent="-285750">
              <a:buFont typeface="Arial" panose="020B0604020202020204" pitchFamily="34" charset="0"/>
              <a:buChar char="•"/>
            </a:pPr>
            <a:r>
              <a:rPr lang="en-GB" noProof="0" dirty="0"/>
              <a:t>Support that connects across needs (money, housing, wellbeing)</a:t>
            </a:r>
          </a:p>
          <a:p>
            <a:pPr marL="285750" indent="-285750">
              <a:buFont typeface="Arial" panose="020B0604020202020204" pitchFamily="34" charset="0"/>
              <a:buChar char="•"/>
            </a:pPr>
            <a:endParaRPr lang="en-GB" noProof="0" dirty="0"/>
          </a:p>
          <a:p>
            <a:r>
              <a:rPr lang="en-GB" b="1" u="sng" noProof="0" dirty="0"/>
              <a:t>For organisations</a:t>
            </a:r>
          </a:p>
          <a:p>
            <a:pPr marL="285750" indent="-285750">
              <a:buFont typeface="Arial" panose="020B0604020202020204" pitchFamily="34" charset="0"/>
              <a:buChar char="•"/>
            </a:pPr>
            <a:r>
              <a:rPr lang="en-GB" noProof="0" dirty="0"/>
              <a:t>Clear understanding of where you fit in the system</a:t>
            </a:r>
          </a:p>
          <a:p>
            <a:pPr marL="285750" indent="-285750">
              <a:buFont typeface="Arial" panose="020B0604020202020204" pitchFamily="34" charset="0"/>
              <a:buChar char="•"/>
            </a:pPr>
            <a:r>
              <a:rPr lang="en-GB" noProof="0" dirty="0"/>
              <a:t>More opportunities to partner and collaborate</a:t>
            </a:r>
          </a:p>
          <a:p>
            <a:pPr marL="285750" indent="-285750">
              <a:buFont typeface="Arial" panose="020B0604020202020204" pitchFamily="34" charset="0"/>
              <a:buChar char="•"/>
            </a:pPr>
            <a:r>
              <a:rPr lang="en-GB" noProof="0" dirty="0"/>
              <a:t>Support to develop and strengthen your offer</a:t>
            </a:r>
          </a:p>
          <a:p>
            <a:pPr marL="285750" indent="-285750">
              <a:buFont typeface="Arial" panose="020B0604020202020204" pitchFamily="34" charset="0"/>
              <a:buChar char="•"/>
            </a:pPr>
            <a:r>
              <a:rPr lang="en-GB" noProof="0" dirty="0"/>
              <a:t>Access to shared learning, networks and opportunities</a:t>
            </a:r>
          </a:p>
          <a:p>
            <a:pPr marL="285750" indent="-285750">
              <a:buFont typeface="Arial" panose="020B0604020202020204" pitchFamily="34" charset="0"/>
              <a:buChar char="•"/>
            </a:pPr>
            <a:endParaRPr lang="en-GB" noProof="0" dirty="0"/>
          </a:p>
          <a:p>
            <a:r>
              <a:rPr lang="en-GB" b="1" u="sng" noProof="0" dirty="0"/>
              <a:t>For the system</a:t>
            </a:r>
          </a:p>
          <a:p>
            <a:pPr marL="285750" indent="-285750">
              <a:buFont typeface="Arial" panose="020B0604020202020204" pitchFamily="34" charset="0"/>
              <a:buChar char="•"/>
            </a:pPr>
            <a:r>
              <a:rPr lang="en-GB" noProof="0" dirty="0"/>
              <a:t>Better coverage and fewer gaps</a:t>
            </a:r>
          </a:p>
          <a:p>
            <a:pPr marL="285750" indent="-285750">
              <a:buFont typeface="Arial" panose="020B0604020202020204" pitchFamily="34" charset="0"/>
              <a:buChar char="•"/>
            </a:pPr>
            <a:r>
              <a:rPr lang="en-GB" noProof="0" dirty="0"/>
              <a:t>Reduced duplication</a:t>
            </a:r>
          </a:p>
          <a:p>
            <a:pPr marL="285750" indent="-285750">
              <a:buFont typeface="Arial" panose="020B0604020202020204" pitchFamily="34" charset="0"/>
              <a:buChar char="•"/>
            </a:pPr>
            <a:r>
              <a:rPr lang="en-GB" noProof="0" dirty="0"/>
              <a:t>Stronger referral pathways</a:t>
            </a:r>
          </a:p>
          <a:p>
            <a:pPr marL="285750" indent="-285750">
              <a:buFont typeface="Arial" panose="020B0604020202020204" pitchFamily="34" charset="0"/>
              <a:buChar char="•"/>
            </a:pPr>
            <a:r>
              <a:rPr lang="en-GB" noProof="0" dirty="0"/>
              <a:t>Improved outcomes and reporting</a:t>
            </a:r>
          </a:p>
          <a:p>
            <a:pPr marL="285750" indent="-285750">
              <a:buFont typeface="Arial" panose="020B0604020202020204" pitchFamily="34" charset="0"/>
              <a:buChar char="•"/>
            </a:pPr>
            <a:r>
              <a:rPr lang="en-GB" noProof="0" dirty="0"/>
              <a:t>A more sustainable, coordinated support landscape</a:t>
            </a:r>
          </a:p>
        </p:txBody>
      </p:sp>
      <p:pic>
        <p:nvPicPr>
          <p:cNvPr id="12" name="Community coordination practice image" descr="Illustration of residents connected to local support services through coordinated referral pathways"/>
          <p:cNvPicPr>
            <a:picLocks noChangeAspect="1"/>
          </p:cNvPicPr>
          <p:nvPr/>
        </p:nvPicPr>
        <p:blipFill>
          <a:blip r:embed="rId5"/>
          <a:stretch>
            <a:fillRect/>
          </a:stretch>
        </p:blipFill>
        <p:spPr>
          <a:xfrm>
            <a:off x="530352" y="1024128"/>
            <a:ext cx="3408845" cy="5193792"/>
          </a:xfrm>
          <a:prstGeom prst="rect">
            <a:avLst/>
          </a:prstGeom>
        </p:spPr>
      </p:pic>
    </p:spTree>
    <p:extLst>
      <p:ext uri="{BB962C8B-B14F-4D97-AF65-F5344CB8AC3E}">
        <p14:creationId xmlns:p14="http://schemas.microsoft.com/office/powerpoint/2010/main" val="383973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5A92-619C-72FF-0934-9F8B43B264AA}"/>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FC8B6218-1BF5-CFC2-3FB8-9DDC4172F6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3035300" y="0"/>
            <a:ext cx="9156700" cy="83127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8" descr="What this briefing is about">
            <a:extLst>
              <a:ext uri="{FF2B5EF4-FFF2-40B4-BE49-F238E27FC236}">
                <a16:creationId xmlns:a16="http://schemas.microsoft.com/office/drawing/2014/main" id="{0D2C5EDE-D594-B195-7F32-F85E0FA8AD4E}"/>
              </a:ext>
            </a:extLst>
          </p:cNvPr>
          <p:cNvSpPr txBox="1">
            <a:spLocks noGrp="1" noRot="1" noMove="1" noResize="1" noEditPoints="1" noAdjustHandles="1" noChangeArrowheads="1" noChangeShapeType="1"/>
          </p:cNvSpPr>
          <p:nvPr/>
        </p:nvSpPr>
        <p:spPr>
          <a:xfrm>
            <a:off x="3176617" y="92470"/>
            <a:ext cx="915669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GB" sz="2400" b="1" noProof="0" dirty="0">
                <a:solidFill>
                  <a:prstClr val="white"/>
                </a:solidFill>
                <a:latin typeface="Tahoma" panose="020B0604030504040204" pitchFamily="34" charset="0"/>
                <a:ea typeface="Tahoma" panose="020B0604030504040204" pitchFamily="34" charset="0"/>
                <a:cs typeface="Tahoma" panose="020B0604030504040204" pitchFamily="34" charset="0"/>
              </a:rPr>
              <a:t>References</a:t>
            </a:r>
          </a:p>
        </p:txBody>
      </p:sp>
      <p:pic>
        <p:nvPicPr>
          <p:cNvPr id="7" name="Picture 6" descr="alt=&quot;&quot;">
            <a:extLst>
              <a:ext uri="{FF2B5EF4-FFF2-40B4-BE49-F238E27FC236}">
                <a16:creationId xmlns:a16="http://schemas.microsoft.com/office/drawing/2014/main" id="{F667EBBD-75B9-80F3-A1BC-64AFDF38DE50}"/>
              </a:ext>
            </a:extLst>
          </p:cNvPr>
          <p:cNvPicPr>
            <a:picLocks noGrp="1" noRot="1" noChangeAspect="1" noMove="1" noResize="1" noEditPoints="1" noAdjustHandles="1" noChangeArrowheads="1" noChangeShapeType="1" noCrop="1"/>
          </p:cNvPicPr>
          <p:nvPr/>
        </p:nvPicPr>
        <p:blipFill rotWithShape="1">
          <a:blip r:embed="rId3"/>
          <a:srcRect l="3920" t="4701" r="78165" b="86708"/>
          <a:stretch/>
        </p:blipFill>
        <p:spPr>
          <a:xfrm>
            <a:off x="139952" y="216642"/>
            <a:ext cx="2195926" cy="592735"/>
          </a:xfrm>
          <a:prstGeom prst="rect">
            <a:avLst/>
          </a:prstGeom>
        </p:spPr>
      </p:pic>
      <p:sp>
        <p:nvSpPr>
          <p:cNvPr id="8" name="Rounded Rectangle 7">
            <a:extLst>
              <a:ext uri="{FF2B5EF4-FFF2-40B4-BE49-F238E27FC236}">
                <a16:creationId xmlns:a16="http://schemas.microsoft.com/office/drawing/2014/main" id="{AE48FFAE-14F8-E68D-9A03-1D467EDD2C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6392487"/>
            <a:ext cx="4202314" cy="465513"/>
          </a:xfrm>
          <a:prstGeom prst="roundRect">
            <a:avLst/>
          </a:prstGeom>
          <a:solidFill>
            <a:srgbClr val="6C9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a:extLst>
              <a:ext uri="{FF2B5EF4-FFF2-40B4-BE49-F238E27FC236}">
                <a16:creationId xmlns:a16="http://schemas.microsoft.com/office/drawing/2014/main" id="{6B0BC44C-CA5D-1D41-A9C9-4BED17B8AD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157" y="135623"/>
            <a:ext cx="695450" cy="7547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3E0E126-6AC0-1F73-495B-23ABD6B2445D}"/>
              </a:ext>
            </a:extLst>
          </p:cNvPr>
          <p:cNvSpPr txBox="1"/>
          <p:nvPr/>
        </p:nvSpPr>
        <p:spPr>
          <a:xfrm>
            <a:off x="475488" y="1448822"/>
            <a:ext cx="11058143" cy="3686202"/>
          </a:xfrm>
          <a:prstGeom prst="rect">
            <a:avLst/>
          </a:prstGeom>
          <a:noFill/>
        </p:spPr>
        <p:txBody>
          <a:bodyPr wrap="square" rtlCol="0">
            <a:spAutoFit/>
          </a:bodyPr>
          <a:lstStyle/>
          <a:p>
            <a:pPr marL="342900" indent="-342900">
              <a:lnSpc>
                <a:spcPct val="200000"/>
              </a:lnSpc>
              <a:buFont typeface="Courier New" panose="02070309020205020404" pitchFamily="49" charset="0"/>
              <a:buChar char="o"/>
            </a:pPr>
            <a:r>
              <a:rPr lang="en-GB" sz="2400" noProof="0" dirty="0">
                <a:hlinkClick r:id="rId5"/>
              </a:rPr>
              <a:t>Crisis and Resilience Fund Guidance - GOV.UK</a:t>
            </a:r>
            <a:endParaRPr lang="en-GB" sz="2400" noProof="0" dirty="0"/>
          </a:p>
          <a:p>
            <a:pPr marL="342900" indent="-342900">
              <a:lnSpc>
                <a:spcPct val="200000"/>
              </a:lnSpc>
              <a:buFont typeface="Courier New" panose="02070309020205020404" pitchFamily="49" charset="0"/>
              <a:buChar char="o"/>
            </a:pPr>
            <a:r>
              <a:rPr lang="en-GB" sz="2400" noProof="0" dirty="0">
                <a:hlinkClick r:id="rId6"/>
              </a:rPr>
              <a:t>Trussell &amp; Policy in Practice recommendations for CRF</a:t>
            </a:r>
            <a:endParaRPr lang="en-GB" sz="2400" noProof="0" dirty="0"/>
          </a:p>
          <a:p>
            <a:pPr marL="342900" indent="-342900">
              <a:lnSpc>
                <a:spcPct val="200000"/>
              </a:lnSpc>
              <a:buFont typeface="Courier New" panose="02070309020205020404" pitchFamily="49" charset="0"/>
              <a:buChar char="o"/>
            </a:pPr>
            <a:r>
              <a:rPr lang="en-GB" sz="2400" noProof="0" dirty="0">
                <a:hlinkClick r:id="rId7"/>
              </a:rPr>
              <a:t>Why Cash First? – Independent Food Aid Network</a:t>
            </a:r>
            <a:endParaRPr lang="en-GB" sz="2400" noProof="0" dirty="0"/>
          </a:p>
          <a:p>
            <a:pPr marL="342900" indent="-342900">
              <a:lnSpc>
                <a:spcPct val="200000"/>
              </a:lnSpc>
              <a:buFont typeface="Courier New" panose="02070309020205020404" pitchFamily="49" charset="0"/>
              <a:buChar char="o"/>
            </a:pPr>
            <a:r>
              <a:rPr lang="en-GB" sz="2400" noProof="0" dirty="0">
                <a:hlinkClick r:id="rId8"/>
              </a:rPr>
              <a:t>Cash first and the Crisis and Resilience Fund – Cash first but not cash only</a:t>
            </a:r>
            <a:endParaRPr lang="en-GB" sz="2400" noProof="0" dirty="0"/>
          </a:p>
          <a:p>
            <a:pPr marL="342900" indent="-342900">
              <a:lnSpc>
                <a:spcPct val="200000"/>
              </a:lnSpc>
              <a:buFont typeface="Courier New" panose="02070309020205020404" pitchFamily="49" charset="0"/>
              <a:buChar char="o"/>
            </a:pPr>
            <a:r>
              <a:rPr lang="en-GB" sz="2400" noProof="0" dirty="0">
                <a:hlinkClick r:id="rId9"/>
              </a:rPr>
              <a:t>Crisis and Resilience Fund: Supporting people with food</a:t>
            </a:r>
            <a:endParaRPr lang="en-GB" sz="2400" noProof="0" dirty="0"/>
          </a:p>
        </p:txBody>
      </p:sp>
    </p:spTree>
    <p:extLst>
      <p:ext uri="{BB962C8B-B14F-4D97-AF65-F5344CB8AC3E}">
        <p14:creationId xmlns:p14="http://schemas.microsoft.com/office/powerpoint/2010/main" val="51845620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8c21482-6c5c-4b71-b3f2-ff2bd17069af">
      <Terms xmlns="http://schemas.microsoft.com/office/infopath/2007/PartnerControls"/>
    </lcf76f155ced4ddcb4097134ff3c332f>
    <TaxCatchAll xmlns="7867b0c1-f8c7-4490-877e-1e4e88a09f53" xsi:nil="true"/>
    <SharedWithUsers xmlns="7867b0c1-f8c7-4490-877e-1e4e88a09f53">
      <UserInfo>
        <DisplayName/>
        <AccountId xsi:nil="true"/>
        <AccountType/>
      </UserInfo>
    </SharedWithUsers>
    <Beingdealwithby xmlns="48c21482-6c5c-4b71-b3f2-ff2bd17069af" xsi:nil="true"/>
    <Notes xmlns="48c21482-6c5c-4b71-b3f2-ff2bd17069a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778877E64FE8D4283D8D4C7FB4A43BF" ma:contentTypeVersion="21" ma:contentTypeDescription="Create a new document." ma:contentTypeScope="" ma:versionID="2a38ba952df17ddf5f3a96703460aca0">
  <xsd:schema xmlns:xsd="http://www.w3.org/2001/XMLSchema" xmlns:xs="http://www.w3.org/2001/XMLSchema" xmlns:p="http://schemas.microsoft.com/office/2006/metadata/properties" xmlns:ns2="48c21482-6c5c-4b71-b3f2-ff2bd17069af" xmlns:ns3="7867b0c1-f8c7-4490-877e-1e4e88a09f53" targetNamespace="http://schemas.microsoft.com/office/2006/metadata/properties" ma:root="true" ma:fieldsID="741e6beeb1736204af4e1d5f3e7bc095" ns2:_="" ns3:_="">
    <xsd:import namespace="48c21482-6c5c-4b71-b3f2-ff2bd17069af"/>
    <xsd:import namespace="7867b0c1-f8c7-4490-877e-1e4e88a09f5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element ref="ns2:Beingdealwithby"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21482-6c5c-4b71-b3f2-ff2bd17069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89f0a35-525e-477e-9923-e3b749442c0c"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Beingdealwithby" ma:index="26" nillable="true" ma:displayName="Being deal with by " ma:format="Dropdown" ma:internalName="Beingdealwithby">
      <xsd:simpleType>
        <xsd:restriction base="dms:Text">
          <xsd:maxLength value="255"/>
        </xsd:restriction>
      </xsd:simpleType>
    </xsd:element>
    <xsd:element name="Notes" ma:index="27"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67b0c1-f8c7-4490-877e-1e4e88a09f5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5db441b-89b3-4e01-9f7d-40d1cbe7ea2e}" ma:internalName="TaxCatchAll" ma:showField="CatchAllData" ma:web="7867b0c1-f8c7-4490-877e-1e4e88a09f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838343-3310-4DB2-A07B-C9FC4D63AA1F}">
  <ds:schemaRefs>
    <ds:schemaRef ds:uri="7867b0c1-f8c7-4490-877e-1e4e88a09f53"/>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www.w3.org/XML/1998/namespace"/>
    <ds:schemaRef ds:uri="48c21482-6c5c-4b71-b3f2-ff2bd17069af"/>
    <ds:schemaRef ds:uri="http://purl.org/dc/elements/1.1/"/>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FE1BE45D-8407-4EC6-A705-5BE1F2E1D9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c21482-6c5c-4b71-b3f2-ff2bd17069af"/>
    <ds:schemaRef ds:uri="7867b0c1-f8c7-4490-877e-1e4e88a09f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AF1C8E-2551-444B-9785-7764142FF1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7964</Words>
  <Application>Microsoft Office PowerPoint</Application>
  <PresentationFormat>Widescreen</PresentationFormat>
  <Paragraphs>594</Paragraphs>
  <Slides>22</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Aptos</vt:lpstr>
      <vt:lpstr>Aptos Display</vt:lpstr>
      <vt:lpstr>Aptos SemiBold</vt:lpstr>
      <vt:lpstr>Arial</vt:lpstr>
      <vt:lpstr>Courier New</vt:lpstr>
      <vt:lpstr>Roboto</vt:lpstr>
      <vt:lpstr>Symbol</vt:lpstr>
      <vt:lpstr>Tahoma</vt:lpstr>
      <vt:lpstr>Wingdings</vt:lpstr>
      <vt:lpstr>1_Office Theme</vt:lpstr>
      <vt:lpstr>Crisis and Resilience Fund:  Building Resilience &amp; Tackling Poverty Across West Northamptonshire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Northants Unitary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Harrington</dc:creator>
  <cp:lastModifiedBy>Keri Watson</cp:lastModifiedBy>
  <cp:revision>3</cp:revision>
  <dcterms:created xsi:type="dcterms:W3CDTF">2023-04-13T14:16:42Z</dcterms:created>
  <dcterms:modified xsi:type="dcterms:W3CDTF">2026-09-30T07:55:00Z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6ec094-42b0-4a3f-84e1-779791d08481_Enabled">
    <vt:lpwstr>true</vt:lpwstr>
  </property>
  <property fmtid="{D5CDD505-2E9C-101B-9397-08002B2CF9AE}" pid="3" name="MSIP_Label_de6ec094-42b0-4a3f-84e1-779791d08481_SetDate">
    <vt:lpwstr>2023-04-13T14:16:42Z</vt:lpwstr>
  </property>
  <property fmtid="{D5CDD505-2E9C-101B-9397-08002B2CF9AE}" pid="4" name="MSIP_Label_de6ec094-42b0-4a3f-84e1-779791d08481_Method">
    <vt:lpwstr>Standard</vt:lpwstr>
  </property>
  <property fmtid="{D5CDD505-2E9C-101B-9397-08002B2CF9AE}" pid="5" name="MSIP_Label_de6ec094-42b0-4a3f-84e1-779791d08481_Name">
    <vt:lpwstr>OFFICAL - Public</vt:lpwstr>
  </property>
  <property fmtid="{D5CDD505-2E9C-101B-9397-08002B2CF9AE}" pid="6" name="MSIP_Label_de6ec094-42b0-4a3f-84e1-779791d08481_SiteId">
    <vt:lpwstr>e29c0ef9-9a07-4b02-b98b-7b2d8a78d737</vt:lpwstr>
  </property>
  <property fmtid="{D5CDD505-2E9C-101B-9397-08002B2CF9AE}" pid="7" name="MSIP_Label_de6ec094-42b0-4a3f-84e1-779791d08481_ActionId">
    <vt:lpwstr>0ec02246-45db-46cb-8e60-71cdddca2403</vt:lpwstr>
  </property>
  <property fmtid="{D5CDD505-2E9C-101B-9397-08002B2CF9AE}" pid="8" name="MSIP_Label_de6ec094-42b0-4a3f-84e1-779791d08481_ContentBits">
    <vt:lpwstr>0</vt:lpwstr>
  </property>
  <property fmtid="{D5CDD505-2E9C-101B-9397-08002B2CF9AE}" pid="9" name="ContentTypeId">
    <vt:lpwstr>0x0101004778877E64FE8D4283D8D4C7FB4A43BF</vt:lpwstr>
  </property>
  <property fmtid="{D5CDD505-2E9C-101B-9397-08002B2CF9AE}" pid="10" name="MediaServiceImageTags">
    <vt:lpwstr/>
  </property>
  <property fmtid="{D5CDD505-2E9C-101B-9397-08002B2CF9AE}" pid="11" name="xd_ProgID">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y fmtid="{D5CDD505-2E9C-101B-9397-08002B2CF9AE}" pid="16" name="xd_Signature">
    <vt:bool>false</vt:bool>
  </property>
</Properties>
</file>